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8" r:id="rId3"/>
    <p:sldId id="259" r:id="rId4"/>
    <p:sldId id="266" r:id="rId5"/>
    <p:sldId id="268" r:id="rId6"/>
    <p:sldId id="269" r:id="rId7"/>
    <p:sldId id="270" r:id="rId8"/>
    <p:sldId id="27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標楷體"/>
        <a:cs typeface="標楷體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標楷體"/>
        <a:cs typeface="標楷體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標楷體"/>
        <a:cs typeface="標楷體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標楷體"/>
        <a:cs typeface="標楷體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標楷體"/>
        <a:cs typeface="標楷體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標楷體"/>
        <a:cs typeface="標楷體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標楷體"/>
        <a:cs typeface="標楷體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標楷體"/>
        <a:cs typeface="標楷體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標楷體"/>
        <a:cs typeface="標楷體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E6E6E6"/>
    <a:srgbClr val="C8C8C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5" autoAdjust="0"/>
    <p:restoredTop sz="94660"/>
  </p:normalViewPr>
  <p:slideViewPr>
    <p:cSldViewPr>
      <p:cViewPr varScale="1">
        <p:scale>
          <a:sx n="103" d="100"/>
          <a:sy n="103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09B9116-9BFD-4FBF-8411-0F80D5E23699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9C3BA74-185A-4D4F-8E12-422A6ADEE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>
              <a:latin typeface="Arial" charset="0"/>
            </a:endParaRPr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065FE75-0004-43E3-B214-D3B33BD9D3AD}" type="slidenum">
              <a:rPr lang="en-US" altLang="zh-CN" smtClean="0">
                <a:latin typeface="Arial" charset="0"/>
                <a:ea typeface="標楷體"/>
                <a:cs typeface="標楷體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zh-CN" smtClean="0">
              <a:latin typeface="Arial" charset="0"/>
              <a:ea typeface="標楷體"/>
              <a:cs typeface="標楷體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2" descr="Conf_A_title_ba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9" descr="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608013" y="6234113"/>
            <a:ext cx="288131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000" dirty="0">
                <a:latin typeface="+mn-lt"/>
                <a:ea typeface="+mn-ea"/>
                <a:cs typeface="+mn-cs"/>
              </a:rPr>
              <a:t>Together, We make the difference.</a:t>
            </a:r>
            <a:endParaRPr lang="zh-TW" altLang="en-US" sz="1000" dirty="0">
              <a:latin typeface="+mn-lt"/>
              <a:ea typeface="+mn-ea"/>
              <a:cs typeface="+mn-cs"/>
            </a:endParaRPr>
          </a:p>
        </p:txBody>
      </p:sp>
      <p:pic>
        <p:nvPicPr>
          <p:cNvPr id="7" name="Picture 43" descr="cover_back_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978025"/>
            <a:ext cx="9144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923925" y="4572000"/>
            <a:ext cx="7294563" cy="590550"/>
            <a:chOff x="544" y="2880"/>
            <a:chExt cx="4595" cy="372"/>
          </a:xfrm>
        </p:grpSpPr>
        <p:pic>
          <p:nvPicPr>
            <p:cNvPr id="9" name="Picture 45" descr="icon_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4" y="2880"/>
              <a:ext cx="3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46" descr="icon_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98" y="2880"/>
              <a:ext cx="372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47" descr="icon_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767" y="2880"/>
              <a:ext cx="372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48" descr="icon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658" y="2880"/>
              <a:ext cx="3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49" descr="icon_4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712" y="2880"/>
              <a:ext cx="3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347913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935413"/>
            <a:ext cx="8524875" cy="1223962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5D218-B1FD-41B8-8865-AB3FE53D5F9A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73A42-53AF-445D-9474-7DD4442A0CAD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3EAC7-0DD8-43BD-B66C-43BAA89BB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754B2-3DAE-43F5-983E-4025001D5944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CB6C1-6B23-4E16-9987-1DA3CEF0C3F0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F2CA2-E9BC-4624-A614-E8266C30B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82B15-C98A-4582-B968-8064CB7451C2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7E79D-0B66-4E18-9731-B18EBA36F9D4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CC654-50FB-4249-8F2B-D63D4FEF3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42487-F7B9-4DDF-AB34-11B27663D4D4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45F08-1F81-43B7-B444-E01FD20EBC6F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54D69-421C-4E98-B094-1038F40C7E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2300" y="1508125"/>
            <a:ext cx="3951288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5988" y="1508125"/>
            <a:ext cx="3951287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46D13-73EA-4017-A05C-6C5E3312826D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740C0-F0E4-4BB3-B8F0-561AEBEB967C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3536C-320F-4F9F-A491-DC04857A3B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7B788-C423-4809-9240-BE6FE12A3348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CA119-3650-4A08-BBA8-00F2B799CBC5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F680A-4BDE-4D5B-BC39-196B8215F1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993-AA0B-4693-873E-5663B965E032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85190-EACC-44DA-BE59-72E045C372B3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A2D91-D637-45D1-A857-E27041ABF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81AD8-BF4A-4D32-9A94-8BF2A091BD2A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012E4-AF05-44B7-B652-318D7B7D1A7F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4184B-9355-4FA9-9A69-04B6E02782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51958-C004-4765-A564-99AF89244FDE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E7640-1037-44A6-87B7-1929A3E74F19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252D7-E716-4D02-9FCD-B289A0DFF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TW" alt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DD5A0-7242-41A3-BCF5-4E5F44510BCF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EFFBE-C58F-4DF8-9FF5-F291B3BAF106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9532A-6C3F-47BC-88EA-F3DCEE9A4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0" descr="Conf_A_bkgd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 ___  ____    </a:t>
            </a:r>
            <a:r>
              <a:rPr lang="zh-TW" altLang="zh-TW" smtClean="0"/>
              <a:t> __  ____</a:t>
            </a:r>
            <a:endParaRPr lang="en-US" altLang="ja-JP" smtClean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2300" y="1508125"/>
            <a:ext cx="8054975" cy="457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9F430BF-A2B8-4AC9-B69B-26D1857CA73A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955833F-CFAC-4AD9-8E54-13FC5C2D8D84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7288"/>
            <a:ext cx="28813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7288"/>
            <a:ext cx="28813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7288"/>
            <a:ext cx="4635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BC37191-B7AE-4A3D-B7C7-EF29C5540E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標楷體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  <a:cs typeface="標楷體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  <a:cs typeface="標楷體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  <a:cs typeface="標楷體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  <a:cs typeface="標楷體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標楷體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標楷體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z="2800" smtClean="0"/>
              <a:t>CE2: Subset 4.4: Test Results on Harmonization of JCTVC-G283, JCTVC-G442 and JCTVC-G980</a:t>
            </a:r>
          </a:p>
        </p:txBody>
      </p:sp>
      <p:sp>
        <p:nvSpPr>
          <p:cNvPr id="14338" name="副标题 2"/>
          <p:cNvSpPr>
            <a:spLocks noGrp="1"/>
          </p:cNvSpPr>
          <p:nvPr>
            <p:ph type="subTitle" idx="1"/>
          </p:nvPr>
        </p:nvSpPr>
        <p:spPr>
          <a:xfrm>
            <a:off x="309563" y="4149725"/>
            <a:ext cx="8524875" cy="16541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1600" smtClean="0"/>
              <a:t>Xin Zhao, Jicheng An, Xun Guo, Shawmin Lei (MediaTek)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1600" smtClean="0"/>
              <a:t>Liwei Guo, Xianglin Wang, Marta Karczewicz (Qualcomm)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1600" smtClean="0"/>
              <a:t>Akira Minezawa, Kazuo Sugimoto, Shun-ichi Sekiguchi (Mitsubishi 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1600" smtClean="0"/>
              <a:t>Atsuro Ichigaya, Shinichi Sakaida</a:t>
            </a:r>
            <a:r>
              <a:rPr lang="en-US" altLang="zh-CN" sz="1600" smtClean="0"/>
              <a:t>  (NHK)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1600" smtClean="0"/>
              <a:t>Siwei Ma, Wen Gao (Peking Univ.)</a:t>
            </a:r>
          </a:p>
        </p:txBody>
      </p:sp>
      <p:sp>
        <p:nvSpPr>
          <p:cNvPr id="14339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>
                <a:ea typeface="黑体" pitchFamily="2" charset="-122"/>
              </a:rPr>
              <a:t>Presenter: Xin Zhao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667625" y="188913"/>
            <a:ext cx="1476375" cy="366712"/>
          </a:xfrm>
          <a:prstGeom prst="rect">
            <a:avLst/>
          </a:prstGeom>
          <a:gradFill rotWithShape="1">
            <a:gsLst>
              <a:gs pos="0">
                <a:srgbClr val="C8C8C8"/>
              </a:gs>
              <a:gs pos="100000">
                <a:srgbClr val="DCDCD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Thank you!</a:t>
            </a:r>
            <a:endParaRPr lang="en-US" dirty="0">
              <a:cs typeface="+mj-cs"/>
            </a:endParaRPr>
          </a:p>
        </p:txBody>
      </p:sp>
      <p:sp>
        <p:nvSpPr>
          <p:cNvPr id="24578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zh-CN" smtClean="0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7667625" y="188913"/>
            <a:ext cx="1476375" cy="366712"/>
          </a:xfrm>
          <a:prstGeom prst="rect">
            <a:avLst/>
          </a:prstGeom>
          <a:gradFill rotWithShape="1">
            <a:gsLst>
              <a:gs pos="0">
                <a:srgbClr val="C8C8C8"/>
              </a:gs>
              <a:gs pos="100000">
                <a:srgbClr val="DCDCD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214313"/>
            <a:ext cx="8059738" cy="9318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/>
              <a:t>Background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622300" y="1143000"/>
            <a:ext cx="8054975" cy="4570413"/>
          </a:xfrm>
        </p:spPr>
        <p:txBody>
          <a:bodyPr/>
          <a:lstStyle/>
          <a:p>
            <a:pPr eaLnBrk="1" hangingPunct="1"/>
            <a:r>
              <a:rPr lang="en-US" altLang="zh-CN" smtClean="0"/>
              <a:t>Same RQT structure is shared between luma (Y) and chroma (U, V) components</a:t>
            </a:r>
          </a:p>
          <a:p>
            <a:pPr eaLnBrk="1" hangingPunct="1"/>
            <a:r>
              <a:rPr lang="en-US" altLang="zh-CN" smtClean="0"/>
              <a:t>Chroma generally presents smoother textures than Luma, and applying the same RQT depth of luma to chroma is not efficient</a:t>
            </a:r>
          </a:p>
          <a:p>
            <a:pPr eaLnBrk="1" hangingPunct="1"/>
            <a:r>
              <a:rPr lang="en-US" altLang="zh-CN" smtClean="0"/>
              <a:t>G283, G442 and G980 proposes solutions for separate chroma RQT setting</a:t>
            </a:r>
          </a:p>
        </p:txBody>
      </p:sp>
      <p:sp>
        <p:nvSpPr>
          <p:cNvPr id="15363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8D137D-E38D-42AE-BA1E-01F1EDEA19D4}" type="datetime1">
              <a:rPr lang="ja-JP" altLang="en-US">
                <a:cs typeface="標楷體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2012/2/1</a:t>
            </a:fld>
            <a:endParaRPr lang="en-US" altLang="ja-JP">
              <a:cs typeface="標楷體"/>
            </a:endParaRP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mtClean="0">
                <a:cs typeface="標楷體"/>
              </a:rPr>
              <a:t>Copyright © MediaTek Inc. All rights reserved.</a:t>
            </a:r>
          </a:p>
        </p:txBody>
      </p:sp>
      <p:sp>
        <p:nvSpPr>
          <p:cNvPr id="1536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E11476-D5FF-44A7-8A62-7C4D9B56686F}" type="slidenum">
              <a:rPr lang="en-US" altLang="ja-JP">
                <a:cs typeface="標楷體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altLang="ja-JP">
              <a:cs typeface="標楷體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7667625" y="188913"/>
            <a:ext cx="147637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42875"/>
            <a:ext cx="8059738" cy="9318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/>
              <a:t>Harmonized solution on Chroma RQT </a:t>
            </a:r>
          </a:p>
        </p:txBody>
      </p:sp>
      <p:sp>
        <p:nvSpPr>
          <p:cNvPr id="17410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99FDB2-DCEE-4997-A4E6-8707EDB5F054}" type="datetime1">
              <a:rPr lang="ja-JP" altLang="en-US">
                <a:cs typeface="標楷體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2012/2/1</a:t>
            </a:fld>
            <a:endParaRPr lang="en-US" altLang="ja-JP">
              <a:cs typeface="標楷體"/>
            </a:endParaRPr>
          </a:p>
        </p:txBody>
      </p:sp>
      <p:sp>
        <p:nvSpPr>
          <p:cNvPr id="17411" name="页脚占位符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mtClean="0">
                <a:cs typeface="標楷體"/>
              </a:rPr>
              <a:t>Copyright © MediaTek Inc. All rights reserved.</a:t>
            </a:r>
          </a:p>
        </p:txBody>
      </p:sp>
      <p:sp>
        <p:nvSpPr>
          <p:cNvPr id="17412" name="灯片编号占位符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6C573A-203A-424A-B585-FDDC6AE37B90}" type="slidenum">
              <a:rPr lang="en-US" altLang="ja-JP">
                <a:cs typeface="標楷體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altLang="ja-JP">
              <a:cs typeface="標楷體"/>
            </a:endParaRPr>
          </a:p>
        </p:txBody>
      </p:sp>
      <p:sp>
        <p:nvSpPr>
          <p:cNvPr id="17413" name="内容占位符 7"/>
          <p:cNvSpPr>
            <a:spLocks noGrp="1"/>
          </p:cNvSpPr>
          <p:nvPr>
            <p:ph idx="1"/>
          </p:nvPr>
        </p:nvSpPr>
        <p:spPr>
          <a:xfrm>
            <a:off x="622300" y="1071563"/>
            <a:ext cx="8054975" cy="4570412"/>
          </a:xfrm>
        </p:spPr>
        <p:txBody>
          <a:bodyPr/>
          <a:lstStyle/>
          <a:p>
            <a:pPr eaLnBrk="1" hangingPunct="1"/>
            <a:r>
              <a:rPr lang="en-US" altLang="zh-CN" smtClean="0"/>
              <a:t>In SPS, new configuration </a:t>
            </a:r>
            <a:r>
              <a:rPr lang="en-US" altLang="ko-KR" b="1" smtClean="0"/>
              <a:t>max_transform_hierarchy_depth_inter_chroma</a:t>
            </a:r>
            <a:r>
              <a:rPr lang="en-US" altLang="zh-CN" smtClean="0"/>
              <a:t> and </a:t>
            </a:r>
            <a:r>
              <a:rPr lang="en-US" altLang="ko-KR" b="1" smtClean="0"/>
              <a:t>max_transform_hierarchy_depth_intara_chroma</a:t>
            </a:r>
            <a:r>
              <a:rPr lang="en-US" altLang="zh-CN" smtClean="0"/>
              <a:t> are included</a:t>
            </a:r>
          </a:p>
          <a:p>
            <a:pPr eaLnBrk="1" hangingPunct="1"/>
            <a:endParaRPr lang="en-US" altLang="zh-CN" smtClean="0"/>
          </a:p>
        </p:txBody>
      </p:sp>
      <p:graphicFrame>
        <p:nvGraphicFramePr>
          <p:cNvPr id="17592" name="Group 184"/>
          <p:cNvGraphicFramePr>
            <a:graphicFrameLocks noGrp="1"/>
          </p:cNvGraphicFramePr>
          <p:nvPr/>
        </p:nvGraphicFramePr>
        <p:xfrm>
          <a:off x="1044575" y="2708275"/>
          <a:ext cx="7056438" cy="3357563"/>
        </p:xfrm>
        <a:graphic>
          <a:graphicData uri="http://schemas.openxmlformats.org/drawingml/2006/table">
            <a:tbl>
              <a:tblPr/>
              <a:tblGrid>
                <a:gridCol w="5629275"/>
                <a:gridCol w="1427163"/>
              </a:tblGrid>
              <a:tr h="263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seq_parameter_set_rbsp( ) {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Descriptor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4638" algn="l"/>
                          <a:tab pos="411163" algn="l"/>
                          <a:tab pos="549275" algn="l"/>
                          <a:tab pos="685800" algn="l"/>
                          <a:tab pos="822325" algn="l"/>
                          <a:tab pos="960438" algn="l"/>
                          <a:tab pos="1096963" algn="l"/>
                          <a:tab pos="1235075" algn="l"/>
                          <a:tab pos="1371600" algn="l"/>
                        </a:tabLst>
                      </a:pPr>
                      <a:r>
                        <a:rPr kumimoji="0" lang="zh-CN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	</a:t>
                      </a: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log2_diff_max_min_transform_block_size</a:t>
                      </a:r>
                      <a:endParaRPr kumimoji="0" lang="en-GB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4638" algn="l"/>
                          <a:tab pos="411163" algn="l"/>
                          <a:tab pos="549275" algn="l"/>
                          <a:tab pos="685800" algn="l"/>
                          <a:tab pos="822325" algn="l"/>
                          <a:tab pos="960438" algn="l"/>
                          <a:tab pos="1096963" algn="l"/>
                          <a:tab pos="1235075" algn="l"/>
                          <a:tab pos="1371600" algn="l"/>
                        </a:tabLst>
                      </a:pPr>
                      <a:r>
                        <a:rPr kumimoji="0" lang="ko-KR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	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log2_min_pcm_coding_block_size_minus3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4638" algn="l"/>
                          <a:tab pos="411163" algn="l"/>
                          <a:tab pos="549275" algn="l"/>
                          <a:tab pos="685800" algn="l"/>
                          <a:tab pos="822325" algn="l"/>
                          <a:tab pos="960438" algn="l"/>
                          <a:tab pos="1096963" algn="l"/>
                          <a:tab pos="1235075" algn="l"/>
                          <a:tab pos="1371600" algn="l"/>
                        </a:tabLst>
                      </a:pPr>
                      <a:r>
                        <a:rPr kumimoji="0" lang="ko-KR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	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max_transform_hierarchy_depth_inter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_luma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4638" algn="l"/>
                          <a:tab pos="411163" algn="l"/>
                          <a:tab pos="549275" algn="l"/>
                          <a:tab pos="685800" algn="l"/>
                          <a:tab pos="822325" algn="l"/>
                          <a:tab pos="960438" algn="l"/>
                          <a:tab pos="1096963" algn="l"/>
                          <a:tab pos="1235075" algn="l"/>
                          <a:tab pos="1371600" algn="l"/>
                        </a:tabLst>
                      </a:pPr>
                      <a:r>
                        <a:rPr kumimoji="0" lang="ko-KR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	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max_transform_hierarchy_depth_intra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_luma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4638" algn="l"/>
                          <a:tab pos="411163" algn="l"/>
                          <a:tab pos="549275" algn="l"/>
                          <a:tab pos="685800" algn="l"/>
                          <a:tab pos="822325" algn="l"/>
                          <a:tab pos="960438" algn="l"/>
                          <a:tab pos="1096963" algn="l"/>
                          <a:tab pos="1235075" algn="l"/>
                          <a:tab pos="1371600" algn="l"/>
                        </a:tabLst>
                      </a:pPr>
                      <a:r>
                        <a:rPr kumimoji="0" lang="ko-KR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	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max_transform_hierarchy_depth_inter_chroma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4638" algn="l"/>
                          <a:tab pos="411163" algn="l"/>
                          <a:tab pos="549275" algn="l"/>
                          <a:tab pos="685800" algn="l"/>
                          <a:tab pos="822325" algn="l"/>
                          <a:tab pos="960438" algn="l"/>
                          <a:tab pos="1096963" algn="l"/>
                          <a:tab pos="1235075" algn="l"/>
                          <a:tab pos="1371600" algn="l"/>
                        </a:tabLst>
                      </a:pPr>
                      <a:r>
                        <a:rPr kumimoji="0" lang="ko-KR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	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max_transform_hierarchy_depth_intra_chroma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4638" algn="l"/>
                          <a:tab pos="411163" algn="l"/>
                          <a:tab pos="549275" algn="l"/>
                          <a:tab pos="685800" algn="l"/>
                          <a:tab pos="822325" algn="l"/>
                          <a:tab pos="960438" algn="l"/>
                          <a:tab pos="1096963" algn="l"/>
                          <a:tab pos="1235075" algn="l"/>
                          <a:tab pos="1371600" algn="l"/>
                        </a:tabLst>
                      </a:pPr>
                      <a:r>
                        <a:rPr kumimoji="0" lang="ko-KR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	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chroma_pred_from_luma_enabled_flag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algun Gothic"/>
                          <a:cs typeface="Times New Roman" pitchFamily="18" charset="0"/>
                        </a:rPr>
                        <a:t>u(1)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4638" algn="l"/>
                          <a:tab pos="411163" algn="l"/>
                          <a:tab pos="549275" algn="l"/>
                          <a:tab pos="685800" algn="l"/>
                          <a:tab pos="822325" algn="l"/>
                          <a:tab pos="960438" algn="l"/>
                          <a:tab pos="1096963" algn="l"/>
                          <a:tab pos="1235075" algn="l"/>
                          <a:tab pos="1371600" algn="l"/>
                        </a:tabLst>
                      </a:pPr>
                      <a:r>
                        <a:rPr kumimoji="0" lang="ko-KR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	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loop_filter_across_slice_flag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algun Gothic"/>
                          <a:cs typeface="Times New Roman" pitchFamily="18" charset="0"/>
                        </a:rPr>
                        <a:t>u(1)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}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endParaRPr kumimoji="1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56" name="Text Box 48"/>
          <p:cNvSpPr txBox="1">
            <a:spLocks noChangeArrowheads="1"/>
          </p:cNvSpPr>
          <p:nvPr/>
        </p:nvSpPr>
        <p:spPr bwMode="auto">
          <a:xfrm>
            <a:off x="7667625" y="44450"/>
            <a:ext cx="147637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2300" y="142875"/>
            <a:ext cx="8059738" cy="9318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/>
              <a:t>Harmonized solution on Chroma RQT </a:t>
            </a:r>
          </a:p>
        </p:txBody>
      </p:sp>
      <p:sp>
        <p:nvSpPr>
          <p:cNvPr id="18434" name="日期占位符 3"/>
          <p:cNvSpPr txBox="1">
            <a:spLocks noGrp="1"/>
          </p:cNvSpPr>
          <p:nvPr/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235FBE35-666F-44CF-8877-C56BDA4E8B71}" type="datetime1">
              <a:rPr lang="ja-JP" altLang="en-US" sz="1000">
                <a:solidFill>
                  <a:schemeClr val="bg1"/>
                </a:solidFill>
              </a:rPr>
              <a:pPr/>
              <a:t>2012/2/1</a:t>
            </a:fld>
            <a:endParaRPr lang="en-US" altLang="ja-JP" sz="1000">
              <a:solidFill>
                <a:schemeClr val="bg1"/>
              </a:solidFill>
            </a:endParaRPr>
          </a:p>
        </p:txBody>
      </p:sp>
      <p:sp>
        <p:nvSpPr>
          <p:cNvPr id="18435" name="页脚占位符 4"/>
          <p:cNvSpPr txBox="1">
            <a:spLocks noGrp="1"/>
          </p:cNvSpPr>
          <p:nvPr/>
        </p:nvSpPr>
        <p:spPr bwMode="auto">
          <a:xfrm>
            <a:off x="608013" y="6237288"/>
            <a:ext cx="28813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TW" sz="1000">
                <a:solidFill>
                  <a:schemeClr val="bg1"/>
                </a:solidFill>
              </a:rPr>
              <a:t>Copyright © MediaTek Inc. All rights reserved.</a:t>
            </a:r>
          </a:p>
        </p:txBody>
      </p:sp>
      <p:sp>
        <p:nvSpPr>
          <p:cNvPr id="18436" name="灯片编号占位符 5"/>
          <p:cNvSpPr txBox="1">
            <a:spLocks noGrp="1"/>
          </p:cNvSpPr>
          <p:nvPr/>
        </p:nvSpPr>
        <p:spPr bwMode="auto">
          <a:xfrm>
            <a:off x="4338638" y="6237288"/>
            <a:ext cx="4635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F324D4AB-169E-4633-9DE4-492FFFC82925}" type="slidenum">
              <a:rPr lang="en-US" altLang="ja-JP" sz="1000">
                <a:solidFill>
                  <a:schemeClr val="bg1"/>
                </a:solidFill>
              </a:rPr>
              <a:pPr/>
              <a:t>4</a:t>
            </a:fld>
            <a:endParaRPr lang="en-US" altLang="ja-JP" sz="1000">
              <a:solidFill>
                <a:schemeClr val="bg1"/>
              </a:solidFill>
            </a:endParaRPr>
          </a:p>
        </p:txBody>
      </p:sp>
      <p:sp>
        <p:nvSpPr>
          <p:cNvPr id="18437" name="内容占位符 7"/>
          <p:cNvSpPr>
            <a:spLocks noGrp="1"/>
          </p:cNvSpPr>
          <p:nvPr>
            <p:ph idx="4294967295"/>
          </p:nvPr>
        </p:nvSpPr>
        <p:spPr>
          <a:xfrm>
            <a:off x="622300" y="1071563"/>
            <a:ext cx="8054975" cy="4570412"/>
          </a:xfrm>
        </p:spPr>
        <p:txBody>
          <a:bodyPr/>
          <a:lstStyle/>
          <a:p>
            <a:pPr eaLnBrk="1" hangingPunct="1"/>
            <a:r>
              <a:rPr lang="en-US" altLang="zh-CN" smtClean="0"/>
              <a:t>Chroma RQT depth (DepthC) is implicitly derived</a:t>
            </a:r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r>
              <a:rPr lang="en-US" altLang="zh-CN" smtClean="0"/>
              <a:t>Examples</a:t>
            </a:r>
          </a:p>
          <a:p>
            <a:pPr lvl="1" eaLnBrk="1" hangingPunct="1"/>
            <a:r>
              <a:rPr kumimoji="0" lang="en-US" altLang="ko-KR" smtClean="0"/>
              <a:t>MaxDepth_inter_chroma=1, DepthL=0   </a:t>
            </a:r>
            <a:r>
              <a:rPr kumimoji="0" lang="en-US" altLang="ko-KR" smtClean="0">
                <a:sym typeface="Wingdings" pitchFamily="2" charset="2"/>
              </a:rPr>
              <a:t></a:t>
            </a:r>
            <a:r>
              <a:rPr kumimoji="0" lang="en-US" altLang="ko-KR" smtClean="0"/>
              <a:t>   DepthC=0</a:t>
            </a:r>
          </a:p>
          <a:p>
            <a:pPr lvl="1" eaLnBrk="1" hangingPunct="1"/>
            <a:r>
              <a:rPr kumimoji="0" lang="en-US" altLang="ko-KR" smtClean="0"/>
              <a:t>MaxDepth_inter_chroma=1, DepthL=2   </a:t>
            </a:r>
            <a:r>
              <a:rPr kumimoji="0" lang="en-US" altLang="ko-KR" smtClean="0">
                <a:sym typeface="Wingdings" pitchFamily="2" charset="2"/>
              </a:rPr>
              <a:t> </a:t>
            </a:r>
            <a:r>
              <a:rPr kumimoji="0" lang="en-US" altLang="ko-KR" smtClean="0"/>
              <a:t>  DepthC=1</a:t>
            </a:r>
            <a:endParaRPr lang="en-US" altLang="zh-CN" smtClean="0"/>
          </a:p>
          <a:p>
            <a:pPr lvl="1"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</p:txBody>
      </p:sp>
      <p:graphicFrame>
        <p:nvGraphicFramePr>
          <p:cNvPr id="24666" name="Group 90"/>
          <p:cNvGraphicFramePr>
            <a:graphicFrameLocks noGrp="1"/>
          </p:cNvGraphicFramePr>
          <p:nvPr/>
        </p:nvGraphicFramePr>
        <p:xfrm>
          <a:off x="971550" y="1700213"/>
          <a:ext cx="7200900" cy="1260475"/>
        </p:xfrm>
        <a:graphic>
          <a:graphicData uri="http://schemas.openxmlformats.org/drawingml/2006/table">
            <a:tbl>
              <a:tblPr/>
              <a:tblGrid>
                <a:gridCol w="1008063"/>
                <a:gridCol w="6192837"/>
              </a:tblGrid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DepthC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Inter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DepthC = min( DepthL, </a:t>
                      </a: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MaxDepth_inter_chroma 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Intra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DepthC = min( DepthL, </a:t>
                      </a: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MaxDepth_intra_chroma 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7667625" y="44450"/>
            <a:ext cx="147637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2300" y="142875"/>
            <a:ext cx="8059738" cy="9318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/>
              <a:t>Harmonized solution on Chroma RQT </a:t>
            </a:r>
          </a:p>
        </p:txBody>
      </p:sp>
      <p:sp>
        <p:nvSpPr>
          <p:cNvPr id="19458" name="日期占位符 3"/>
          <p:cNvSpPr txBox="1">
            <a:spLocks noGrp="1"/>
          </p:cNvSpPr>
          <p:nvPr/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C8B651FC-92E9-4EB0-8C89-6E0D2CFE1E32}" type="datetime1">
              <a:rPr lang="ja-JP" altLang="en-US" sz="1000">
                <a:solidFill>
                  <a:schemeClr val="bg1"/>
                </a:solidFill>
              </a:rPr>
              <a:pPr/>
              <a:t>2012/2/1</a:t>
            </a:fld>
            <a:endParaRPr lang="en-US" altLang="ja-JP" sz="1000">
              <a:solidFill>
                <a:schemeClr val="bg1"/>
              </a:solidFill>
            </a:endParaRPr>
          </a:p>
        </p:txBody>
      </p:sp>
      <p:sp>
        <p:nvSpPr>
          <p:cNvPr id="19459" name="页脚占位符 4"/>
          <p:cNvSpPr txBox="1">
            <a:spLocks noGrp="1"/>
          </p:cNvSpPr>
          <p:nvPr/>
        </p:nvSpPr>
        <p:spPr bwMode="auto">
          <a:xfrm>
            <a:off x="608013" y="6237288"/>
            <a:ext cx="28813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TW" sz="1000">
                <a:solidFill>
                  <a:schemeClr val="bg1"/>
                </a:solidFill>
              </a:rPr>
              <a:t>Copyright © MediaTek Inc. All rights reserved.</a:t>
            </a:r>
          </a:p>
        </p:txBody>
      </p:sp>
      <p:sp>
        <p:nvSpPr>
          <p:cNvPr id="19460" name="灯片编号占位符 5"/>
          <p:cNvSpPr txBox="1">
            <a:spLocks noGrp="1"/>
          </p:cNvSpPr>
          <p:nvPr/>
        </p:nvSpPr>
        <p:spPr bwMode="auto">
          <a:xfrm>
            <a:off x="4338638" y="6237288"/>
            <a:ext cx="4635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269B54FB-1C77-4B4D-9CCB-CE8A72D3B9D5}" type="slidenum">
              <a:rPr lang="en-US" altLang="ja-JP" sz="1000">
                <a:solidFill>
                  <a:schemeClr val="bg1"/>
                </a:solidFill>
              </a:rPr>
              <a:pPr/>
              <a:t>5</a:t>
            </a:fld>
            <a:endParaRPr lang="en-US" altLang="ja-JP" sz="1000">
              <a:solidFill>
                <a:schemeClr val="bg1"/>
              </a:solidFill>
            </a:endParaRPr>
          </a:p>
        </p:txBody>
      </p:sp>
      <p:sp>
        <p:nvSpPr>
          <p:cNvPr id="19461" name="内容占位符 7"/>
          <p:cNvSpPr>
            <a:spLocks noGrp="1"/>
          </p:cNvSpPr>
          <p:nvPr>
            <p:ph idx="4294967295"/>
          </p:nvPr>
        </p:nvSpPr>
        <p:spPr>
          <a:xfrm>
            <a:off x="622300" y="1071563"/>
            <a:ext cx="8054975" cy="4570412"/>
          </a:xfrm>
        </p:spPr>
        <p:txBody>
          <a:bodyPr/>
          <a:lstStyle/>
          <a:p>
            <a:pPr eaLnBrk="1" hangingPunct="1"/>
            <a:r>
              <a:rPr lang="en-US" altLang="zh-CN" smtClean="0"/>
              <a:t>For special case of </a:t>
            </a:r>
            <a:r>
              <a:rPr kumimoji="0" lang="en-US" altLang="ko-KR" smtClean="0">
                <a:solidFill>
                  <a:schemeClr val="tx1"/>
                </a:solidFill>
              </a:rPr>
              <a:t>MaxDepth_inter(intra)_chroma=0</a:t>
            </a:r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r>
              <a:rPr lang="en-US" altLang="zh-CN" smtClean="0"/>
              <a:t>Examples</a:t>
            </a:r>
          </a:p>
          <a:p>
            <a:pPr lvl="1" eaLnBrk="1" hangingPunct="1"/>
            <a:r>
              <a:rPr kumimoji="0" lang="en-US" altLang="ko-KR" smtClean="0"/>
              <a:t>MaxDepth_inter_chroma=0, DepthL=1, SIZE2Nx2N</a:t>
            </a:r>
          </a:p>
          <a:p>
            <a:pPr lvl="1" eaLnBrk="1" hangingPunct="1">
              <a:buFontTx/>
              <a:buNone/>
            </a:pPr>
            <a:r>
              <a:rPr kumimoji="0" lang="en-US" altLang="ko-KR" smtClean="0">
                <a:sym typeface="Wingdings" pitchFamily="2" charset="2"/>
              </a:rPr>
              <a:t>	</a:t>
            </a:r>
            <a:r>
              <a:rPr kumimoji="0" lang="en-US" altLang="ko-KR" smtClean="0"/>
              <a:t>DepthC=0</a:t>
            </a:r>
          </a:p>
          <a:p>
            <a:pPr lvl="1" eaLnBrk="1" hangingPunct="1">
              <a:buFontTx/>
              <a:buNone/>
            </a:pPr>
            <a:endParaRPr kumimoji="0" lang="en-US" altLang="ko-KR" smtClean="0"/>
          </a:p>
          <a:p>
            <a:pPr lvl="1" eaLnBrk="1" hangingPunct="1"/>
            <a:r>
              <a:rPr kumimoji="0" lang="en-US" altLang="ko-KR" smtClean="0"/>
              <a:t>MaxDepth_inter_chroma=0, DepthL=0, SIZENxN</a:t>
            </a:r>
          </a:p>
          <a:p>
            <a:pPr lvl="1" eaLnBrk="1" hangingPunct="1">
              <a:buFontTx/>
              <a:buNone/>
            </a:pPr>
            <a:r>
              <a:rPr lang="en-US" altLang="zh-CN" smtClean="0"/>
              <a:t>	</a:t>
            </a:r>
            <a:r>
              <a:rPr kumimoji="0" lang="en-US" altLang="ko-KR" smtClean="0"/>
              <a:t>DepthC=0</a:t>
            </a:r>
            <a:endParaRPr lang="en-US" altLang="zh-CN" smtClean="0"/>
          </a:p>
        </p:txBody>
      </p:sp>
      <p:sp>
        <p:nvSpPr>
          <p:cNvPr id="19462" name="Rectangle 21"/>
          <p:cNvSpPr>
            <a:spLocks noChangeArrowheads="1"/>
          </p:cNvSpPr>
          <p:nvPr/>
        </p:nvSpPr>
        <p:spPr bwMode="auto">
          <a:xfrm>
            <a:off x="1546225" y="1989138"/>
            <a:ext cx="612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2400">
                <a:ea typeface="宋体" charset="-122"/>
              </a:rPr>
              <a:t>DepthC = min( DepthL, </a:t>
            </a:r>
            <a:r>
              <a:rPr lang="en-US" altLang="ko-KR" sz="2400">
                <a:ea typeface="宋体" charset="-122"/>
              </a:rPr>
              <a:t>SIZE2Nx2N ? 0 : 1 </a:t>
            </a:r>
            <a:r>
              <a:rPr lang="en-US" altLang="zh-CN" sz="2400">
                <a:ea typeface="宋体" charset="-122"/>
              </a:rPr>
              <a:t>)</a:t>
            </a:r>
            <a:endParaRPr lang="zh-CN" altLang="en-US" sz="2400">
              <a:ea typeface="宋体" charset="-122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7667625" y="44450"/>
            <a:ext cx="147637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日期占位符 3"/>
          <p:cNvSpPr txBox="1">
            <a:spLocks noGrp="1"/>
          </p:cNvSpPr>
          <p:nvPr/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28DC28FE-8DA5-44CE-93D4-27ACEEBCA944}" type="datetime1">
              <a:rPr lang="ja-JP" altLang="en-US" sz="1000">
                <a:solidFill>
                  <a:schemeClr val="bg1"/>
                </a:solidFill>
              </a:rPr>
              <a:pPr/>
              <a:t>2012/2/1</a:t>
            </a:fld>
            <a:endParaRPr lang="en-US" altLang="ja-JP" sz="1000">
              <a:solidFill>
                <a:schemeClr val="bg1"/>
              </a:solidFill>
            </a:endParaRPr>
          </a:p>
        </p:txBody>
      </p:sp>
      <p:sp>
        <p:nvSpPr>
          <p:cNvPr id="20482" name="页脚占位符 4"/>
          <p:cNvSpPr txBox="1">
            <a:spLocks noGrp="1"/>
          </p:cNvSpPr>
          <p:nvPr/>
        </p:nvSpPr>
        <p:spPr bwMode="auto">
          <a:xfrm>
            <a:off x="608013" y="6237288"/>
            <a:ext cx="28813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TW" sz="1000">
                <a:solidFill>
                  <a:schemeClr val="bg1"/>
                </a:solidFill>
              </a:rPr>
              <a:t>Copyright © MediaTek Inc. All rights reserved.</a:t>
            </a:r>
          </a:p>
        </p:txBody>
      </p:sp>
      <p:sp>
        <p:nvSpPr>
          <p:cNvPr id="20483" name="灯片编号占位符 5"/>
          <p:cNvSpPr txBox="1">
            <a:spLocks noGrp="1"/>
          </p:cNvSpPr>
          <p:nvPr/>
        </p:nvSpPr>
        <p:spPr bwMode="auto">
          <a:xfrm>
            <a:off x="4338638" y="6237288"/>
            <a:ext cx="4635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E8306C10-C7A7-48E3-891A-AFBED3706BB0}" type="slidenum">
              <a:rPr lang="en-US" altLang="ja-JP" sz="1000">
                <a:solidFill>
                  <a:schemeClr val="bg1"/>
                </a:solidFill>
              </a:rPr>
              <a:pPr/>
              <a:t>6</a:t>
            </a:fld>
            <a:endParaRPr lang="en-US" altLang="ja-JP" sz="1000">
              <a:solidFill>
                <a:schemeClr val="bg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84213" y="1773238"/>
          <a:ext cx="7786687" cy="3203575"/>
        </p:xfrm>
        <a:graphic>
          <a:graphicData uri="http://schemas.openxmlformats.org/drawingml/2006/table">
            <a:tbl>
              <a:tblPr/>
              <a:tblGrid>
                <a:gridCol w="649287"/>
                <a:gridCol w="827088"/>
                <a:gridCol w="1119187"/>
                <a:gridCol w="1296988"/>
                <a:gridCol w="1298575"/>
                <a:gridCol w="1298575"/>
                <a:gridCol w="1296987"/>
              </a:tblGrid>
              <a:tr h="5826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MaxChromaDepth=1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⊿rate Y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⊿rate 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⊿rate 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Enc. Time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Dec. Time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</a:tr>
              <a:tr h="3667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AI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HE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-2.4%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-2.5%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99%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333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-1.8%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-2.0%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99%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333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RA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HE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-1.6%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-1.6%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99%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667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-1.1%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-1.7%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99%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333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LD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HE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-0.8%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99%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99%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667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-1.1%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-1.1%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333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RAHE-10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-3.0%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-2.8%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99%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</a:tbl>
          </a:graphicData>
        </a:graphic>
      </p:graphicFrame>
      <p:sp>
        <p:nvSpPr>
          <p:cNvPr id="2" name="标题 1"/>
          <p:cNvSpPr>
            <a:spLocks/>
          </p:cNvSpPr>
          <p:nvPr/>
        </p:nvSpPr>
        <p:spPr bwMode="auto">
          <a:xfrm>
            <a:off x="622300" y="142875"/>
            <a:ext cx="8059738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zh-CN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Experimental Results </a:t>
            </a:r>
          </a:p>
        </p:txBody>
      </p:sp>
      <p:sp>
        <p:nvSpPr>
          <p:cNvPr id="20554" name="内容占位符 7"/>
          <p:cNvSpPr>
            <a:spLocks/>
          </p:cNvSpPr>
          <p:nvPr/>
        </p:nvSpPr>
        <p:spPr bwMode="auto">
          <a:xfrm>
            <a:off x="622300" y="1071563"/>
            <a:ext cx="8054975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kumimoji="1" lang="en-US" altLang="zh-CN" sz="2400">
                <a:solidFill>
                  <a:srgbClr val="000000"/>
                </a:solidFill>
              </a:rPr>
              <a:t>TEST 0: Chroma 32x32 Transform is not applied</a:t>
            </a:r>
          </a:p>
        </p:txBody>
      </p:sp>
      <p:sp>
        <p:nvSpPr>
          <p:cNvPr id="20556" name="Text Box 76"/>
          <p:cNvSpPr txBox="1">
            <a:spLocks noChangeArrowheads="1"/>
          </p:cNvSpPr>
          <p:nvPr/>
        </p:nvSpPr>
        <p:spPr bwMode="auto">
          <a:xfrm>
            <a:off x="7667625" y="115888"/>
            <a:ext cx="147637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日期占位符 3"/>
          <p:cNvSpPr txBox="1">
            <a:spLocks noGrp="1"/>
          </p:cNvSpPr>
          <p:nvPr/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B36DDA24-AB64-4945-AC91-7E8AAB0DAE91}" type="datetime1">
              <a:rPr lang="ja-JP" altLang="en-US" sz="1000">
                <a:solidFill>
                  <a:schemeClr val="bg1"/>
                </a:solidFill>
              </a:rPr>
              <a:pPr/>
              <a:t>2012/2/1</a:t>
            </a:fld>
            <a:endParaRPr lang="en-US" altLang="ja-JP" sz="1000">
              <a:solidFill>
                <a:schemeClr val="bg1"/>
              </a:solidFill>
            </a:endParaRPr>
          </a:p>
        </p:txBody>
      </p:sp>
      <p:sp>
        <p:nvSpPr>
          <p:cNvPr id="21506" name="页脚占位符 4"/>
          <p:cNvSpPr txBox="1">
            <a:spLocks noGrp="1"/>
          </p:cNvSpPr>
          <p:nvPr/>
        </p:nvSpPr>
        <p:spPr bwMode="auto">
          <a:xfrm>
            <a:off x="608013" y="6237288"/>
            <a:ext cx="28813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TW" sz="1000">
                <a:solidFill>
                  <a:schemeClr val="bg1"/>
                </a:solidFill>
              </a:rPr>
              <a:t>Copyright © MediaTek Inc. All rights reserved.</a:t>
            </a:r>
          </a:p>
        </p:txBody>
      </p:sp>
      <p:sp>
        <p:nvSpPr>
          <p:cNvPr id="21507" name="灯片编号占位符 5"/>
          <p:cNvSpPr txBox="1">
            <a:spLocks noGrp="1"/>
          </p:cNvSpPr>
          <p:nvPr/>
        </p:nvSpPr>
        <p:spPr bwMode="auto">
          <a:xfrm>
            <a:off x="4338638" y="6237288"/>
            <a:ext cx="4635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490717A0-C8A6-4381-9C9B-F7248FAE6833}" type="slidenum">
              <a:rPr lang="en-US" altLang="ja-JP" sz="1000">
                <a:solidFill>
                  <a:schemeClr val="bg1"/>
                </a:solidFill>
              </a:rPr>
              <a:pPr/>
              <a:t>7</a:t>
            </a:fld>
            <a:endParaRPr lang="en-US" altLang="ja-JP" sz="1000">
              <a:solidFill>
                <a:schemeClr val="bg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84213" y="1773238"/>
          <a:ext cx="7786687" cy="3203575"/>
        </p:xfrm>
        <a:graphic>
          <a:graphicData uri="http://schemas.openxmlformats.org/drawingml/2006/table">
            <a:tbl>
              <a:tblPr/>
              <a:tblGrid>
                <a:gridCol w="649287"/>
                <a:gridCol w="827088"/>
                <a:gridCol w="1119187"/>
                <a:gridCol w="1296988"/>
                <a:gridCol w="1298575"/>
                <a:gridCol w="1298575"/>
                <a:gridCol w="1296987"/>
              </a:tblGrid>
              <a:tr h="5826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MaxChromaDepth=1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⊿rate Y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⊿rate 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⊿rate 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Enc. Time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Dec. Time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</a:tr>
              <a:tr h="3667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AI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HE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-0.1%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-2.5%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-2.4%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99%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333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-2.1%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-2.4%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99%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333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RA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HE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-0.1%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-1.7%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-1.7%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667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-1.3%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-1.9%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333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LD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HE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-1.2%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-1.2%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667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-1.2%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-1.5%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333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RAHE-10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-4.5%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-4.1%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</a:tbl>
          </a:graphicData>
        </a:graphic>
      </p:graphicFrame>
      <p:sp>
        <p:nvSpPr>
          <p:cNvPr id="2" name="标题 1"/>
          <p:cNvSpPr>
            <a:spLocks/>
          </p:cNvSpPr>
          <p:nvPr/>
        </p:nvSpPr>
        <p:spPr bwMode="auto">
          <a:xfrm>
            <a:off x="622300" y="142875"/>
            <a:ext cx="8059738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zh-CN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Experimental Results </a:t>
            </a:r>
          </a:p>
        </p:txBody>
      </p:sp>
      <p:sp>
        <p:nvSpPr>
          <p:cNvPr id="21578" name="内容占位符 7"/>
          <p:cNvSpPr>
            <a:spLocks/>
          </p:cNvSpPr>
          <p:nvPr/>
        </p:nvSpPr>
        <p:spPr bwMode="auto">
          <a:xfrm>
            <a:off x="622300" y="1071563"/>
            <a:ext cx="8054975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kumimoji="1" lang="en-US" altLang="zh-CN" sz="2400">
                <a:solidFill>
                  <a:srgbClr val="000000"/>
                </a:solidFill>
              </a:rPr>
              <a:t>TEST 1: Chroma 32x32 Transform is applied</a:t>
            </a:r>
          </a:p>
        </p:txBody>
      </p:sp>
      <p:sp>
        <p:nvSpPr>
          <p:cNvPr id="21580" name="Text Box 76"/>
          <p:cNvSpPr txBox="1">
            <a:spLocks noChangeArrowheads="1"/>
          </p:cNvSpPr>
          <p:nvPr/>
        </p:nvSpPr>
        <p:spPr bwMode="auto">
          <a:xfrm>
            <a:off x="7667625" y="115888"/>
            <a:ext cx="147637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日期占位符 3"/>
          <p:cNvSpPr txBox="1">
            <a:spLocks noGrp="1"/>
          </p:cNvSpPr>
          <p:nvPr/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D329CBB8-386F-40F5-9D1C-C3E363353B37}" type="datetime1">
              <a:rPr lang="ja-JP" altLang="en-US" sz="1000">
                <a:solidFill>
                  <a:schemeClr val="bg1"/>
                </a:solidFill>
              </a:rPr>
              <a:pPr/>
              <a:t>2012/2/1</a:t>
            </a:fld>
            <a:endParaRPr lang="en-US" altLang="ja-JP" sz="1000">
              <a:solidFill>
                <a:schemeClr val="bg1"/>
              </a:solidFill>
            </a:endParaRPr>
          </a:p>
        </p:txBody>
      </p:sp>
      <p:sp>
        <p:nvSpPr>
          <p:cNvPr id="22530" name="页脚占位符 4"/>
          <p:cNvSpPr txBox="1">
            <a:spLocks noGrp="1"/>
          </p:cNvSpPr>
          <p:nvPr/>
        </p:nvSpPr>
        <p:spPr bwMode="auto">
          <a:xfrm>
            <a:off x="608013" y="6237288"/>
            <a:ext cx="28813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TW" sz="1000">
                <a:solidFill>
                  <a:schemeClr val="bg1"/>
                </a:solidFill>
              </a:rPr>
              <a:t>Copyright © MediaTek Inc. All rights reserved.</a:t>
            </a:r>
          </a:p>
        </p:txBody>
      </p:sp>
      <p:sp>
        <p:nvSpPr>
          <p:cNvPr id="22531" name="灯片编号占位符 5"/>
          <p:cNvSpPr txBox="1">
            <a:spLocks noGrp="1"/>
          </p:cNvSpPr>
          <p:nvPr/>
        </p:nvSpPr>
        <p:spPr bwMode="auto">
          <a:xfrm>
            <a:off x="4338638" y="6237288"/>
            <a:ext cx="4635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DBC90B1B-D939-4571-83B9-C54D41C8FB9A}" type="slidenum">
              <a:rPr lang="en-US" altLang="ja-JP" sz="1000">
                <a:solidFill>
                  <a:schemeClr val="bg1"/>
                </a:solidFill>
              </a:rPr>
              <a:pPr/>
              <a:t>8</a:t>
            </a:fld>
            <a:endParaRPr lang="en-US" altLang="ja-JP" sz="1000">
              <a:solidFill>
                <a:schemeClr val="bg1"/>
              </a:solidFill>
            </a:endParaRPr>
          </a:p>
        </p:txBody>
      </p:sp>
      <p:graphicFrame>
        <p:nvGraphicFramePr>
          <p:cNvPr id="35939" name="Group 99"/>
          <p:cNvGraphicFramePr>
            <a:graphicFrameLocks noGrp="1"/>
          </p:cNvGraphicFramePr>
          <p:nvPr/>
        </p:nvGraphicFramePr>
        <p:xfrm>
          <a:off x="900113" y="1844675"/>
          <a:ext cx="7272337" cy="1374775"/>
        </p:xfrm>
        <a:graphic>
          <a:graphicData uri="http://schemas.openxmlformats.org/drawingml/2006/table">
            <a:tbl>
              <a:tblPr/>
              <a:tblGrid>
                <a:gridCol w="928687"/>
                <a:gridCol w="2598738"/>
                <a:gridCol w="1152525"/>
                <a:gridCol w="1223962"/>
                <a:gridCol w="1368425"/>
              </a:tblGrid>
              <a:tr h="5826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SlideEditing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⊿rate Y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⊿rate 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⊿rate 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</a:tr>
              <a:tr h="3333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LD-HE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MaxDepth_chroma</a:t>
                      </a: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=1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-0.1%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-1.1%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-0.6%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667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MaxDepth_chroma</a:t>
                      </a: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=2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-0.5%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-0.6%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-0.9%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</a:tbl>
          </a:graphicData>
        </a:graphic>
      </p:graphicFrame>
      <p:sp>
        <p:nvSpPr>
          <p:cNvPr id="2" name="标题 1"/>
          <p:cNvSpPr>
            <a:spLocks/>
          </p:cNvSpPr>
          <p:nvPr/>
        </p:nvSpPr>
        <p:spPr bwMode="auto">
          <a:xfrm>
            <a:off x="622300" y="142875"/>
            <a:ext cx="8059738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zh-CN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Reasons to signal in SPS </a:t>
            </a:r>
          </a:p>
        </p:txBody>
      </p:sp>
      <p:sp>
        <p:nvSpPr>
          <p:cNvPr id="22557" name="内容占位符 7"/>
          <p:cNvSpPr>
            <a:spLocks/>
          </p:cNvSpPr>
          <p:nvPr/>
        </p:nvSpPr>
        <p:spPr bwMode="auto">
          <a:xfrm>
            <a:off x="622300" y="1071563"/>
            <a:ext cx="8054975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kumimoji="1" lang="en-US" altLang="zh-CN" sz="2400">
                <a:solidFill>
                  <a:srgbClr val="000000"/>
                </a:solidFill>
              </a:rPr>
              <a:t>MaxDepth 1 vs. 2</a:t>
            </a:r>
          </a:p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kumimoji="1" lang="en-US" altLang="zh-CN" sz="2400">
              <a:solidFill>
                <a:srgbClr val="000000"/>
              </a:solidFill>
            </a:endParaRPr>
          </a:p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kumimoji="1" lang="en-US" altLang="zh-CN" sz="2400">
              <a:solidFill>
                <a:srgbClr val="000000"/>
              </a:solidFill>
            </a:endParaRPr>
          </a:p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kumimoji="1" lang="en-US" altLang="zh-CN" sz="2400">
              <a:solidFill>
                <a:srgbClr val="000000"/>
              </a:solidFill>
            </a:endParaRPr>
          </a:p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kumimoji="1" lang="en-US" altLang="zh-CN" sz="2400">
              <a:solidFill>
                <a:srgbClr val="000000"/>
              </a:solidFill>
            </a:endParaRPr>
          </a:p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kumimoji="1" lang="en-US" altLang="zh-CN" sz="2400">
                <a:solidFill>
                  <a:srgbClr val="000000"/>
                </a:solidFill>
              </a:rPr>
              <a:t>Higher U, V resolution, e.g., YUV 4: 4: 4 ?</a:t>
            </a:r>
          </a:p>
        </p:txBody>
      </p:sp>
      <p:sp>
        <p:nvSpPr>
          <p:cNvPr id="22559" name="Text Box 31"/>
          <p:cNvSpPr txBox="1">
            <a:spLocks noChangeArrowheads="1"/>
          </p:cNvSpPr>
          <p:nvPr/>
        </p:nvSpPr>
        <p:spPr bwMode="auto">
          <a:xfrm>
            <a:off x="7667625" y="115888"/>
            <a:ext cx="147637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E20242-7622-451E-B33E-BE0DBC924FB0}" type="datetime1">
              <a:rPr lang="ja-JP" altLang="en-US">
                <a:cs typeface="標楷體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2012/2/1</a:t>
            </a:fld>
            <a:endParaRPr lang="en-US" altLang="ja-JP">
              <a:cs typeface="標楷體"/>
            </a:endParaRPr>
          </a:p>
        </p:txBody>
      </p:sp>
      <p:sp>
        <p:nvSpPr>
          <p:cNvPr id="21508" name="页脚占位符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mtClean="0">
                <a:cs typeface="標楷體"/>
              </a:rPr>
              <a:t>Copyright © MediaTek Inc. All rights reserved.</a:t>
            </a:r>
          </a:p>
        </p:txBody>
      </p:sp>
      <p:sp>
        <p:nvSpPr>
          <p:cNvPr id="21509" name="灯片编号占位符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78B26E-6BFD-4A77-A548-F1DDB53C38B2}" type="slidenum">
              <a:rPr lang="en-US" altLang="ja-JP">
                <a:cs typeface="標楷體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altLang="ja-JP">
              <a:cs typeface="標楷體"/>
            </a:endParaRPr>
          </a:p>
        </p:txBody>
      </p:sp>
      <p:sp>
        <p:nvSpPr>
          <p:cNvPr id="23556" name="内容占位符 7"/>
          <p:cNvSpPr>
            <a:spLocks/>
          </p:cNvSpPr>
          <p:nvPr/>
        </p:nvSpPr>
        <p:spPr bwMode="auto">
          <a:xfrm>
            <a:off x="622300" y="1071563"/>
            <a:ext cx="8054975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kumimoji="1" lang="en-US" altLang="zh-CN" sz="2400">
                <a:solidFill>
                  <a:srgbClr val="000000"/>
                </a:solidFill>
              </a:rPr>
              <a:t>In SPS, max RQT depth is signaled separately for luma and chroma</a:t>
            </a:r>
          </a:p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kumimoji="1" lang="en-US" altLang="zh-CN" sz="2400">
                <a:solidFill>
                  <a:srgbClr val="000000"/>
                </a:solidFill>
              </a:rPr>
              <a:t>The chroma RQT depth is implicitly derived</a:t>
            </a:r>
          </a:p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kumimoji="1" lang="en-US" altLang="zh-CN" sz="2400">
                <a:solidFill>
                  <a:srgbClr val="000000"/>
                </a:solidFill>
              </a:rPr>
              <a:t>Two cases with and without 32x32 chroma transform are tested</a:t>
            </a:r>
          </a:p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kumimoji="1" lang="en-US" altLang="zh-CN" sz="2400">
              <a:solidFill>
                <a:srgbClr val="000000"/>
              </a:solidFill>
            </a:endParaRPr>
          </a:p>
        </p:txBody>
      </p:sp>
      <p:sp>
        <p:nvSpPr>
          <p:cNvPr id="2" name="标题 1"/>
          <p:cNvSpPr>
            <a:spLocks/>
          </p:cNvSpPr>
          <p:nvPr/>
        </p:nvSpPr>
        <p:spPr bwMode="auto">
          <a:xfrm>
            <a:off x="622300" y="142875"/>
            <a:ext cx="8059738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zh-CN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7667625" y="115888"/>
            <a:ext cx="147637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範本1">
  <a:themeElements>
    <a:clrScheme name="_Conf_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_Conf_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_Conf_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Conf_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Conf_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Conf_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Conf_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Conf_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7ED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Conf_A</Template>
  <TotalTime>228</TotalTime>
  <Words>444</Words>
  <Application>Microsoft Office PowerPoint</Application>
  <PresentationFormat>On-screen Show (4:3)</PresentationFormat>
  <Paragraphs>217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演示文稿设计模板</vt:lpstr>
      </vt:variant>
      <vt:variant>
        <vt:i4>12</vt:i4>
      </vt:variant>
      <vt:variant>
        <vt:lpstr>幻灯片标题</vt:lpstr>
      </vt:variant>
      <vt:variant>
        <vt:i4>10</vt:i4>
      </vt:variant>
    </vt:vector>
  </HeadingPairs>
  <TitlesOfParts>
    <vt:vector size="30" baseType="lpstr">
      <vt:lpstr>Arial</vt:lpstr>
      <vt:lpstr>標楷體</vt:lpstr>
      <vt:lpstr>Calibri</vt:lpstr>
      <vt:lpstr>黑体</vt:lpstr>
      <vt:lpstr>宋体</vt:lpstr>
      <vt:lpstr>Times New Roman</vt:lpstr>
      <vt:lpstr>Malgun Gothic</vt:lpstr>
      <vt:lpstr>Wingdings</vt:lpstr>
      <vt:lpstr>範本1</vt:lpstr>
      <vt:lpstr>範本1</vt:lpstr>
      <vt:lpstr>範本1</vt:lpstr>
      <vt:lpstr>範本1</vt:lpstr>
      <vt:lpstr>範本1</vt:lpstr>
      <vt:lpstr>範本1</vt:lpstr>
      <vt:lpstr>範本1</vt:lpstr>
      <vt:lpstr>範本1</vt:lpstr>
      <vt:lpstr>範本1</vt:lpstr>
      <vt:lpstr>範本1</vt:lpstr>
      <vt:lpstr>範本1</vt:lpstr>
      <vt:lpstr>範本1</vt:lpstr>
      <vt:lpstr>CE2: Subset 4.4: Test Results on Harmonization of JCTVC-G283, JCTVC-G442 and JCTVC-G980</vt:lpstr>
      <vt:lpstr>Background</vt:lpstr>
      <vt:lpstr>Harmonized solution on Chroma RQT </vt:lpstr>
      <vt:lpstr>Harmonized solution on Chroma RQT </vt:lpstr>
      <vt:lpstr>Harmonized solution on Chroma RQT </vt:lpstr>
      <vt:lpstr>幻灯片 6</vt:lpstr>
      <vt:lpstr>幻灯片 7</vt:lpstr>
      <vt:lpstr>幻灯片 8</vt:lpstr>
      <vt:lpstr>幻灯片 9</vt:lpstr>
      <vt:lpstr>Thank you!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Mediatek</dc:creator>
  <cp:lastModifiedBy>xzhao</cp:lastModifiedBy>
  <cp:revision>26</cp:revision>
  <dcterms:created xsi:type="dcterms:W3CDTF">2012-01-16T02:49:11Z</dcterms:created>
  <dcterms:modified xsi:type="dcterms:W3CDTF">2012-02-01T21:52:10Z</dcterms:modified>
</cp:coreProperties>
</file>