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78" r:id="rId5"/>
    <p:sldId id="284" r:id="rId6"/>
    <p:sldId id="285" r:id="rId7"/>
    <p:sldId id="288" r:id="rId8"/>
    <p:sldId id="282" r:id="rId9"/>
  </p:sldIdLst>
  <p:sldSz cx="9144000" cy="6858000" type="screen4x3"/>
  <p:notesSz cx="6735763" cy="98694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DAEE"/>
    <a:srgbClr val="CCECFF"/>
    <a:srgbClr val="DDCCD4"/>
    <a:srgbClr val="EFE7EB"/>
    <a:srgbClr val="5F5F5F"/>
    <a:srgbClr val="727D84"/>
    <a:srgbClr val="98A4AB"/>
    <a:srgbClr val="111111"/>
    <a:srgbClr val="7B7B7B"/>
    <a:srgbClr val="2A2A2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31" autoAdjust="0"/>
    <p:restoredTop sz="90929"/>
  </p:normalViewPr>
  <p:slideViewPr>
    <p:cSldViewPr>
      <p:cViewPr>
        <p:scale>
          <a:sx n="100" d="100"/>
          <a:sy n="100" d="100"/>
        </p:scale>
        <p:origin x="-942" y="198"/>
      </p:cViewPr>
      <p:guideLst>
        <p:guide orient="horz" pos="4319"/>
        <p:guide orient="horz" pos="935"/>
        <p:guide orient="horz" pos="3793"/>
        <p:guide pos="5575"/>
        <p:guide pos="2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042" y="-78"/>
      </p:cViewPr>
      <p:guideLst>
        <p:guide orient="horz" pos="3109"/>
        <p:guide pos="212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890CE-DB31-463F-8028-A8E27987217A}" type="datetimeFigureOut">
              <a:rPr lang="fr-FR" smtClean="0"/>
              <a:pPr/>
              <a:t>01/02/2012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A5746-BE8F-4B23-9763-E87458FEFC5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932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102" y="4688007"/>
            <a:ext cx="4939560" cy="444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932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5FBAD0F-58A3-483C-A1FE-435E7D624862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D1DB34-AEC4-4503-B4E0-35749FEEBC34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625" y="71414"/>
            <a:ext cx="8791575" cy="1143000"/>
          </a:xfrm>
        </p:spPr>
        <p:txBody>
          <a:bodyPr tIns="0" bIns="0" anchor="b"/>
          <a:lstStyle>
            <a:lvl1pPr algn="r">
              <a:defRPr>
                <a:solidFill>
                  <a:srgbClr val="2A2A2A"/>
                </a:solidFill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625" y="1214414"/>
            <a:ext cx="8791575" cy="457200"/>
          </a:xfrm>
        </p:spPr>
        <p:txBody>
          <a:bodyPr tIns="0" bIns="0"/>
          <a:lstStyle>
            <a:lvl1pPr algn="r">
              <a:defRPr sz="2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noProof="0" dirty="0" smtClean="0"/>
              <a:t>Click to edit subtitle</a:t>
            </a:r>
            <a:endParaRPr lang="en-US" noProof="0" dirty="0"/>
          </a:p>
        </p:txBody>
      </p:sp>
      <p:sp>
        <p:nvSpPr>
          <p:cNvPr id="27" name="Rectangle 7"/>
          <p:cNvSpPr>
            <a:spLocks noChangeArrowheads="1"/>
          </p:cNvSpPr>
          <p:nvPr userDrawn="1"/>
        </p:nvSpPr>
        <p:spPr bwMode="auto">
          <a:xfrm>
            <a:off x="0" y="1676401"/>
            <a:ext cx="9144000" cy="466715"/>
          </a:xfrm>
          <a:prstGeom prst="rect">
            <a:avLst/>
          </a:prstGeom>
          <a:solidFill>
            <a:srgbClr val="11111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 marL="266700" indent="-266700">
              <a:defRPr>
                <a:solidFill>
                  <a:srgbClr val="2A2A2A"/>
                </a:solidFill>
              </a:defRPr>
            </a:lvl2pPr>
            <a:lvl3pPr marL="542925" indent="-276225">
              <a:defRPr>
                <a:solidFill>
                  <a:srgbClr val="2A2A2A"/>
                </a:solidFill>
              </a:defRPr>
            </a:lvl3pPr>
            <a:lvl4pPr marL="809625" indent="-266700">
              <a:defRPr>
                <a:solidFill>
                  <a:srgbClr val="2A2A2A"/>
                </a:solidFill>
              </a:defRPr>
            </a:lvl4pPr>
            <a:lvl5pPr marL="1076325" indent="-266700">
              <a:defRPr>
                <a:solidFill>
                  <a:srgbClr val="2A2A2A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270EAF-BFA1-4AD6-9D81-4359FAD1F312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2/1/2012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6357958"/>
            <a:ext cx="9144000" cy="500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0" y="1676401"/>
            <a:ext cx="9144000" cy="466715"/>
          </a:xfrm>
          <a:prstGeom prst="rect">
            <a:avLst/>
          </a:prstGeom>
          <a:solidFill>
            <a:srgbClr val="11111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0" y="2143125"/>
            <a:ext cx="9144000" cy="3200400"/>
          </a:xfrm>
          <a:prstGeom prst="rect">
            <a:avLst/>
          </a:prstGeom>
          <a:solidFill>
            <a:srgbClr val="7B7B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0" y="1"/>
            <a:ext cx="9144000" cy="1428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Titre 38"/>
          <p:cNvSpPr>
            <a:spLocks noGrp="1"/>
          </p:cNvSpPr>
          <p:nvPr userDrawn="1">
            <p:ph type="title" hasCustomPrompt="1"/>
          </p:nvPr>
        </p:nvSpPr>
        <p:spPr>
          <a:xfrm>
            <a:off x="328581" y="2428875"/>
            <a:ext cx="8521731" cy="1143000"/>
          </a:xfrm>
        </p:spPr>
        <p:txBody>
          <a:bodyPr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4" name="Espace réservé du texte 4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14324" y="3571890"/>
            <a:ext cx="8536309" cy="500052"/>
          </a:xfrm>
        </p:spPr>
        <p:txBody>
          <a:bodyPr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edit subtitle</a:t>
            </a:r>
          </a:p>
        </p:txBody>
      </p:sp>
      <p:grpSp>
        <p:nvGrpSpPr>
          <p:cNvPr id="18" name="Group 9"/>
          <p:cNvGrpSpPr>
            <a:grpSpLocks/>
          </p:cNvGrpSpPr>
          <p:nvPr userDrawn="1"/>
        </p:nvGrpSpPr>
        <p:grpSpPr bwMode="auto">
          <a:xfrm>
            <a:off x="0" y="4843478"/>
            <a:ext cx="9144000" cy="2014539"/>
            <a:chOff x="0" y="3045"/>
            <a:chExt cx="5760" cy="1269"/>
          </a:xfrm>
        </p:grpSpPr>
        <p:sp>
          <p:nvSpPr>
            <p:cNvPr id="30" name="Rectangle 10"/>
            <p:cNvSpPr>
              <a:spLocks noChangeArrowheads="1"/>
            </p:cNvSpPr>
            <p:nvPr/>
          </p:nvSpPr>
          <p:spPr bwMode="auto">
            <a:xfrm>
              <a:off x="0" y="3120"/>
              <a:ext cx="823" cy="11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823" y="3264"/>
              <a:ext cx="823" cy="10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4" name="Rectangle 12"/>
            <p:cNvSpPr>
              <a:spLocks noChangeArrowheads="1"/>
            </p:cNvSpPr>
            <p:nvPr/>
          </p:nvSpPr>
          <p:spPr bwMode="auto">
            <a:xfrm>
              <a:off x="1646" y="3216"/>
              <a:ext cx="823" cy="10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5" name="Rectangle 13"/>
            <p:cNvSpPr>
              <a:spLocks noChangeArrowheads="1"/>
            </p:cNvSpPr>
            <p:nvPr/>
          </p:nvSpPr>
          <p:spPr bwMode="auto">
            <a:xfrm>
              <a:off x="2469" y="3045"/>
              <a:ext cx="822" cy="12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6" name="Rectangle 14"/>
            <p:cNvSpPr>
              <a:spLocks noChangeArrowheads="1"/>
            </p:cNvSpPr>
            <p:nvPr/>
          </p:nvSpPr>
          <p:spPr bwMode="auto">
            <a:xfrm>
              <a:off x="3291" y="3186"/>
              <a:ext cx="823" cy="112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7" name="Rectangle 15"/>
            <p:cNvSpPr>
              <a:spLocks noChangeArrowheads="1"/>
            </p:cNvSpPr>
            <p:nvPr/>
          </p:nvSpPr>
          <p:spPr bwMode="auto">
            <a:xfrm>
              <a:off x="4114" y="3297"/>
              <a:ext cx="823" cy="10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" name="Rectangle 16"/>
            <p:cNvSpPr>
              <a:spLocks noChangeArrowheads="1"/>
            </p:cNvSpPr>
            <p:nvPr/>
          </p:nvSpPr>
          <p:spPr bwMode="auto">
            <a:xfrm>
              <a:off x="4937" y="3111"/>
              <a:ext cx="823" cy="120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7833" y="5723160"/>
            <a:ext cx="2212616" cy="8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6CCD59-4062-48CE-A65F-00CB3BE5B2D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826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2/1/2012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BEBFAB-EF46-42A4-B2A0-EF472DEE164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826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2/1/2012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9CD7BF-7996-4CFF-A357-CB4F255262C6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2/1/2012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FA0E3F-A84F-4C38-B31C-F2180DBCA084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3" name="Rectangle 2"/>
          <p:cNvSpPr/>
          <p:nvPr userDrawn="1"/>
        </p:nvSpPr>
        <p:spPr>
          <a:xfrm>
            <a:off x="142844" y="1142984"/>
            <a:ext cx="8858312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2/1/2012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1000" y="785793"/>
            <a:ext cx="8597900" cy="53006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998826-A65D-4C0D-ADEB-E0949BA9C2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80999" y="76200"/>
            <a:ext cx="8583613" cy="638156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2/1/2012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458200" cy="638175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" name="Espace réservé du graphique 3"/>
          <p:cNvSpPr>
            <a:spLocks noGrp="1"/>
          </p:cNvSpPr>
          <p:nvPr>
            <p:ph type="chart" sz="half" idx="2"/>
          </p:nvPr>
        </p:nvSpPr>
        <p:spPr>
          <a:xfrm>
            <a:off x="4686300" y="781050"/>
            <a:ext cx="4152900" cy="5238750"/>
          </a:xfrm>
        </p:spPr>
        <p:txBody>
          <a:bodyPr>
            <a:normAutofit/>
          </a:bodyPr>
          <a:lstStyle/>
          <a:p>
            <a:r>
              <a:rPr lang="en-US" dirty="0" smtClean="0"/>
              <a:t>Click icon to add chart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381000" y="6553200"/>
            <a:ext cx="295275" cy="152400"/>
          </a:xfrm>
        </p:spPr>
        <p:txBody>
          <a:bodyPr/>
          <a:lstStyle>
            <a:lvl1pPr>
              <a:defRPr/>
            </a:lvl1pPr>
          </a:lstStyle>
          <a:p>
            <a:fld id="{57C5AF71-8E3A-49A6-AB4B-BC4335BFE2F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1050"/>
            <a:ext cx="4152900" cy="5238750"/>
          </a:xfrm>
        </p:spPr>
        <p:txBody>
          <a:bodyPr>
            <a:normAutofit/>
          </a:bodyPr>
          <a:lstStyle>
            <a:lvl1pPr>
              <a:defRPr sz="2200"/>
            </a:lvl1pPr>
            <a:lvl2pPr marL="266700" indent="-266700">
              <a:defRPr sz="1800"/>
            </a:lvl2pPr>
            <a:lvl3pPr marL="542925" indent="-276225">
              <a:defRPr sz="1600"/>
            </a:lvl3pPr>
            <a:lvl4pPr marL="809625" indent="-266700">
              <a:defRPr sz="14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0" name="Date Placeholder 11"/>
          <p:cNvSpPr>
            <a:spLocks noGrp="1"/>
          </p:cNvSpPr>
          <p:nvPr>
            <p:ph type="dt" sz="half" idx="11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2/1/2012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0999" y="76200"/>
            <a:ext cx="8583613" cy="63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dirty="0" smtClean="0"/>
              <a:t>Click to edit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0999" y="785794"/>
            <a:ext cx="858361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553200"/>
            <a:ext cx="2952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latin typeface="Trebuchet MS" pitchFamily="34" charset="0"/>
              </a:defRPr>
            </a:lvl1pPr>
          </a:lstStyle>
          <a:p>
            <a:fld id="{BD3591A1-4D0D-4372-AF02-FD29A1B3AC5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377033" y="714356"/>
            <a:ext cx="8583613" cy="1588"/>
          </a:xfrm>
          <a:prstGeom prst="line">
            <a:avLst/>
          </a:prstGeom>
          <a:ln w="19050">
            <a:solidFill>
              <a:srgbClr val="7B7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V="1">
            <a:off x="377033" y="6518787"/>
            <a:ext cx="6933953" cy="0"/>
          </a:xfrm>
          <a:prstGeom prst="line">
            <a:avLst/>
          </a:prstGeom>
          <a:ln w="19050">
            <a:solidFill>
              <a:srgbClr val="7B7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78927" y="6160542"/>
            <a:ext cx="1499447" cy="573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2/1/2012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60" r:id="rId9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333333"/>
          </a:solidFill>
          <a:latin typeface="Trebuchet MS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9pPr>
    </p:titleStyle>
    <p:bodyStyle>
      <a:lvl1pPr algn="l" rtl="0" eaLnBrk="1" fontAlgn="base" hangingPunct="1">
        <a:spcBef>
          <a:spcPct val="30000"/>
        </a:spcBef>
        <a:spcAft>
          <a:spcPct val="0"/>
        </a:spcAft>
        <a:defRPr sz="2200">
          <a:solidFill>
            <a:srgbClr val="7B7B7B"/>
          </a:solidFill>
          <a:latin typeface="Trebuchet MS" pitchFamily="34" charset="0"/>
          <a:ea typeface="+mn-ea"/>
          <a:cs typeface="+mn-cs"/>
        </a:defRPr>
      </a:lvl1pPr>
      <a:lvl2pPr marL="266700" indent="-266700" algn="l" rtl="0" eaLnBrk="1" fontAlgn="base" hangingPunct="1"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"/>
        <a:defRPr sz="2000">
          <a:solidFill>
            <a:srgbClr val="2A2A2A"/>
          </a:solidFill>
          <a:latin typeface="Trebuchet MS" pitchFamily="34" charset="0"/>
        </a:defRPr>
      </a:lvl2pPr>
      <a:lvl3pPr marL="542925" indent="-276225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60000"/>
            <a:lumOff val="40000"/>
          </a:schemeClr>
        </a:buClr>
        <a:buSzPct val="80000"/>
        <a:buFont typeface="Wingdings" pitchFamily="2" charset="2"/>
        <a:buChar char="n"/>
        <a:defRPr sz="1800">
          <a:solidFill>
            <a:srgbClr val="2A2A2A"/>
          </a:solidFill>
          <a:latin typeface="Trebuchet MS" pitchFamily="34" charset="0"/>
        </a:defRPr>
      </a:lvl3pPr>
      <a:lvl4pPr marL="809625" indent="-266700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40000"/>
            <a:lumOff val="60000"/>
          </a:schemeClr>
        </a:buClr>
        <a:buSzPct val="80000"/>
        <a:buFont typeface="Wingdings" pitchFamily="2" charset="2"/>
        <a:buChar char="n"/>
        <a:defRPr sz="1600">
          <a:solidFill>
            <a:srgbClr val="2A2A2A"/>
          </a:solidFill>
          <a:latin typeface="Trebuchet MS" pitchFamily="34" charset="0"/>
        </a:defRPr>
      </a:lvl4pPr>
      <a:lvl5pPr marL="1076325" indent="-266700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20000"/>
            <a:lumOff val="80000"/>
          </a:schemeClr>
        </a:buClr>
        <a:buSzPct val="80000"/>
        <a:buFont typeface="Wingdings" pitchFamily="2" charset="2"/>
        <a:buChar char="n"/>
        <a:defRPr sz="1400">
          <a:solidFill>
            <a:srgbClr val="2A2A2A"/>
          </a:solidFill>
          <a:latin typeface="Trebuchet MS" pitchFamily="34" charset="0"/>
        </a:defRPr>
      </a:lvl5pPr>
      <a:lvl6pPr marL="29337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6pPr>
      <a:lvl7pPr marL="33909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7pPr>
      <a:lvl8pPr marL="38481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8pPr>
      <a:lvl9pPr marL="43053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28613" y="2428875"/>
            <a:ext cx="85217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JCTVC-H0289</a:t>
            </a:r>
            <a:br>
              <a:rPr lang="en-US" dirty="0" smtClean="0"/>
            </a:br>
            <a:r>
              <a:rPr lang="en-CA" dirty="0" smtClean="0"/>
              <a:t>Non-CE4: Spatial QP prediction based on MV predictors (AMVP)</a:t>
            </a:r>
            <a:endParaRPr lang="en-US" dirty="0" smtClean="0"/>
          </a:p>
        </p:txBody>
      </p:sp>
      <p:sp>
        <p:nvSpPr>
          <p:cNvPr id="5123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314325" y="3571875"/>
            <a:ext cx="8535988" cy="1076325"/>
          </a:xfrm>
        </p:spPr>
        <p:txBody>
          <a:bodyPr>
            <a:normAutofit/>
          </a:bodyPr>
          <a:lstStyle/>
          <a:p>
            <a:pPr marL="0" indent="0" eaLnBrk="1" hangingPunct="1">
              <a:defRPr/>
            </a:pPr>
            <a:r>
              <a:rPr lang="fr-FR" sz="3600" dirty="0" smtClean="0"/>
              <a:t> </a:t>
            </a:r>
            <a:r>
              <a:rPr lang="fr-FR" dirty="0" err="1" smtClean="0"/>
              <a:t>P.Bordes</a:t>
            </a:r>
            <a:r>
              <a:rPr lang="fr-FR" dirty="0" smtClean="0"/>
              <a:t> &amp; </a:t>
            </a:r>
            <a:r>
              <a:rPr lang="fr-FR" dirty="0" err="1" smtClean="0"/>
              <a:t>P.Andrivon</a:t>
            </a:r>
            <a:endParaRPr lang="fr-FR" dirty="0" smtClean="0"/>
          </a:p>
          <a:p>
            <a:pPr marL="0" indent="0" eaLnBrk="1" hangingPunct="1">
              <a:defRPr/>
            </a:pPr>
            <a:endParaRPr lang="fr-FR" dirty="0" smtClean="0"/>
          </a:p>
        </p:txBody>
      </p:sp>
      <p:sp>
        <p:nvSpPr>
          <p:cNvPr id="4" name="Rectangle 3"/>
          <p:cNvSpPr/>
          <p:nvPr/>
        </p:nvSpPr>
        <p:spPr>
          <a:xfrm>
            <a:off x="1928794" y="5181913"/>
            <a:ext cx="6858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8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JCTVC Meeting: San-José, Feb. 1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-10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82" y="1928802"/>
            <a:ext cx="4000528" cy="3929090"/>
          </a:xfrm>
        </p:spPr>
        <p:txBody>
          <a:bodyPr>
            <a:normAutofit lnSpcReduction="10000"/>
          </a:bodyPr>
          <a:lstStyle/>
          <a:p>
            <a:pPr lvl="1"/>
            <a:r>
              <a:rPr lang="fr-FR" sz="1800" dirty="0" smtClean="0"/>
              <a:t>LCU </a:t>
            </a:r>
            <a:r>
              <a:rPr lang="fr-FR" sz="1800" dirty="0" err="1" smtClean="0"/>
              <a:t>boundary</a:t>
            </a:r>
            <a:r>
              <a:rPr lang="fr-FR" sz="1800" dirty="0" smtClean="0"/>
              <a:t> </a:t>
            </a:r>
            <a:r>
              <a:rPr lang="fr-FR" sz="1800" dirty="0" err="1" smtClean="0"/>
              <a:t>constraint</a:t>
            </a:r>
            <a:endParaRPr lang="fr-FR" sz="1800" dirty="0" smtClean="0"/>
          </a:p>
          <a:p>
            <a:pPr lvl="1"/>
            <a:r>
              <a:rPr lang="fr-FR" sz="1800" dirty="0" smtClean="0"/>
              <a:t>In the TLPU </a:t>
            </a:r>
            <a:r>
              <a:rPr lang="fr-FR" sz="1800" dirty="0" err="1" smtClean="0"/>
              <a:t>within</a:t>
            </a:r>
            <a:r>
              <a:rPr lang="fr-FR" sz="1800" dirty="0" smtClean="0"/>
              <a:t> the TLCU of the QGCU </a:t>
            </a:r>
            <a:r>
              <a:rPr lang="fr-FR" sz="1800" i="1" dirty="0" smtClean="0"/>
              <a:t>(</a:t>
            </a:r>
            <a:r>
              <a:rPr lang="fr-FR" sz="1800" i="1" u="sng" dirty="0" smtClean="0"/>
              <a:t>1a</a:t>
            </a:r>
            <a:r>
              <a:rPr lang="fr-FR" sz="1800" i="1" dirty="0" smtClean="0"/>
              <a:t>)</a:t>
            </a:r>
            <a:r>
              <a:rPr lang="fr-FR" sz="1800" dirty="0" smtClean="0"/>
              <a:t>:</a:t>
            </a:r>
          </a:p>
          <a:p>
            <a:pPr lvl="2"/>
            <a:r>
              <a:rPr lang="fr-FR" sz="1600" dirty="0" smtClean="0"/>
              <a:t>Bi-</a:t>
            </a:r>
            <a:r>
              <a:rPr lang="fr-FR" sz="1600" dirty="0" err="1" smtClean="0"/>
              <a:t>Dir</a:t>
            </a:r>
            <a:r>
              <a:rPr lang="fr-FR" sz="1600" dirty="0" smtClean="0"/>
              <a:t>:   QP = ½ QP(N</a:t>
            </a:r>
            <a:r>
              <a:rPr lang="fr-FR" sz="1600" baseline="-25000" dirty="0" smtClean="0"/>
              <a:t>1</a:t>
            </a:r>
            <a:r>
              <a:rPr lang="fr-FR" sz="1600" dirty="0" smtClean="0"/>
              <a:t>)+ ½ QP(M</a:t>
            </a:r>
            <a:r>
              <a:rPr lang="fr-FR" sz="1600" baseline="-25000" dirty="0" smtClean="0"/>
              <a:t>1</a:t>
            </a:r>
            <a:r>
              <a:rPr lang="fr-FR" sz="1600" dirty="0" smtClean="0"/>
              <a:t>)	   		</a:t>
            </a:r>
            <a:r>
              <a:rPr lang="fr-FR" sz="1400" dirty="0" smtClean="0"/>
              <a:t>              (M,N = A or B)</a:t>
            </a:r>
          </a:p>
          <a:p>
            <a:pPr lvl="2"/>
            <a:r>
              <a:rPr lang="fr-FR" sz="1600" dirty="0" smtClean="0"/>
              <a:t>Uni-</a:t>
            </a:r>
            <a:r>
              <a:rPr lang="fr-FR" sz="1600" dirty="0" err="1" smtClean="0"/>
              <a:t>Dir</a:t>
            </a:r>
            <a:r>
              <a:rPr lang="fr-FR" sz="1600" dirty="0" smtClean="0"/>
              <a:t>: QP(N</a:t>
            </a:r>
            <a:r>
              <a:rPr lang="fr-FR" sz="1600" baseline="-25000" dirty="0" smtClean="0"/>
              <a:t>1</a:t>
            </a:r>
            <a:r>
              <a:rPr lang="fr-FR" sz="1600" dirty="0" smtClean="0"/>
              <a:t>)</a:t>
            </a:r>
          </a:p>
          <a:p>
            <a:pPr lvl="3">
              <a:buNone/>
            </a:pPr>
            <a:r>
              <a:rPr lang="fr-FR" sz="1400" i="1" dirty="0" err="1" smtClean="0"/>
              <a:t>same</a:t>
            </a:r>
            <a:r>
              <a:rPr lang="fr-FR" sz="1400" i="1" dirty="0" smtClean="0"/>
              <a:t> as intra case/CE4 </a:t>
            </a:r>
            <a:r>
              <a:rPr lang="fr-FR" sz="1400" i="1" dirty="0" err="1" smtClean="0"/>
              <a:t>subtest</a:t>
            </a:r>
            <a:r>
              <a:rPr lang="fr-FR" sz="1400" i="1" dirty="0" smtClean="0"/>
              <a:t> 1.3 (JCTVC-H0053)</a:t>
            </a:r>
            <a:endParaRPr lang="en-US" sz="1400" dirty="0" smtClean="0"/>
          </a:p>
          <a:p>
            <a:pPr lvl="1"/>
            <a:r>
              <a:rPr lang="en-US" sz="1800" dirty="0" smtClean="0"/>
              <a:t>Else:</a:t>
            </a:r>
          </a:p>
          <a:p>
            <a:pPr lvl="2"/>
            <a:r>
              <a:rPr lang="fr-FR" sz="1400" dirty="0" smtClean="0"/>
              <a:t>QP = ½ QP</a:t>
            </a:r>
            <a:r>
              <a:rPr lang="fr-FR" sz="1400" baseline="-25000" dirty="0" smtClean="0"/>
              <a:t>A</a:t>
            </a:r>
            <a:r>
              <a:rPr lang="fr-FR" sz="1400" dirty="0" smtClean="0"/>
              <a:t>+ ½ QP</a:t>
            </a:r>
            <a:r>
              <a:rPr lang="fr-FR" sz="1400" baseline="-25000" dirty="0" smtClean="0"/>
              <a:t>L</a:t>
            </a:r>
            <a:r>
              <a:rPr lang="fr-FR" sz="1400" dirty="0" smtClean="0"/>
              <a:t> ,   QP</a:t>
            </a:r>
            <a:r>
              <a:rPr lang="fr-FR" sz="1400" baseline="-25000" dirty="0" smtClean="0"/>
              <a:t>A</a:t>
            </a:r>
            <a:r>
              <a:rPr lang="fr-FR" sz="1400" dirty="0" smtClean="0"/>
              <a:t>   or   QP</a:t>
            </a:r>
            <a:r>
              <a:rPr lang="fr-FR" sz="1400" baseline="-25000" dirty="0" smtClean="0"/>
              <a:t>L</a:t>
            </a:r>
          </a:p>
          <a:p>
            <a:pPr lvl="1"/>
            <a:r>
              <a:rPr lang="fr-FR" sz="1800" dirty="0" err="1" smtClean="0"/>
              <a:t>Else</a:t>
            </a:r>
            <a:r>
              <a:rPr lang="fr-FR" sz="1800" dirty="0" smtClean="0"/>
              <a:t>:</a:t>
            </a:r>
          </a:p>
          <a:p>
            <a:pPr lvl="2"/>
            <a:r>
              <a:rPr lang="fr-FR" sz="1600" dirty="0" smtClean="0"/>
              <a:t>QP = </a:t>
            </a:r>
            <a:r>
              <a:rPr lang="fr-FR" sz="1600" dirty="0" err="1" smtClean="0"/>
              <a:t>previously</a:t>
            </a:r>
            <a:r>
              <a:rPr lang="fr-FR" sz="1600" dirty="0" smtClean="0"/>
              <a:t> </a:t>
            </a:r>
            <a:r>
              <a:rPr lang="fr-FR" sz="1600" dirty="0" err="1" smtClean="0"/>
              <a:t>coded</a:t>
            </a:r>
            <a:r>
              <a:rPr lang="fr-FR" sz="1600" dirty="0" smtClean="0"/>
              <a:t> QP</a:t>
            </a:r>
          </a:p>
          <a:p>
            <a:pPr lvl="3">
              <a:buNone/>
            </a:pPr>
            <a:r>
              <a:rPr lang="fr-FR" sz="1400" i="1" dirty="0" smtClean="0"/>
              <a:t>AVC-</a:t>
            </a:r>
            <a:r>
              <a:rPr lang="fr-FR" sz="1400" i="1" dirty="0" err="1" smtClean="0"/>
              <a:t>like</a:t>
            </a:r>
            <a:endParaRPr lang="en-US" sz="14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CA" dirty="0" smtClean="0"/>
              <a:t>Spatial QP prediction based on AMVP (inter prediction)</a:t>
            </a:r>
            <a:br>
              <a:rPr lang="en-CA" dirty="0" smtClean="0"/>
            </a:b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JCTVC-H0289</a:t>
            </a:r>
            <a:endParaRPr lang="en-US" sz="1600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214282" y="785794"/>
            <a:ext cx="8583613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266700" lvl="1" indent="-266700">
              <a:spcBef>
                <a:spcPct val="30000"/>
              </a:spcBef>
              <a:buClr>
                <a:schemeClr val="tx1"/>
              </a:buClr>
              <a:buSzPct val="80000"/>
              <a:buFont typeface="Wingdings" pitchFamily="2" charset="2"/>
              <a:buChar char=""/>
            </a:pPr>
            <a:r>
              <a:rPr lang="en-GB" sz="1800" b="1" dirty="0" smtClean="0">
                <a:solidFill>
                  <a:srgbClr val="2A2A2A"/>
                </a:solidFill>
                <a:latin typeface="Trebuchet MS" pitchFamily="34" charset="0"/>
              </a:rPr>
              <a:t>Predict the QP from the same QGCU as motion vector predictor is derived from, if they exist</a:t>
            </a:r>
            <a:endParaRPr lang="en-US" sz="1800" b="1" dirty="0" smtClean="0">
              <a:solidFill>
                <a:srgbClr val="2A2A2A"/>
              </a:solidFill>
              <a:latin typeface="Trebuchet MS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1510109"/>
            <a:ext cx="4754460" cy="413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90514" y="6553200"/>
            <a:ext cx="295275" cy="152400"/>
          </a:xfrm>
        </p:spPr>
        <p:txBody>
          <a:bodyPr/>
          <a:lstStyle/>
          <a:p>
            <a:fld id="{0E270EAF-BFA1-4AD6-9D81-4359FAD1F312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38202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JCTVC-H0289</a:t>
            </a:r>
            <a:endParaRPr lang="en-US" sz="16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Merging QP friendly Intra + Inter AMVP</a:t>
            </a:r>
            <a:br>
              <a:rPr lang="en-US" dirty="0" smtClean="0"/>
            </a:br>
            <a:endParaRPr lang="fr-FR" dirty="0"/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380999" y="785794"/>
            <a:ext cx="8583613" cy="5572164"/>
          </a:xfrm>
        </p:spPr>
        <p:txBody>
          <a:bodyPr>
            <a:normAutofit/>
          </a:bodyPr>
          <a:lstStyle/>
          <a:p>
            <a:pPr marL="457200" lvl="1" indent="-457200">
              <a:buFont typeface="+mj-lt"/>
              <a:buAutoNum type="alphaLcParenR"/>
            </a:pPr>
            <a:r>
              <a:rPr lang="fr-FR" b="1" dirty="0" smtClean="0"/>
              <a:t>CU mode </a:t>
            </a:r>
            <a:r>
              <a:rPr lang="fr-FR" b="1" dirty="0" err="1" smtClean="0"/>
              <a:t>is</a:t>
            </a:r>
            <a:r>
              <a:rPr lang="fr-FR" b="1" dirty="0" smtClean="0"/>
              <a:t> Intra</a:t>
            </a:r>
          </a:p>
          <a:p>
            <a:pPr lvl="2"/>
            <a:r>
              <a:rPr lang="en-US" dirty="0" smtClean="0"/>
              <a:t>Predict QP from </a:t>
            </a:r>
            <a:r>
              <a:rPr lang="en-GB" dirty="0" smtClean="0"/>
              <a:t>the same QGCU pointed out by </a:t>
            </a:r>
            <a:r>
              <a:rPr lang="en-US" dirty="0" smtClean="0"/>
              <a:t>Intra direction (Left or Above QGCU only), or (H0053, CE4 subtest 1.3)</a:t>
            </a:r>
          </a:p>
          <a:p>
            <a:pPr marL="457200" lvl="1" indent="-457200">
              <a:buFont typeface="+mj-lt"/>
              <a:buAutoNum type="alphaLcParenR"/>
            </a:pPr>
            <a:r>
              <a:rPr lang="en-US" b="1" dirty="0" smtClean="0"/>
              <a:t>CU mode is Inter (not merge)</a:t>
            </a:r>
          </a:p>
          <a:p>
            <a:pPr lvl="2"/>
            <a:r>
              <a:rPr lang="en-GB" dirty="0" smtClean="0"/>
              <a:t>Predict the QP from the same QGCU as MV predictor is derived from</a:t>
            </a:r>
            <a:r>
              <a:rPr lang="en-US" dirty="0" smtClean="0"/>
              <a:t> (Left or Above QGCU only)</a:t>
            </a:r>
            <a:endParaRPr lang="en-GB" dirty="0" smtClean="0"/>
          </a:p>
          <a:p>
            <a:pPr marL="457200" lvl="1" indent="-457200">
              <a:buFont typeface="+mj-lt"/>
              <a:buAutoNum type="alphaLcParenR"/>
            </a:pPr>
            <a:r>
              <a:rPr lang="en-GB" b="1" dirty="0" smtClean="0"/>
              <a:t>Else or not available</a:t>
            </a:r>
          </a:p>
          <a:p>
            <a:pPr lvl="2"/>
            <a:r>
              <a:rPr lang="fr-FR" sz="1400" dirty="0" smtClean="0"/>
              <a:t>QP = ½ QP</a:t>
            </a:r>
            <a:r>
              <a:rPr lang="fr-FR" sz="1400" baseline="-25000" dirty="0" smtClean="0"/>
              <a:t>A</a:t>
            </a:r>
            <a:r>
              <a:rPr lang="fr-FR" sz="1400" dirty="0" smtClean="0"/>
              <a:t>+ ½ QP</a:t>
            </a:r>
            <a:r>
              <a:rPr lang="fr-FR" sz="1400" baseline="-25000" dirty="0" smtClean="0"/>
              <a:t>L</a:t>
            </a:r>
            <a:r>
              <a:rPr lang="fr-FR" sz="1400" dirty="0" smtClean="0"/>
              <a:t> , 	QP</a:t>
            </a:r>
            <a:r>
              <a:rPr lang="fr-FR" sz="1400" baseline="-25000" dirty="0" smtClean="0"/>
              <a:t>A</a:t>
            </a:r>
            <a:r>
              <a:rPr lang="fr-FR" sz="1400" dirty="0" smtClean="0"/>
              <a:t> 	or	QP</a:t>
            </a:r>
            <a:r>
              <a:rPr lang="fr-FR" sz="1400" baseline="-25000" dirty="0" smtClean="0"/>
              <a:t>L</a:t>
            </a:r>
            <a:r>
              <a:rPr lang="fr-FR" i="1" dirty="0" smtClean="0"/>
              <a:t> 	</a:t>
            </a:r>
            <a:r>
              <a:rPr lang="fr-FR" sz="1400" i="1" dirty="0" smtClean="0"/>
              <a:t>(</a:t>
            </a:r>
            <a:r>
              <a:rPr lang="fr-FR" sz="1400" i="1" dirty="0" err="1" smtClean="0"/>
              <a:t>with</a:t>
            </a:r>
            <a:r>
              <a:rPr lang="fr-FR" sz="1400" i="1" dirty="0" smtClean="0"/>
              <a:t> LCU </a:t>
            </a:r>
            <a:r>
              <a:rPr lang="fr-FR" sz="1400" i="1" dirty="0" err="1" smtClean="0"/>
              <a:t>constraint</a:t>
            </a:r>
            <a:r>
              <a:rPr lang="fr-FR" sz="1400" i="1" dirty="0" smtClean="0"/>
              <a:t>)</a:t>
            </a:r>
            <a:endParaRPr lang="fr-FR" sz="1400" dirty="0" smtClean="0"/>
          </a:p>
          <a:p>
            <a:pPr lvl="2"/>
            <a:r>
              <a:rPr lang="fr-FR" sz="1600" dirty="0" smtClean="0"/>
              <a:t>QP = </a:t>
            </a:r>
            <a:r>
              <a:rPr lang="fr-FR" sz="1600" dirty="0" err="1" smtClean="0"/>
              <a:t>previously</a:t>
            </a:r>
            <a:r>
              <a:rPr lang="fr-FR" sz="1600" dirty="0" smtClean="0"/>
              <a:t> </a:t>
            </a:r>
            <a:r>
              <a:rPr lang="fr-FR" sz="1600" dirty="0" err="1" smtClean="0"/>
              <a:t>coded</a:t>
            </a:r>
            <a:r>
              <a:rPr lang="fr-FR" sz="1600" dirty="0" smtClean="0"/>
              <a:t> QP</a:t>
            </a:r>
            <a:endParaRPr lang="en-US" sz="16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 bwMode="auto">
          <a:xfrm>
            <a:off x="390514" y="6553200"/>
            <a:ext cx="2952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E270EAF-BFA1-4AD6-9D81-4359FAD1F312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16" name="Date Placeholder 4"/>
          <p:cNvSpPr txBox="1">
            <a:spLocks/>
          </p:cNvSpPr>
          <p:nvPr/>
        </p:nvSpPr>
        <p:spPr>
          <a:xfrm>
            <a:off x="93820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JCTVC-H0289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3500434" y="5558490"/>
          <a:ext cx="314326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708"/>
                <a:gridCol w="827486"/>
                <a:gridCol w="785818"/>
                <a:gridCol w="857256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Test 2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a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b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c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3500430" y="3733180"/>
          <a:ext cx="3143268" cy="183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708"/>
                <a:gridCol w="827486"/>
                <a:gridCol w="785818"/>
                <a:gridCol w="857256"/>
              </a:tblGrid>
              <a:tr h="7416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CU </a:t>
                      </a:r>
                      <a:r>
                        <a:rPr lang="fr-FR" sz="1200" b="1" dirty="0" err="1">
                          <a:latin typeface="Times New Roman"/>
                          <a:ea typeface="Calibri"/>
                        </a:rPr>
                        <a:t>is</a:t>
                      </a: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 Intra</a:t>
                      </a:r>
                      <a:endParaRPr lang="fr-FR" sz="1200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(Intra </a:t>
                      </a:r>
                      <a:r>
                        <a:rPr lang="fr-FR" sz="1200" dirty="0" err="1">
                          <a:latin typeface="Times New Roman"/>
                          <a:ea typeface="Calibri"/>
                        </a:rPr>
                        <a:t>Dir</a:t>
                      </a:r>
                      <a:r>
                        <a:rPr lang="fr-FR" sz="1200" dirty="0">
                          <a:latin typeface="Times New Roman"/>
                          <a:ea typeface="Calibri"/>
                        </a:rPr>
                        <a:t>. </a:t>
                      </a:r>
                      <a:r>
                        <a:rPr lang="fr-FR" sz="1200" dirty="0" err="1">
                          <a:latin typeface="Times New Roman"/>
                          <a:ea typeface="Calibri"/>
                        </a:rPr>
                        <a:t>neighbors</a:t>
                      </a:r>
                      <a:r>
                        <a:rPr lang="fr-FR" sz="1200" dirty="0"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fr-FR" sz="1200" dirty="0" err="1">
                          <a:latin typeface="Times New Roman"/>
                          <a:ea typeface="Calibri"/>
                        </a:rPr>
                        <a:t>available</a:t>
                      </a:r>
                      <a:r>
                        <a:rPr lang="fr-FR" sz="1200" dirty="0">
                          <a:latin typeface="Times New Roman"/>
                          <a:ea typeface="Calibri"/>
                        </a:rPr>
                        <a:t>)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CU </a:t>
                      </a:r>
                      <a:r>
                        <a:rPr lang="fr-FR" sz="1200" b="1" dirty="0" err="1">
                          <a:latin typeface="Times New Roman"/>
                          <a:ea typeface="Calibri"/>
                        </a:rPr>
                        <a:t>is</a:t>
                      </a: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 Inter</a:t>
                      </a:r>
                      <a:endParaRPr lang="fr-FR" sz="1200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(AMVP </a:t>
                      </a:r>
                      <a:r>
                        <a:rPr lang="fr-FR" sz="1200" dirty="0" err="1">
                          <a:latin typeface="Times New Roman"/>
                          <a:ea typeface="Calibri"/>
                        </a:rPr>
                        <a:t>predictors</a:t>
                      </a:r>
                      <a:r>
                        <a:rPr lang="fr-FR" sz="1200" dirty="0"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fr-FR" sz="1200" dirty="0" err="1">
                          <a:latin typeface="Times New Roman"/>
                          <a:ea typeface="Calibri"/>
                        </a:rPr>
                        <a:t>available</a:t>
                      </a:r>
                      <a:r>
                        <a:rPr lang="fr-FR" sz="1200" dirty="0">
                          <a:latin typeface="Times New Roman"/>
                          <a:ea typeface="Calibri"/>
                        </a:rPr>
                        <a:t>)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! </a:t>
                      </a:r>
                      <a:r>
                        <a:rPr lang="fr-FR" sz="1200" b="1" dirty="0" err="1">
                          <a:latin typeface="Times New Roman"/>
                          <a:ea typeface="Calibri"/>
                        </a:rPr>
                        <a:t>available</a:t>
                      </a:r>
                      <a:endParaRPr lang="fr-FR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Test </a:t>
                      </a:r>
                      <a:r>
                        <a:rPr lang="fr-FR" sz="1200" b="1" dirty="0" smtClean="0">
                          <a:latin typeface="Times New Roman"/>
                          <a:ea typeface="Calibri"/>
                        </a:rPr>
                        <a:t>1</a:t>
                      </a:r>
                      <a:endParaRPr lang="fr-FR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c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b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c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H0053</a:t>
                      </a:r>
                      <a:endParaRPr lang="fr-FR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a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c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c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3500428" y="5915680"/>
          <a:ext cx="314326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708"/>
                <a:gridCol w="827486"/>
                <a:gridCol w="785818"/>
                <a:gridCol w="857256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Test 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c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c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c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JCTVC-H0289</a:t>
            </a:r>
            <a:endParaRPr lang="en-US" sz="16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Merging QP friendly Intra + Inter AMVP</a:t>
            </a:r>
            <a:br>
              <a:rPr lang="en-US" dirty="0" smtClean="0"/>
            </a:br>
            <a:endParaRPr lang="fr-FR" dirty="0"/>
          </a:p>
        </p:txBody>
      </p:sp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380999" y="785794"/>
            <a:ext cx="8583613" cy="5572164"/>
          </a:xfrm>
        </p:spPr>
        <p:txBody>
          <a:bodyPr>
            <a:normAutofit/>
          </a:bodyPr>
          <a:lstStyle/>
          <a:p>
            <a:pPr marL="457200" lvl="1" indent="-457200">
              <a:buFont typeface="+mj-lt"/>
              <a:buAutoNum type="alphaLcParenR"/>
            </a:pPr>
            <a:r>
              <a:rPr lang="fr-FR" sz="1800" b="1" dirty="0" smtClean="0"/>
              <a:t>CU mode </a:t>
            </a:r>
            <a:r>
              <a:rPr lang="fr-FR" sz="1800" b="1" dirty="0" err="1" smtClean="0"/>
              <a:t>is</a:t>
            </a:r>
            <a:r>
              <a:rPr lang="fr-FR" sz="1800" b="1" dirty="0" smtClean="0"/>
              <a:t> Intra</a:t>
            </a:r>
          </a:p>
          <a:p>
            <a:pPr lvl="2"/>
            <a:r>
              <a:rPr lang="en-US" sz="1600" dirty="0" smtClean="0"/>
              <a:t>Predict QP from </a:t>
            </a:r>
            <a:r>
              <a:rPr lang="en-GB" sz="1600" dirty="0" smtClean="0"/>
              <a:t>the same QGCU pointed out by </a:t>
            </a:r>
            <a:r>
              <a:rPr lang="en-US" sz="1600" dirty="0" smtClean="0"/>
              <a:t>Intra direction (Left or Above QGCU only), or (H0053, CE4 subtest 1.3)</a:t>
            </a:r>
          </a:p>
          <a:p>
            <a:pPr marL="457200" lvl="1" indent="-457200">
              <a:buFont typeface="+mj-lt"/>
              <a:buAutoNum type="alphaLcParenR"/>
            </a:pPr>
            <a:r>
              <a:rPr lang="en-US" sz="1800" b="1" dirty="0" smtClean="0"/>
              <a:t>CU mode is Inter (not merge)</a:t>
            </a:r>
          </a:p>
          <a:p>
            <a:pPr lvl="2"/>
            <a:r>
              <a:rPr lang="en-GB" sz="1600" dirty="0" smtClean="0"/>
              <a:t>Predict the QP from the same QGCU as MV predictor is derived from</a:t>
            </a:r>
            <a:r>
              <a:rPr lang="en-US" sz="1600" dirty="0" smtClean="0"/>
              <a:t> (Left or Above QGCU only)</a:t>
            </a:r>
            <a:endParaRPr lang="en-GB" sz="1600" dirty="0" smtClean="0"/>
          </a:p>
          <a:p>
            <a:pPr marL="457200" lvl="1" indent="-457200">
              <a:buFont typeface="+mj-lt"/>
              <a:buAutoNum type="alphaLcParenR"/>
            </a:pPr>
            <a:r>
              <a:rPr lang="en-GB" sz="1800" b="1" dirty="0" smtClean="0"/>
              <a:t>Else or not available</a:t>
            </a:r>
          </a:p>
          <a:p>
            <a:pPr lvl="2"/>
            <a:r>
              <a:rPr lang="fr-FR" sz="1200" dirty="0" smtClean="0"/>
              <a:t>QP = ½ QP</a:t>
            </a:r>
            <a:r>
              <a:rPr lang="fr-FR" sz="1200" baseline="-25000" dirty="0" smtClean="0"/>
              <a:t>A</a:t>
            </a:r>
            <a:r>
              <a:rPr lang="fr-FR" sz="1200" dirty="0" smtClean="0"/>
              <a:t>+ ½ QP</a:t>
            </a:r>
            <a:r>
              <a:rPr lang="fr-FR" sz="1200" baseline="-25000" dirty="0" smtClean="0"/>
              <a:t>L</a:t>
            </a:r>
            <a:r>
              <a:rPr lang="fr-FR" sz="1200" dirty="0" smtClean="0"/>
              <a:t> , 	QP</a:t>
            </a:r>
            <a:r>
              <a:rPr lang="fr-FR" sz="1200" baseline="-25000" dirty="0" smtClean="0"/>
              <a:t>A</a:t>
            </a:r>
            <a:r>
              <a:rPr lang="fr-FR" sz="1200" dirty="0" smtClean="0"/>
              <a:t> 	or	QP</a:t>
            </a:r>
            <a:r>
              <a:rPr lang="fr-FR" sz="1200" baseline="-25000" dirty="0" smtClean="0"/>
              <a:t>L</a:t>
            </a:r>
            <a:r>
              <a:rPr lang="fr-FR" sz="1600" i="1" dirty="0" smtClean="0"/>
              <a:t> 	</a:t>
            </a:r>
            <a:r>
              <a:rPr lang="fr-FR" sz="1200" i="1" dirty="0" smtClean="0"/>
              <a:t>(</a:t>
            </a:r>
            <a:r>
              <a:rPr lang="fr-FR" sz="1200" i="1" dirty="0" err="1" smtClean="0"/>
              <a:t>with</a:t>
            </a:r>
            <a:r>
              <a:rPr lang="fr-FR" sz="1200" i="1" dirty="0" smtClean="0"/>
              <a:t> LCU </a:t>
            </a:r>
            <a:r>
              <a:rPr lang="fr-FR" sz="1200" i="1" dirty="0" err="1" smtClean="0"/>
              <a:t>constraint</a:t>
            </a:r>
            <a:r>
              <a:rPr lang="fr-FR" sz="1200" i="1" dirty="0" smtClean="0"/>
              <a:t>)</a:t>
            </a:r>
            <a:endParaRPr lang="fr-FR" sz="1200" dirty="0" smtClean="0"/>
          </a:p>
          <a:p>
            <a:pPr lvl="2"/>
            <a:r>
              <a:rPr lang="fr-FR" sz="1400" dirty="0" smtClean="0"/>
              <a:t>QP = </a:t>
            </a:r>
            <a:r>
              <a:rPr lang="fr-FR" sz="1400" dirty="0" err="1" smtClean="0"/>
              <a:t>previously</a:t>
            </a:r>
            <a:r>
              <a:rPr lang="fr-FR" sz="1400" dirty="0" smtClean="0"/>
              <a:t> </a:t>
            </a:r>
            <a:r>
              <a:rPr lang="fr-FR" sz="1400" dirty="0" err="1" smtClean="0"/>
              <a:t>coded</a:t>
            </a:r>
            <a:r>
              <a:rPr lang="fr-FR" sz="1400" dirty="0" smtClean="0"/>
              <a:t> QP</a:t>
            </a:r>
            <a:endParaRPr lang="en-US" sz="1400" dirty="0" smtClean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  <a:p>
            <a:pPr lvl="2"/>
            <a:endParaRPr lang="en-US" sz="1600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00038" y="5415614"/>
          <a:ext cx="807249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708"/>
                <a:gridCol w="827486"/>
                <a:gridCol w="785818"/>
                <a:gridCol w="857256"/>
                <a:gridCol w="571504"/>
                <a:gridCol w="571504"/>
                <a:gridCol w="571504"/>
                <a:gridCol w="571504"/>
                <a:gridCol w="571504"/>
                <a:gridCol w="642942"/>
                <a:gridCol w="642942"/>
                <a:gridCol w="785824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Test 2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a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b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c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-0.3%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-6.5%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-0.3%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-6.4%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-0.2%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-4.3%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-0.3%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-4.2%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00034" y="3590304"/>
          <a:ext cx="8072496" cy="183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708"/>
                <a:gridCol w="827486"/>
                <a:gridCol w="785818"/>
                <a:gridCol w="857256"/>
                <a:gridCol w="571504"/>
                <a:gridCol w="571504"/>
                <a:gridCol w="571504"/>
                <a:gridCol w="571504"/>
                <a:gridCol w="571504"/>
                <a:gridCol w="642942"/>
                <a:gridCol w="642942"/>
                <a:gridCol w="785824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CU </a:t>
                      </a:r>
                      <a:r>
                        <a:rPr lang="fr-FR" sz="1200" b="1" dirty="0" err="1">
                          <a:latin typeface="Times New Roman"/>
                          <a:ea typeface="Calibri"/>
                        </a:rPr>
                        <a:t>is</a:t>
                      </a: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 Intra</a:t>
                      </a:r>
                      <a:endParaRPr lang="fr-FR" sz="1200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(Intra </a:t>
                      </a:r>
                      <a:r>
                        <a:rPr lang="fr-FR" sz="1200" dirty="0" err="1">
                          <a:latin typeface="Times New Roman"/>
                          <a:ea typeface="Calibri"/>
                        </a:rPr>
                        <a:t>Dir</a:t>
                      </a:r>
                      <a:r>
                        <a:rPr lang="fr-FR" sz="1200" dirty="0">
                          <a:latin typeface="Times New Roman"/>
                          <a:ea typeface="Calibri"/>
                        </a:rPr>
                        <a:t>. </a:t>
                      </a:r>
                      <a:r>
                        <a:rPr lang="fr-FR" sz="1200" dirty="0" err="1">
                          <a:latin typeface="Times New Roman"/>
                          <a:ea typeface="Calibri"/>
                        </a:rPr>
                        <a:t>neighbors</a:t>
                      </a:r>
                      <a:r>
                        <a:rPr lang="fr-FR" sz="1200" dirty="0"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fr-FR" sz="1200" dirty="0" err="1">
                          <a:latin typeface="Times New Roman"/>
                          <a:ea typeface="Calibri"/>
                        </a:rPr>
                        <a:t>available</a:t>
                      </a:r>
                      <a:r>
                        <a:rPr lang="fr-FR" sz="1200" dirty="0">
                          <a:latin typeface="Times New Roman"/>
                          <a:ea typeface="Calibri"/>
                        </a:rPr>
                        <a:t>)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CU </a:t>
                      </a:r>
                      <a:r>
                        <a:rPr lang="fr-FR" sz="1200" b="1" dirty="0" err="1">
                          <a:latin typeface="Times New Roman"/>
                          <a:ea typeface="Calibri"/>
                        </a:rPr>
                        <a:t>is</a:t>
                      </a: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 Inter</a:t>
                      </a:r>
                      <a:endParaRPr lang="fr-FR" sz="1200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(AMVP </a:t>
                      </a:r>
                      <a:r>
                        <a:rPr lang="fr-FR" sz="1200" dirty="0" err="1">
                          <a:latin typeface="Times New Roman"/>
                          <a:ea typeface="Calibri"/>
                        </a:rPr>
                        <a:t>predictors</a:t>
                      </a:r>
                      <a:r>
                        <a:rPr lang="fr-FR" sz="1200" dirty="0"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fr-FR" sz="1200" dirty="0" err="1">
                          <a:latin typeface="Times New Roman"/>
                          <a:ea typeface="Calibri"/>
                        </a:rPr>
                        <a:t>available</a:t>
                      </a:r>
                      <a:r>
                        <a:rPr lang="fr-FR" sz="1200" dirty="0">
                          <a:latin typeface="Times New Roman"/>
                          <a:ea typeface="Calibri"/>
                        </a:rPr>
                        <a:t>)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! </a:t>
                      </a:r>
                      <a:r>
                        <a:rPr lang="fr-FR" sz="1200" b="1" dirty="0" err="1">
                          <a:latin typeface="Times New Roman"/>
                          <a:ea typeface="Calibri"/>
                        </a:rPr>
                        <a:t>available</a:t>
                      </a:r>
                      <a:endParaRPr lang="fr-FR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RA-HE</a:t>
                      </a:r>
                      <a:endParaRPr lang="fr-FR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RA-LC</a:t>
                      </a:r>
                      <a:endParaRPr lang="fr-FR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LB-HE</a:t>
                      </a:r>
                      <a:endParaRPr lang="fr-FR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LB-LC</a:t>
                      </a:r>
                      <a:endParaRPr lang="fr-FR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Y</a:t>
                      </a:r>
                      <a:endParaRPr lang="fr-FR" sz="12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 err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dQP</a:t>
                      </a:r>
                      <a:endParaRPr lang="fr-FR" sz="12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Y</a:t>
                      </a:r>
                      <a:endParaRPr lang="fr-FR" sz="12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 err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dQP</a:t>
                      </a:r>
                      <a:endParaRPr lang="fr-FR" sz="12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Y</a:t>
                      </a:r>
                      <a:endParaRPr lang="fr-FR" sz="12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 err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dQP</a:t>
                      </a:r>
                      <a:endParaRPr lang="fr-FR" sz="12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Y</a:t>
                      </a:r>
                      <a:endParaRPr lang="fr-FR" sz="12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 err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dQP</a:t>
                      </a:r>
                      <a:endParaRPr lang="fr-FR" sz="1200" dirty="0">
                        <a:solidFill>
                          <a:schemeClr val="bg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Test </a:t>
                      </a:r>
                      <a:r>
                        <a:rPr lang="fr-FR" sz="1200" b="1" dirty="0" smtClean="0">
                          <a:latin typeface="Times New Roman"/>
                          <a:ea typeface="Calibri"/>
                        </a:rPr>
                        <a:t>1</a:t>
                      </a:r>
                      <a:endParaRPr lang="fr-FR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c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b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c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-0.2%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-5.3%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-0.3%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-5.1%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-0.2%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-4.1%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-0.2%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-3.8%</a:t>
                      </a: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1" dirty="0">
                          <a:latin typeface="Times New Roman"/>
                          <a:ea typeface="Calibri"/>
                        </a:rPr>
                        <a:t>H0053</a:t>
                      </a:r>
                      <a:endParaRPr lang="fr-FR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a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c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c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-0.3%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-6.9%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-0.3%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-6.7%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-0.2%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-4.7%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-0.3%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Times New Roman"/>
                          <a:ea typeface="Calibri"/>
                        </a:rPr>
                        <a:t>-4.5%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00032" y="5772804"/>
          <a:ext cx="807249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708"/>
                <a:gridCol w="827486"/>
                <a:gridCol w="785818"/>
                <a:gridCol w="857256"/>
                <a:gridCol w="571504"/>
                <a:gridCol w="571504"/>
                <a:gridCol w="571504"/>
                <a:gridCol w="571504"/>
                <a:gridCol w="571504"/>
                <a:gridCol w="642942"/>
                <a:gridCol w="642942"/>
                <a:gridCol w="785824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Test 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200" b="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c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c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c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-0.3%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-5.6%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-0.3%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-5.4%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-0.2%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-4.4%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-0.3%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-4.2%</a:t>
                      </a:r>
                    </a:p>
                  </a:txBody>
                  <a:tcPr marL="68580" marR="68580" marT="0" marB="0">
                    <a:solidFill>
                      <a:srgbClr val="BCDA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0999" y="1643050"/>
            <a:ext cx="8583613" cy="4429156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sz="1800" i="1" dirty="0" smtClean="0"/>
          </a:p>
          <a:p>
            <a:pPr lvl="1"/>
            <a:r>
              <a:rPr lang="fr-FR" dirty="0" err="1" smtClean="0"/>
              <a:t>Merging</a:t>
            </a:r>
            <a:r>
              <a:rPr lang="fr-FR" dirty="0" smtClean="0"/>
              <a:t> </a:t>
            </a:r>
            <a:r>
              <a:rPr lang="en-US" dirty="0" smtClean="0"/>
              <a:t>QP friendly spatial prediction Intra + Inter</a:t>
            </a:r>
            <a:endParaRPr lang="fr-FR" dirty="0" smtClean="0"/>
          </a:p>
          <a:p>
            <a:pPr lvl="2"/>
            <a:r>
              <a:rPr lang="fr-FR" dirty="0" smtClean="0"/>
              <a:t>Gains are not cumulative</a:t>
            </a:r>
          </a:p>
          <a:p>
            <a:pPr lvl="2"/>
            <a:r>
              <a:rPr lang="fr-FR" dirty="0" err="1" smtClean="0"/>
              <a:t>Added</a:t>
            </a:r>
            <a:r>
              <a:rPr lang="fr-FR" dirty="0" smtClean="0"/>
              <a:t> value </a:t>
            </a:r>
            <a:r>
              <a:rPr lang="fr-FR" dirty="0" err="1" smtClean="0"/>
              <a:t>compared</a:t>
            </a:r>
            <a:r>
              <a:rPr lang="fr-FR" dirty="0" smtClean="0"/>
              <a:t> to simple </a:t>
            </a:r>
            <a:r>
              <a:rPr lang="fr-FR" dirty="0" err="1" smtClean="0"/>
              <a:t>neighboring</a:t>
            </a:r>
            <a:r>
              <a:rPr lang="fr-FR" dirty="0" smtClean="0"/>
              <a:t> QP </a:t>
            </a:r>
            <a:r>
              <a:rPr lang="fr-FR" dirty="0" err="1" smtClean="0"/>
              <a:t>weighting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small</a:t>
            </a:r>
            <a:endParaRPr lang="fr-FR" dirty="0" smtClean="0"/>
          </a:p>
          <a:p>
            <a:pPr lvl="2"/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JCTVC-H0289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oloMaster">
  <a:themeElements>
    <a:clrScheme name="TECHNICOLOR">
      <a:dk1>
        <a:srgbClr val="333333"/>
      </a:dk1>
      <a:lt1>
        <a:srgbClr val="FFFFFF"/>
      </a:lt1>
      <a:dk2>
        <a:srgbClr val="333333"/>
      </a:dk2>
      <a:lt2>
        <a:srgbClr val="FFFFFF"/>
      </a:lt2>
      <a:accent1>
        <a:srgbClr val="961E6C"/>
      </a:accent1>
      <a:accent2>
        <a:srgbClr val="BE1253"/>
      </a:accent2>
      <a:accent3>
        <a:srgbClr val="D40027"/>
      </a:accent3>
      <a:accent4>
        <a:srgbClr val="E95F14"/>
      </a:accent4>
      <a:accent5>
        <a:srgbClr val="FCC300"/>
      </a:accent5>
      <a:accent6>
        <a:srgbClr val="96BE17"/>
      </a:accent6>
      <a:hlink>
        <a:srgbClr val="333333"/>
      </a:hlink>
      <a:folHlink>
        <a:srgbClr val="333333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8A4AB"/>
        </a:solidFill>
        <a:ln>
          <a:solidFill>
            <a:srgbClr val="5F5F5F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000" dirty="0" err="1" smtClean="0">
            <a:latin typeface="Trebuchet MS" pitchFamily="34" charset="0"/>
          </a:defRPr>
        </a:defPPr>
      </a:lstStyle>
    </a:tx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63B7A956D86C4F94FC78456ECBA529" ma:contentTypeVersion="4" ma:contentTypeDescription="Create a new document." ma:contentTypeScope="" ma:versionID="feb881ed392643bbe1959c8401076e60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74f6d32b71e6972e4ea9de1df9cac8f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11" nillable="true" ma:displayName="Scheduling Start Date" ma:internalName="PublishingStartDate">
      <xsd:simpleType>
        <xsd:restriction base="dms:Unknown"/>
      </xsd:simpleType>
    </xsd:element>
    <xsd:element name="PublishingExpirationDate" ma:index="12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8AD66FA-6A2C-4062-A854-EED099ADF3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908E5AF-894B-495B-853A-B3662D087A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CEE5175-2181-455A-87ED-BAF5DE0D6D45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0</TotalTime>
  <Words>443</Words>
  <Application>Microsoft Office PowerPoint</Application>
  <PresentationFormat>On-screen Show (4:3)</PresentationFormat>
  <Paragraphs>143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technicoloMaster</vt:lpstr>
      <vt:lpstr>JCTVC-H0289 Non-CE4: Spatial QP prediction based on MV predictors (AMVP)</vt:lpstr>
      <vt:lpstr>Spatial QP prediction based on AMVP (inter prediction) </vt:lpstr>
      <vt:lpstr>Merging QP friendly Intra + Inter AMVP </vt:lpstr>
      <vt:lpstr>Merging QP friendly Intra + Inter AMVP </vt:lpstr>
      <vt:lpstr>Conclusion</vt:lpstr>
    </vt:vector>
  </TitlesOfParts>
  <Company>THOMSON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Technicolor_template</dc:title>
  <dc:creator>lochone</dc:creator>
  <cp:lastModifiedBy>bordesp</cp:lastModifiedBy>
  <cp:revision>194</cp:revision>
  <dcterms:created xsi:type="dcterms:W3CDTF">2010-02-01T15:48:52Z</dcterms:created>
  <dcterms:modified xsi:type="dcterms:W3CDTF">2012-02-01T01:57:35Z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0x010100EA63B7A956D86C4F94FC78456ECBA529</vt:lpwstr>
  </property>
</Properties>
</file>