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  <p:sldMasterId id="2147483678" r:id="rId3"/>
    <p:sldMasterId id="2147483693" r:id="rId4"/>
    <p:sldMasterId id="2147483708" r:id="rId5"/>
    <p:sldMasterId id="2147483723" r:id="rId6"/>
    <p:sldMasterId id="2147483738" r:id="rId7"/>
    <p:sldMasterId id="2147483753" r:id="rId8"/>
  </p:sldMasterIdLst>
  <p:notesMasterIdLst>
    <p:notesMasterId r:id="rId14"/>
  </p:notesMasterIdLst>
  <p:handoutMasterIdLst>
    <p:handoutMasterId r:id="rId15"/>
  </p:handoutMasterIdLst>
  <p:sldIdLst>
    <p:sldId id="256" r:id="rId9"/>
    <p:sldId id="259" r:id="rId10"/>
    <p:sldId id="258" r:id="rId11"/>
    <p:sldId id="260" r:id="rId12"/>
    <p:sldId id="261" r:id="rId13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BE00"/>
    <a:srgbClr val="E6DA05"/>
    <a:srgbClr val="00765D"/>
    <a:srgbClr val="007A60"/>
    <a:srgbClr val="009474"/>
    <a:srgbClr val="85CA3A"/>
    <a:srgbClr val="BCBEC0"/>
    <a:srgbClr val="006600"/>
    <a:srgbClr val="00823B"/>
    <a:srgbClr val="D8C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86" autoAdjust="0"/>
    <p:restoredTop sz="57520" autoAdjust="0"/>
  </p:normalViewPr>
  <p:slideViewPr>
    <p:cSldViewPr showGuides="1">
      <p:cViewPr>
        <p:scale>
          <a:sx n="100" d="100"/>
          <a:sy n="100" d="100"/>
        </p:scale>
        <p:origin x="-1248" y="-424"/>
      </p:cViewPr>
      <p:guideLst>
        <p:guide orient="horz" pos="2296"/>
        <p:guide orient="horz" pos="4123"/>
        <p:guide orient="horz" pos="3872"/>
        <p:guide orient="horz" pos="890"/>
        <p:guide orient="horz" pos="436"/>
        <p:guide pos="4059"/>
        <p:guide pos="295"/>
        <p:guide pos="4161"/>
        <p:guide pos="56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1.xml"/><Relationship Id="rId20" Type="http://schemas.openxmlformats.org/officeDocument/2006/relationships/tableStyles" Target="tableStyles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D9F7F33C-3CA6-42C3-9FB7-381DA8E6798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4060127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8B1FCAED-6BB9-4343-9CA8-3C0F79E901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881048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jpe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jpe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.jpe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3.jpe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.jpe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3.jpeg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.jpe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AA28EF4-0097-47F9-A299-F065B00E71E4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168B56-A4B4-4CD8-8F5C-6F8979827332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C3E9804-9CC1-4F9B-9D45-89F7178F9669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1CFA4F-9B20-4408-8824-ED143371751E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488D79A-61A0-4EE0-BEE3-47EF454618E9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34472D-5BBC-450D-B56F-1D2AF9CB4567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8DE37A0-4F5C-429F-BC73-C0699AB2A795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34C757-915C-4C25-8C9E-1AD1E9DAC425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0EB6A4A-7E9D-4993-A127-BEE28D451CC2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378A7EF-6D5A-4D36-8435-822CB165435C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6ACA97C-E16A-469C-9142-F296C8AF1515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716114-33FA-4782-8A3F-09BF6DB95ED2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BBE746-0280-48B6-9C24-3A0FDB41C9FF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A445EF-A1A5-48AE-B7CA-797A331A8673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2227AD-8661-4A84-AD5C-FF69574194F1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E339DB-50F8-412E-9917-A4A588E444DE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E9F6100-98D6-460B-98C8-B8C144DDC118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2D0D8C7-BB2E-4890-AB51-B8FEB05783D9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B711C5C-179F-41ED-A1E2-EF5E6B8D8D70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BEFE02D-C764-47BA-857C-B9638992F083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FFCEE6-D798-42D6-8D8C-59F33CD4FC4E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F3A08-BB02-4774-93B0-BC55A06F104A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marR="0" indent="-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8ED5599-2F29-4331-BB7F-C2097F2BB2A2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AA2A2DB-DD24-4EDA-A5AD-C30A4CDCDD90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67C8B86-79A4-4A95-B3A2-64D640E26F24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DC49E50-3BC0-4F37-8AEA-9BA519E030E7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41B22F-FA95-48FD-9511-1AC924152494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518B112-AC83-4F12-AC32-ED57A4495B84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1D41653-263C-4258-8364-6DA16DD6848D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1B82AA-2884-4BD5-BE75-5CB427C05127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DB5129-E758-4DC5-8DEA-CC19BDF72C42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4EDD78-8215-4C5B-A078-937F7BB6788D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5A8AF77-3643-4127-B31A-2A2099DB629C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EFCC1C-7240-4716-AA9A-843265258B7F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B2CC360-1CE3-4405-9C22-A4DB29A9897D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CE9FAF4-21BD-4A1D-9DC2-265712CC0113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3B08F1-74E7-45C0-AC1C-D0E1A1276C90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6CF7FC5-3A6A-4327-A1CA-16F0D5F756E5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C59C041-4EFB-470C-A60E-F080A09E693C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E6ACC08-9EDE-440A-875E-E98F8E525CC3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C345AF4-E537-4DA6-93DC-B78B099EB62A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ED5A142-21EC-461F-A4E4-3557FC0DB7FB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D6AB63D-6939-40DE-BB03-27BF0C887B56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2BBA87-36B4-4CAE-90B4-31018776C65E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BA037D9-2793-4370-8DF9-81F790DE2F85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icon to add picture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01D219B-F0A5-407B-B086-59C554815E93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EE66774-5DFD-4B23-9599-9E2E8F4FE2F8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DE4A1DA-5643-4823-A71A-6816BC54C1F3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754179D-9F32-4220-91C9-28D0E05E722F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BD25522-433D-42AB-AF4E-15E391F508D1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8C32F2B-462D-431D-A020-CD9329F59D9C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045346-E174-435B-A827-DEB65EFD9664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F96D80-E464-4E5E-AD0F-AA14CA5DD2F8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A90C894-D6ED-4A57-A80E-AD844FBCD99D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B8A31B-584C-413F-B710-24CAE5668C66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88C0DA3-D547-4304-A5F2-E0C7FB55D8D7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FD5BC80-AA2F-48C5-85DD-881B2888FC72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AC44363-ABD8-4E94-9390-8A3001735304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108E4FE-3795-490D-AE40-33B2E0515C3A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917AB13-CC37-41BC-B858-085554242F9D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760FD4-93E8-46A0-9430-B284716DF4EA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394B46B-AB4C-4CCA-827B-E1BB4C0E9270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40CCD7F-5B51-487B-9416-9693A22EB461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74DF528-26D9-407B-98E5-ECECA01A16F8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71214A2-01F5-4A82-92E4-4456A9D1E178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1C53C92-2A00-472C-8B05-7CB20E1784F7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EF4A204-407A-487B-BA80-6C705FB319DD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28A90F2-BB78-490C-9F53-922DC8BAB873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52D0A96-7036-4BE7-9AC6-190766CF4D99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EA11FB4-B117-4081-B525-13F42FD86D74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CE5B368-E66B-44E6-90BE-AE09188E4481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76E9687-6A1F-4697-9AEC-10BF7449B2E7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C3365B-47B5-439D-B0E3-0CEF2E885F01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03B0F00-A396-49D2-8738-24F0B4961928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1A6FAED-469B-4876-AFF7-7C9022E80355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3B60508-AED7-4289-BBB0-ADAF711113C1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9F932C6-A4E2-44BB-BE64-F983EA650963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DE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1B4919F-B030-4FC1-8C92-ADB16E5E4A0C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07E2A2-568F-433A-B106-FFBF7BA19861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4205358-55EE-4F03-973F-73104E6FD375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AFF30A0-77F4-46B6-AD24-34AC8D262D8E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3B2B95-55F3-4D45-88A2-4563053D7C3F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F38691-21EE-4238-96B7-215B0B6CA276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5F0D059-DF5A-4CA0-B511-CD79B52F47B2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5105A5-2468-428E-BA74-3FAC89BFEBA7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2933E7-0EF7-479F-9819-5A33652024E6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2944251-9566-4F80-BF95-24F6C9CCEE23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FA888930-706C-48C7-90EE-C862296B8679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+mn-lt"/>
                <a:ea typeface="ＭＳ Ｐゴシック" pitchFamily="-65" charset="-128"/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+mn-lt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Fraunhofer</a:t>
            </a:r>
            <a:b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</a:b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Heinrich Hertz Institute</a:t>
            </a:r>
            <a:endParaRPr lang="de-DE" sz="1600" dirty="0">
              <a:solidFill>
                <a:schemeClr val="bg1"/>
              </a:solidFill>
              <a:latin typeface="+mn-lt"/>
              <a:ea typeface="ＭＳ Ｐゴシック" pitchFamily="-65" charset="-128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+mn-lt"/>
              <a:ea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914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marR="0" indent="-184150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tabLst>
          <a:tab pos="538163" algn="l"/>
        </a:tabLst>
        <a:defRPr sz="2000" kern="1200">
          <a:solidFill>
            <a:srgbClr val="262626"/>
          </a:solidFill>
          <a:latin typeface="Arial" pitchFamily="34" charset="0"/>
          <a:ea typeface="+mn-ea"/>
          <a:cs typeface="+mn-cs"/>
        </a:defRPr>
      </a:lvl3pPr>
      <a:lvl4pPr marL="627063" marR="0" indent="-177800" algn="ctr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None/>
        <a:tabLst/>
        <a:defRPr lang="de-DE" sz="2000" kern="120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387C43D-3FE7-4B96-9351-BF0704FAED19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F2151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Broadband Mobile</a:t>
            </a:r>
          </a:p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Communication</a:t>
            </a:r>
          </a:p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Networks and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915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A708929-7C35-4BB6-BC31-9E394CB5D786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59BE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Fibre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Optical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Sensor Systems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916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60534152-B425-4818-8757-FEEB3F145B92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A1A2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High Speed</a:t>
            </a:r>
            <a:b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Hardware Architecture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917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B86F6BB7-EE3D-4720-BDD8-C39F19BCA016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D8CD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Interactive Media –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Human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Factors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918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5509F18A-1D0D-4893-B0EC-34242593BCFB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5ABE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Image Processing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919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AA67D16A-255E-4349-8FA3-F1FBFDD0FA44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76B3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Components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2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E0688D8-3A1A-4924-A079-C7561255588B}" type="datetime1">
              <a:rPr lang="de-DE" smtClean="0"/>
              <a:pPr>
                <a:defRPr/>
              </a:pPr>
              <a:t>02.02.12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B3DF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Networks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2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1292662"/>
          </a:xfrm>
        </p:spPr>
        <p:txBody>
          <a:bodyPr/>
          <a:lstStyle/>
          <a:p>
            <a:r>
              <a:rPr lang="en-US" dirty="0"/>
              <a:t>Non-CE1</a:t>
            </a:r>
            <a:r>
              <a:rPr lang="en-US" dirty="0" smtClean="0"/>
              <a:t>: Dimension reduced </a:t>
            </a:r>
            <a:r>
              <a:rPr lang="en-US" dirty="0" err="1" smtClean="0"/>
              <a:t>rangeTabLPS</a:t>
            </a:r>
            <a:r>
              <a:rPr lang="en-US" dirty="0" smtClean="0"/>
              <a:t> for the interval subdivision of the arithmetic coding engine</a:t>
            </a:r>
            <a:endParaRPr 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630942"/>
          </a:xfrm>
        </p:spPr>
        <p:txBody>
          <a:bodyPr/>
          <a:lstStyle/>
          <a:p>
            <a:pPr algn="ctr"/>
            <a:r>
              <a:rPr lang="de-DE" dirty="0"/>
              <a:t>JCTVC</a:t>
            </a:r>
            <a:r>
              <a:rPr lang="de-DE" dirty="0" smtClean="0"/>
              <a:t>-H0265</a:t>
            </a:r>
            <a:endParaRPr lang="de-DE" dirty="0"/>
          </a:p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4165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JCTVC-</a:t>
            </a:r>
            <a:r>
              <a:rPr lang="en-US" dirty="0" smtClean="0"/>
              <a:t>H0265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8ED5599-2F29-4331-BB7F-C2097F2BB2A2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468312" y="1196752"/>
            <a:ext cx="7704088" cy="4824536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de-DE" dirty="0" err="1" smtClean="0"/>
              <a:t>Dimensions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rangeTabLPS</a:t>
            </a:r>
            <a:r>
              <a:rPr lang="de-DE" dirty="0" smtClean="0"/>
              <a:t> </a:t>
            </a:r>
            <a:r>
              <a:rPr lang="de-DE" dirty="0" err="1" smtClean="0"/>
              <a:t>changed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64x4 </a:t>
            </a:r>
            <a:r>
              <a:rPr lang="de-DE" dirty="0" err="1" smtClean="0"/>
              <a:t>to</a:t>
            </a:r>
            <a:r>
              <a:rPr lang="de-DE" dirty="0" smtClean="0"/>
              <a:t> 16x8</a:t>
            </a:r>
          </a:p>
          <a:p>
            <a:pPr marL="342900" indent="-342900">
              <a:buFont typeface="Arial"/>
              <a:buChar char="•"/>
            </a:pPr>
            <a:r>
              <a:rPr lang="de-DE" dirty="0" smtClean="0"/>
              <a:t>Size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rangeTabLPS</a:t>
            </a:r>
            <a:r>
              <a:rPr lang="de-DE" dirty="0" smtClean="0"/>
              <a:t> </a:t>
            </a:r>
            <a:r>
              <a:rPr lang="de-DE" dirty="0" err="1" smtClean="0"/>
              <a:t>reduced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256 </a:t>
            </a:r>
            <a:r>
              <a:rPr lang="de-DE" dirty="0" err="1" smtClean="0"/>
              <a:t>to</a:t>
            </a:r>
            <a:r>
              <a:rPr lang="de-DE" dirty="0" smtClean="0"/>
              <a:t> 128 </a:t>
            </a:r>
            <a:r>
              <a:rPr lang="de-DE" dirty="0" err="1" smtClean="0"/>
              <a:t>elements</a:t>
            </a:r>
            <a:endParaRPr lang="de-DE" dirty="0" smtClean="0"/>
          </a:p>
          <a:p>
            <a:pPr marL="0" indent="0"/>
            <a:endParaRPr lang="de-DE" dirty="0" smtClean="0"/>
          </a:p>
          <a:p>
            <a:pPr marL="0" indent="0"/>
            <a:r>
              <a:rPr lang="de-DE" dirty="0" err="1" smtClean="0"/>
              <a:t>Two</a:t>
            </a:r>
            <a:r>
              <a:rPr lang="de-DE" dirty="0" smtClean="0"/>
              <a:t> different </a:t>
            </a:r>
            <a:r>
              <a:rPr lang="de-DE" dirty="0" err="1" smtClean="0"/>
              <a:t>probability</a:t>
            </a:r>
            <a:r>
              <a:rPr lang="de-DE" dirty="0" smtClean="0"/>
              <a:t> </a:t>
            </a:r>
            <a:r>
              <a:rPr lang="de-DE" dirty="0" err="1" smtClean="0"/>
              <a:t>quantizations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rangeTabLPS</a:t>
            </a:r>
            <a:r>
              <a:rPr lang="de-DE" dirty="0" smtClean="0"/>
              <a:t> </a:t>
            </a:r>
            <a:r>
              <a:rPr lang="de-DE" dirty="0" err="1" smtClean="0"/>
              <a:t>rows</a:t>
            </a:r>
            <a:r>
              <a:rPr lang="de-DE" dirty="0" smtClean="0"/>
              <a:t>:</a:t>
            </a:r>
          </a:p>
          <a:p>
            <a:pPr marL="0" indent="0"/>
            <a:endParaRPr lang="de-DE" dirty="0" smtClean="0"/>
          </a:p>
          <a:p>
            <a:pPr marL="342900" indent="-342900">
              <a:buFont typeface="Arial"/>
              <a:buChar char="•"/>
            </a:pPr>
            <a:r>
              <a:rPr lang="de-DE" dirty="0" smtClean="0"/>
              <a:t>Uniform: </a:t>
            </a:r>
            <a:r>
              <a:rPr lang="de-DE" b="0" dirty="0" err="1" smtClean="0"/>
              <a:t>Equidistant</a:t>
            </a:r>
            <a:r>
              <a:rPr lang="de-DE" b="0" dirty="0" smtClean="0"/>
              <a:t>  </a:t>
            </a:r>
            <a:r>
              <a:rPr lang="de-DE" b="0" dirty="0" err="1" smtClean="0"/>
              <a:t>probability</a:t>
            </a:r>
            <a:r>
              <a:rPr lang="de-DE" b="0" dirty="0" smtClean="0"/>
              <a:t> </a:t>
            </a:r>
            <a:r>
              <a:rPr lang="de-DE" b="0" dirty="0" err="1" smtClean="0"/>
              <a:t>values</a:t>
            </a:r>
            <a:r>
              <a:rPr lang="de-DE" b="0" dirty="0" smtClean="0"/>
              <a:t> </a:t>
            </a:r>
            <a:r>
              <a:rPr lang="de-DE" b="0" dirty="0" err="1" smtClean="0"/>
              <a:t>require</a:t>
            </a:r>
            <a:r>
              <a:rPr lang="de-DE" b="0" dirty="0" smtClean="0"/>
              <a:t> additional LUT (</a:t>
            </a:r>
            <a:r>
              <a:rPr lang="de-DE" b="0" dirty="0" err="1" smtClean="0"/>
              <a:t>mapState</a:t>
            </a:r>
            <a:r>
              <a:rPr lang="de-DE" b="0" dirty="0" smtClean="0"/>
              <a:t>) </a:t>
            </a:r>
            <a:r>
              <a:rPr lang="de-DE" b="0" dirty="0" err="1" smtClean="0"/>
              <a:t>for</a:t>
            </a:r>
            <a:r>
              <a:rPr lang="de-DE" b="0" dirty="0" smtClean="0"/>
              <a:t> </a:t>
            </a:r>
            <a:r>
              <a:rPr lang="de-DE" b="0" dirty="0" err="1" smtClean="0"/>
              <a:t>accessing</a:t>
            </a:r>
            <a:r>
              <a:rPr lang="de-DE" b="0" dirty="0" smtClean="0"/>
              <a:t> </a:t>
            </a:r>
            <a:r>
              <a:rPr lang="de-DE" b="0" dirty="0" err="1" smtClean="0"/>
              <a:t>rangeTabLPS</a:t>
            </a:r>
            <a:r>
              <a:rPr lang="de-DE" b="0" dirty="0" smtClean="0"/>
              <a:t> </a:t>
            </a:r>
            <a:r>
              <a:rPr lang="de-DE" b="0" dirty="0" err="1" smtClean="0"/>
              <a:t>with</a:t>
            </a:r>
            <a:r>
              <a:rPr lang="de-DE" b="0" dirty="0" smtClean="0"/>
              <a:t> </a:t>
            </a:r>
            <a:r>
              <a:rPr lang="de-DE" b="0" dirty="0" err="1" smtClean="0"/>
              <a:t>pStateIdx</a:t>
            </a:r>
            <a:endParaRPr lang="de-DE" b="0" dirty="0" smtClean="0"/>
          </a:p>
          <a:p>
            <a:pPr marL="0" indent="0">
              <a:tabLst>
                <a:tab pos="622300" algn="l"/>
              </a:tabLst>
            </a:pPr>
            <a:r>
              <a:rPr lang="de-DE" dirty="0"/>
              <a:t>	</a:t>
            </a:r>
            <a:r>
              <a:rPr lang="en-GB" sz="1800" b="0" dirty="0" err="1">
                <a:latin typeface="Times New Roman"/>
                <a:cs typeface="Times New Roman"/>
              </a:rPr>
              <a:t>codIRangeLPS</a:t>
            </a:r>
            <a:r>
              <a:rPr lang="en-GB" sz="1800" b="0" dirty="0">
                <a:latin typeface="Times New Roman"/>
                <a:cs typeface="Times New Roman"/>
              </a:rPr>
              <a:t> = </a:t>
            </a:r>
            <a:r>
              <a:rPr lang="en-GB" sz="1800" b="0" dirty="0" err="1">
                <a:latin typeface="Times New Roman"/>
                <a:cs typeface="Times New Roman"/>
              </a:rPr>
              <a:t>rangeTabLPS</a:t>
            </a:r>
            <a:r>
              <a:rPr lang="en-GB" sz="1800" b="0" dirty="0" smtClean="0">
                <a:latin typeface="Times New Roman"/>
                <a:cs typeface="Times New Roman"/>
              </a:rPr>
              <a:t>[</a:t>
            </a:r>
            <a:r>
              <a:rPr lang="en-GB" sz="1800" b="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mapState</a:t>
            </a:r>
            <a:r>
              <a:rPr lang="en-GB" sz="1800" b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GB" sz="1800" b="0" dirty="0" smtClean="0">
                <a:latin typeface="Times New Roman"/>
                <a:cs typeface="Times New Roman"/>
              </a:rPr>
              <a:t>[</a:t>
            </a:r>
            <a:r>
              <a:rPr lang="en-GB" sz="1800" b="0" dirty="0" err="1" smtClean="0">
                <a:latin typeface="Times New Roman"/>
                <a:cs typeface="Times New Roman"/>
              </a:rPr>
              <a:t>pStateIdx</a:t>
            </a:r>
            <a:r>
              <a:rPr lang="en-GB" sz="1800" b="0" dirty="0" smtClean="0">
                <a:latin typeface="Times New Roman"/>
                <a:cs typeface="Times New Roman"/>
              </a:rPr>
              <a:t>]][</a:t>
            </a:r>
            <a:r>
              <a:rPr lang="en-GB" sz="1800" b="0" dirty="0" err="1" smtClean="0">
                <a:latin typeface="Times New Roman"/>
                <a:cs typeface="Times New Roman"/>
              </a:rPr>
              <a:t>qCodIRangeIdx</a:t>
            </a:r>
            <a:r>
              <a:rPr lang="en-GB" sz="1800" b="0" dirty="0" smtClean="0">
                <a:latin typeface="Times New Roman"/>
                <a:cs typeface="Times New Roman"/>
              </a:rPr>
              <a:t>]</a:t>
            </a:r>
            <a:endParaRPr lang="de-DE" dirty="0" smtClean="0"/>
          </a:p>
          <a:p>
            <a:pPr marL="0" indent="0"/>
            <a:endParaRPr lang="de-DE" dirty="0" smtClean="0"/>
          </a:p>
          <a:p>
            <a:pPr marL="342900" indent="-342900">
              <a:buFont typeface="Arial"/>
              <a:buChar char="•"/>
            </a:pPr>
            <a:r>
              <a:rPr lang="de-DE" dirty="0" err="1" smtClean="0"/>
              <a:t>Exponential</a:t>
            </a:r>
            <a:r>
              <a:rPr lang="de-DE" dirty="0" smtClean="0"/>
              <a:t>: </a:t>
            </a:r>
            <a:r>
              <a:rPr lang="de-DE" b="0" dirty="0" err="1" smtClean="0"/>
              <a:t>Rows</a:t>
            </a:r>
            <a:r>
              <a:rPr lang="de-DE" b="0" dirty="0" smtClean="0"/>
              <a:t> in </a:t>
            </a:r>
            <a:r>
              <a:rPr lang="de-DE" b="0" dirty="0" err="1" smtClean="0"/>
              <a:t>rangeTabLPS</a:t>
            </a:r>
            <a:r>
              <a:rPr lang="de-DE" b="0" dirty="0" smtClean="0"/>
              <a:t> </a:t>
            </a:r>
            <a:r>
              <a:rPr lang="de-DE" b="0" dirty="0" err="1" smtClean="0"/>
              <a:t>are</a:t>
            </a:r>
            <a:r>
              <a:rPr lang="de-DE" b="0" dirty="0" smtClean="0"/>
              <a:t> </a:t>
            </a:r>
            <a:r>
              <a:rPr lang="de-DE" b="0" dirty="0" err="1" smtClean="0"/>
              <a:t>accessed</a:t>
            </a:r>
            <a:r>
              <a:rPr lang="de-DE" b="0" dirty="0" smtClean="0"/>
              <a:t> </a:t>
            </a:r>
            <a:r>
              <a:rPr lang="de-DE" b="0" dirty="0" err="1" smtClean="0"/>
              <a:t>by</a:t>
            </a:r>
            <a:r>
              <a:rPr lang="de-DE" b="0" dirty="0" smtClean="0"/>
              <a:t> </a:t>
            </a:r>
            <a:r>
              <a:rPr lang="de-DE" b="0" dirty="0" err="1" smtClean="0"/>
              <a:t>pStateIdx</a:t>
            </a:r>
            <a:r>
              <a:rPr lang="de-DE" b="0" dirty="0" smtClean="0"/>
              <a:t> </a:t>
            </a:r>
            <a:r>
              <a:rPr lang="de-DE" b="0" dirty="0" err="1" smtClean="0"/>
              <a:t>using</a:t>
            </a:r>
            <a:r>
              <a:rPr lang="de-DE" b="0" dirty="0" smtClean="0"/>
              <a:t> a bit-</a:t>
            </a:r>
            <a:r>
              <a:rPr lang="de-DE" b="0" dirty="0" err="1" smtClean="0"/>
              <a:t>shift</a:t>
            </a:r>
            <a:endParaRPr lang="de-DE" b="0" dirty="0" smtClean="0"/>
          </a:p>
          <a:p>
            <a:pPr marL="0" indent="0">
              <a:tabLst>
                <a:tab pos="622300" algn="l"/>
              </a:tabLst>
            </a:pPr>
            <a:r>
              <a:rPr lang="de-DE" dirty="0"/>
              <a:t>	</a:t>
            </a:r>
            <a:r>
              <a:rPr lang="en-GB" sz="1800" b="0" dirty="0" err="1">
                <a:latin typeface="Times New Roman"/>
                <a:cs typeface="Times New Roman"/>
              </a:rPr>
              <a:t>codIRangeLPS</a:t>
            </a:r>
            <a:r>
              <a:rPr lang="en-GB" sz="1800" b="0" dirty="0">
                <a:latin typeface="Times New Roman"/>
                <a:cs typeface="Times New Roman"/>
              </a:rPr>
              <a:t> = </a:t>
            </a:r>
            <a:r>
              <a:rPr lang="en-GB" sz="1800" b="0" dirty="0" err="1">
                <a:latin typeface="Times New Roman"/>
                <a:cs typeface="Times New Roman"/>
              </a:rPr>
              <a:t>rangeTabLPS</a:t>
            </a:r>
            <a:r>
              <a:rPr lang="en-GB" sz="1800" b="0" dirty="0" smtClean="0">
                <a:latin typeface="Times New Roman"/>
                <a:cs typeface="Times New Roman"/>
              </a:rPr>
              <a:t>[</a:t>
            </a:r>
            <a:r>
              <a:rPr lang="en-GB" sz="1800" b="0" dirty="0" err="1" smtClean="0">
                <a:latin typeface="Times New Roman"/>
                <a:cs typeface="Times New Roman"/>
              </a:rPr>
              <a:t>pStateIdx</a:t>
            </a:r>
            <a:r>
              <a:rPr lang="en-GB" sz="1800" b="0" dirty="0" smtClean="0">
                <a:latin typeface="Times New Roman"/>
                <a:cs typeface="Times New Roman"/>
              </a:rPr>
              <a:t>&gt;&gt;2]</a:t>
            </a:r>
            <a:r>
              <a:rPr lang="en-GB" sz="1800" b="0" dirty="0">
                <a:latin typeface="Times New Roman"/>
                <a:cs typeface="Times New Roman"/>
              </a:rPr>
              <a:t>[</a:t>
            </a:r>
            <a:r>
              <a:rPr lang="en-GB" sz="1800" b="0" dirty="0" err="1">
                <a:latin typeface="Times New Roman"/>
                <a:cs typeface="Times New Roman"/>
              </a:rPr>
              <a:t>qCodIRangeIdx</a:t>
            </a:r>
            <a:r>
              <a:rPr lang="en-GB" sz="1800" b="0" dirty="0" smtClean="0">
                <a:latin typeface="Times New Roman"/>
                <a:cs typeface="Times New Roman"/>
              </a:rPr>
              <a:t>]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8240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robs.pdf"/>
          <p:cNvPicPr>
            <a:picLocks noChangeAspect="1"/>
          </p:cNvPicPr>
          <p:nvPr/>
        </p:nvPicPr>
        <p:blipFill>
          <a:blip r:embed="rId2">
            <a:lum bright="-2000"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980728"/>
            <a:ext cx="6931200" cy="5112568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JCTVC-H0265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8ED5599-2F29-4331-BB7F-C2097F2BB2A2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251520" y="1052737"/>
            <a:ext cx="8424936" cy="576064"/>
          </a:xfrm>
        </p:spPr>
        <p:txBody>
          <a:bodyPr/>
          <a:lstStyle/>
          <a:p>
            <a:r>
              <a:rPr lang="en-US" dirty="0" smtClean="0"/>
              <a:t>Quantization for probability interval subdivision</a:t>
            </a:r>
          </a:p>
          <a:p>
            <a:pPr marL="0" inden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786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JCTVC-H265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8ED5599-2F29-4331-BB7F-C2097F2BB2A2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468312" y="1772816"/>
            <a:ext cx="7488064" cy="3168253"/>
          </a:xfrm>
        </p:spPr>
        <p:txBody>
          <a:bodyPr/>
          <a:lstStyle/>
          <a:p>
            <a:r>
              <a:rPr lang="de-DE" dirty="0" err="1" smtClean="0"/>
              <a:t>Three</a:t>
            </a:r>
            <a:r>
              <a:rPr lang="de-DE" dirty="0" smtClean="0"/>
              <a:t> configurations are tested:</a:t>
            </a:r>
          </a:p>
          <a:p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de-DE" dirty="0"/>
              <a:t>Uniform </a:t>
            </a:r>
            <a:r>
              <a:rPr lang="de-DE" dirty="0" err="1"/>
              <a:t>quantization</a:t>
            </a:r>
            <a:endParaRPr lang="de-DE" dirty="0"/>
          </a:p>
          <a:p>
            <a:pPr marL="342900" indent="-342900">
              <a:buFont typeface="Arial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Exponential</a:t>
            </a:r>
            <a:r>
              <a:rPr lang="de-DE" dirty="0" smtClean="0"/>
              <a:t> </a:t>
            </a:r>
            <a:r>
              <a:rPr lang="de-DE" dirty="0" err="1" smtClean="0"/>
              <a:t>quantization</a:t>
            </a:r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endParaRPr lang="de-DE" dirty="0"/>
          </a:p>
          <a:p>
            <a:pPr marL="342900" indent="-342900">
              <a:buFont typeface="Arial" pitchFamily="34" charset="0"/>
              <a:buChar char="•"/>
            </a:pPr>
            <a:r>
              <a:rPr lang="de-DE" dirty="0" err="1" smtClean="0"/>
              <a:t>Exponential</a:t>
            </a:r>
            <a:r>
              <a:rPr lang="de-DE" dirty="0" smtClean="0"/>
              <a:t> </a:t>
            </a:r>
            <a:r>
              <a:rPr lang="de-DE" dirty="0" err="1" smtClean="0"/>
              <a:t>quantization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optimized</a:t>
            </a:r>
            <a:r>
              <a:rPr lang="de-DE" dirty="0" smtClean="0"/>
              <a:t> </a:t>
            </a:r>
            <a:r>
              <a:rPr lang="de-DE" dirty="0" err="1" smtClean="0"/>
              <a:t>table</a:t>
            </a:r>
            <a:r>
              <a:rPr lang="de-DE" dirty="0" smtClean="0"/>
              <a:t> </a:t>
            </a:r>
            <a:r>
              <a:rPr lang="de-DE" dirty="0" err="1" smtClean="0"/>
              <a:t>elements</a:t>
            </a:r>
            <a:r>
              <a:rPr lang="de-DE" dirty="0" smtClean="0"/>
              <a:t> </a:t>
            </a:r>
            <a:r>
              <a:rPr lang="de-DE" b="0" dirty="0" smtClean="0"/>
              <a:t>(</a:t>
            </a:r>
            <a:r>
              <a:rPr lang="de-DE" b="0" dirty="0" err="1" smtClean="0"/>
              <a:t>based</a:t>
            </a:r>
            <a:r>
              <a:rPr lang="de-DE" b="0" dirty="0" smtClean="0"/>
              <a:t> on bin </a:t>
            </a:r>
            <a:r>
              <a:rPr lang="de-DE" b="0" dirty="0" err="1" smtClean="0"/>
              <a:t>distribution</a:t>
            </a:r>
            <a:r>
              <a:rPr lang="de-DE" b="0" dirty="0" smtClean="0"/>
              <a:t> </a:t>
            </a:r>
            <a:r>
              <a:rPr lang="de-DE" b="0" dirty="0" err="1" smtClean="0"/>
              <a:t>and</a:t>
            </a:r>
            <a:r>
              <a:rPr lang="de-DE" b="0" dirty="0" smtClean="0"/>
              <a:t> </a:t>
            </a:r>
            <a:r>
              <a:rPr lang="de-DE" b="0" dirty="0" err="1" smtClean="0"/>
              <a:t>distribution</a:t>
            </a:r>
            <a:r>
              <a:rPr lang="de-DE" b="0" dirty="0" smtClean="0"/>
              <a:t> </a:t>
            </a:r>
            <a:r>
              <a:rPr lang="de-DE" b="0" dirty="0" err="1" smtClean="0"/>
              <a:t>of</a:t>
            </a:r>
            <a:r>
              <a:rPr lang="de-DE" b="0" dirty="0" smtClean="0"/>
              <a:t> </a:t>
            </a:r>
            <a:r>
              <a:rPr lang="de-DE" b="0" dirty="0" err="1" smtClean="0"/>
              <a:t>codIRange</a:t>
            </a:r>
            <a:r>
              <a:rPr lang="de-DE" b="0" dirty="0" smtClean="0"/>
              <a:t> </a:t>
            </a:r>
            <a:r>
              <a:rPr lang="de-DE" b="0" dirty="0" err="1" smtClean="0"/>
              <a:t>mapped</a:t>
            </a:r>
            <a:r>
              <a:rPr lang="de-DE" b="0" dirty="0" smtClean="0"/>
              <a:t> </a:t>
            </a:r>
            <a:r>
              <a:rPr lang="de-DE" b="0" dirty="0" err="1" smtClean="0"/>
              <a:t>to</a:t>
            </a:r>
            <a:r>
              <a:rPr lang="de-DE" b="0" dirty="0" smtClean="0"/>
              <a:t> </a:t>
            </a:r>
            <a:r>
              <a:rPr lang="de-DE" b="0" dirty="0" err="1" smtClean="0"/>
              <a:t>each</a:t>
            </a:r>
            <a:r>
              <a:rPr lang="de-DE" b="0" dirty="0" smtClean="0"/>
              <a:t> </a:t>
            </a:r>
            <a:r>
              <a:rPr lang="de-DE" b="0" dirty="0" err="1" smtClean="0"/>
              <a:t>particular</a:t>
            </a:r>
            <a:r>
              <a:rPr lang="de-DE" b="0" dirty="0" smtClean="0"/>
              <a:t> </a:t>
            </a:r>
            <a:r>
              <a:rPr lang="de-DE" b="0" dirty="0" err="1" smtClean="0"/>
              <a:t>rangeTabLPS</a:t>
            </a:r>
            <a:r>
              <a:rPr lang="de-DE" b="0" dirty="0" smtClean="0"/>
              <a:t> </a:t>
            </a:r>
            <a:r>
              <a:rPr lang="de-DE" b="0" dirty="0" err="1" smtClean="0"/>
              <a:t>table</a:t>
            </a:r>
            <a:r>
              <a:rPr lang="de-DE" b="0" dirty="0" smtClean="0"/>
              <a:t> </a:t>
            </a:r>
            <a:r>
              <a:rPr lang="de-DE" b="0" dirty="0" err="1" smtClean="0"/>
              <a:t>element</a:t>
            </a:r>
            <a:r>
              <a:rPr lang="de-DE" b="0" dirty="0" smtClean="0"/>
              <a:t>)</a:t>
            </a:r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304388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JCTVC-</a:t>
            </a:r>
            <a:r>
              <a:rPr lang="en-US" dirty="0" smtClean="0"/>
              <a:t>H0265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8ED5599-2F29-4331-BB7F-C2097F2BB2A2}" type="datetime1">
              <a:rPr lang="de-DE" smtClean="0"/>
              <a:pPr>
                <a:defRPr/>
              </a:pPr>
              <a:t>02.02.12</a:t>
            </a:fld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1" y="980728"/>
            <a:ext cx="8700297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134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JCTVC-G547">
  <a:themeElements>
    <a:clrScheme name="Fraunhofer HHI Farbschem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808284"/>
      </a:accent1>
      <a:accent2>
        <a:srgbClr val="009879"/>
      </a:accent2>
      <a:accent3>
        <a:srgbClr val="D8400A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HI Master">
  <a:themeElements>
    <a:clrScheme name="HHI - Broadband Mobile Communicatio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21515"/>
      </a:accent1>
      <a:accent2>
        <a:srgbClr val="00BCE1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HI Master">
  <a:themeElements>
    <a:clrScheme name="HHI - Fibre Optical Sensor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59BE"/>
      </a:accent1>
      <a:accent2>
        <a:srgbClr val="C2D50B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HI Master">
  <a:themeElements>
    <a:clrScheme name="HHI - High Speed Hardware Architectur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A1A2"/>
      </a:accent1>
      <a:accent2>
        <a:srgbClr val="AD403D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HI Master">
  <a:themeElements>
    <a:clrScheme name="HHI - Interactive Media - Human Factor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D8CD00"/>
      </a:accent1>
      <a:accent2>
        <a:srgbClr val="4045A0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HI Master">
  <a:themeElements>
    <a:clrScheme name="HHI - Image processing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5ABE00"/>
      </a:accent1>
      <a:accent2>
        <a:srgbClr val="D8400A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HI Master">
  <a:themeElements>
    <a:clrScheme name="HHI - Photonic Component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76B3"/>
      </a:accent1>
      <a:accent2>
        <a:srgbClr val="DECF08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HHI Master">
  <a:themeElements>
    <a:clrScheme name="HHI - Photonic Networks and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B3DF"/>
      </a:accent1>
      <a:accent2>
        <a:srgbClr val="F99D16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JCTVC-G547</Template>
  <TotalTime>686</TotalTime>
  <Words>118</Words>
  <Application>Microsoft Macintosh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JCTVC-G547</vt:lpstr>
      <vt:lpstr>1_HHI Master</vt:lpstr>
      <vt:lpstr>2_HHI Master</vt:lpstr>
      <vt:lpstr>3_HHI Master</vt:lpstr>
      <vt:lpstr>4_HHI Master</vt:lpstr>
      <vt:lpstr>5_HHI Master</vt:lpstr>
      <vt:lpstr>6_HHI Master</vt:lpstr>
      <vt:lpstr>7_HHI Master</vt:lpstr>
      <vt:lpstr>PowerPoint Presentation</vt:lpstr>
      <vt:lpstr>JCTVC-H0265</vt:lpstr>
      <vt:lpstr>JCTVC-H0265</vt:lpstr>
      <vt:lpstr>JCTVC-H265</vt:lpstr>
      <vt:lpstr>JCTVC-H0265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stegemann</dc:creator>
  <cp:lastModifiedBy>Heiner Kirchhoffer</cp:lastModifiedBy>
  <cp:revision>98</cp:revision>
  <dcterms:created xsi:type="dcterms:W3CDTF">2011-11-17T11:34:30Z</dcterms:created>
  <dcterms:modified xsi:type="dcterms:W3CDTF">2012-02-03T00:57:56Z</dcterms:modified>
</cp:coreProperties>
</file>