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0"/>
  </p:notesMasterIdLst>
  <p:handoutMasterIdLst>
    <p:handoutMasterId r:id="rId11"/>
  </p:handoutMasterIdLst>
  <p:sldIdLst>
    <p:sldId id="376" r:id="rId2"/>
    <p:sldId id="378" r:id="rId3"/>
    <p:sldId id="389" r:id="rId4"/>
    <p:sldId id="390" r:id="rId5"/>
    <p:sldId id="385" r:id="rId6"/>
    <p:sldId id="386" r:id="rId7"/>
    <p:sldId id="387" r:id="rId8"/>
    <p:sldId id="38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87B0"/>
    <a:srgbClr val="646464"/>
    <a:srgbClr val="C9C9C9"/>
    <a:srgbClr val="124191"/>
    <a:srgbClr val="11357C"/>
    <a:srgbClr val="196FB0"/>
    <a:srgbClr val="6D32BC"/>
    <a:srgbClr val="122DA5"/>
    <a:srgbClr val="FFFFFF"/>
    <a:srgbClr val="122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86" y="-396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01/02/2012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01/02/2012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44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359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51488"/>
          </a:xfrm>
        </p:spPr>
        <p:txBody>
          <a:bodyPr/>
          <a:lstStyle/>
          <a:p>
            <a:pPr algn="ctr"/>
            <a:r>
              <a:rPr lang="fi-FI" dirty="0" smtClean="0"/>
              <a:t>Oguz Bici, Jani Lainema, Kemal </a:t>
            </a:r>
            <a:r>
              <a:rPr lang="fi-FI" dirty="0"/>
              <a:t>Ugur</a:t>
            </a:r>
          </a:p>
          <a:p>
            <a:pPr algn="ctr"/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JCTVC-H0252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2012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738664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CE9: Results of SP experiments on simplification of merge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8515672" cy="5257800"/>
          </a:xfrm>
        </p:spPr>
        <p:txBody>
          <a:bodyPr rtlCol="0">
            <a:normAutofit/>
          </a:bodyPr>
          <a:lstStyle/>
          <a:p>
            <a:pPr marL="285750" indent="-285750">
              <a:spcAft>
                <a:spcPts val="0"/>
              </a:spcAft>
              <a:defRPr/>
            </a:pPr>
            <a:r>
              <a:rPr lang="fi-FI" dirty="0" smtClean="0">
                <a:solidFill>
                  <a:srgbClr val="00B050"/>
                </a:solidFill>
              </a:rPr>
              <a:t>Goal:</a:t>
            </a:r>
            <a:r>
              <a:rPr lang="fi-FI" dirty="0" smtClean="0"/>
              <a:t> Reduce complexity of the first pruning process.</a:t>
            </a:r>
          </a:p>
          <a:p>
            <a:pPr marL="285750" indent="-285750">
              <a:spcAft>
                <a:spcPts val="0"/>
              </a:spcAft>
              <a:defRPr/>
            </a:pPr>
            <a:endParaRPr lang="fi-FI" dirty="0"/>
          </a:p>
          <a:p>
            <a:pPr marL="285750" indent="-285750">
              <a:spcAft>
                <a:spcPts val="0"/>
              </a:spcAft>
              <a:defRPr/>
            </a:pPr>
            <a:r>
              <a:rPr lang="fi-FI" dirty="0" smtClean="0">
                <a:solidFill>
                  <a:srgbClr val="00B050"/>
                </a:solidFill>
              </a:rPr>
              <a:t>Proposal: </a:t>
            </a:r>
          </a:p>
          <a:p>
            <a:pPr marL="731838" lvl="1" indent="-285750">
              <a:spcAft>
                <a:spcPts val="0"/>
              </a:spcAft>
              <a:defRPr/>
            </a:pPr>
            <a:r>
              <a:rPr lang="fi-FI" dirty="0" smtClean="0"/>
              <a:t>Parallelizable, </a:t>
            </a:r>
            <a:r>
              <a:rPr lang="fi-FI" dirty="0"/>
              <a:t>reduced set of </a:t>
            </a:r>
            <a:r>
              <a:rPr lang="fi-FI" dirty="0" smtClean="0"/>
              <a:t>comparisons within spatial candidates</a:t>
            </a:r>
          </a:p>
          <a:p>
            <a:pPr lvl="2" hangingPunct="0"/>
            <a:r>
              <a:rPr lang="en-US" sz="1800" dirty="0"/>
              <a:t>W</a:t>
            </a:r>
            <a:r>
              <a:rPr lang="en-US" sz="1800" dirty="0" smtClean="0"/>
              <a:t>orst </a:t>
            </a:r>
            <a:r>
              <a:rPr lang="en-US" sz="1800" dirty="0"/>
              <a:t>case </a:t>
            </a:r>
            <a:r>
              <a:rPr lang="en-US" sz="1800" dirty="0" smtClean="0"/>
              <a:t>comparisons reduced </a:t>
            </a:r>
            <a:r>
              <a:rPr lang="en-US" sz="1800" dirty="0"/>
              <a:t>to 5 compared to 10 in HM5.</a:t>
            </a:r>
            <a:endParaRPr lang="en-GB" sz="1800" dirty="0"/>
          </a:p>
          <a:p>
            <a:pPr lvl="2"/>
            <a:r>
              <a:rPr lang="en-US" sz="1800" dirty="0"/>
              <a:t>All spatial and temporal MVP candidates can be derived independently in </a:t>
            </a:r>
            <a:r>
              <a:rPr lang="en-US" sz="1800" dirty="0" smtClean="0"/>
              <a:t>parallel</a:t>
            </a:r>
          </a:p>
          <a:p>
            <a:pPr lvl="1"/>
            <a:r>
              <a:rPr lang="fi-FI" dirty="0" smtClean="0"/>
              <a:t>No comparison with TMVP</a:t>
            </a:r>
            <a:endParaRPr lang="en-US" dirty="0"/>
          </a:p>
          <a:p>
            <a:pPr marL="1042987" lvl="2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Also improves error resiliency</a:t>
            </a:r>
          </a:p>
          <a:p>
            <a:pPr marL="685800" lvl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i-FI" dirty="0" smtClean="0"/>
              <a:t>Coding efficiency: 0.0% for RA and 0.1% LD</a:t>
            </a: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8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231106"/>
          </a:xfrm>
        </p:spPr>
        <p:txBody>
          <a:bodyPr/>
          <a:lstStyle/>
          <a:p>
            <a:r>
              <a:rPr lang="fi-FI" dirty="0" smtClean="0"/>
              <a:t>Details – Reduced comparisons for spatial candidates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1" y="1715628"/>
            <a:ext cx="8403493" cy="1497348"/>
          </a:xfrm>
        </p:spPr>
        <p:txBody>
          <a:bodyPr>
            <a:normAutofit/>
          </a:bodyPr>
          <a:lstStyle/>
          <a:p>
            <a:r>
              <a:rPr lang="en-US" dirty="0" smtClean="0"/>
              <a:t>HM5: Candidate removed if any of previous candidate has same motion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Proposed</a:t>
            </a:r>
            <a:r>
              <a:rPr lang="en-US" dirty="0" smtClean="0"/>
              <a:t>: </a:t>
            </a:r>
            <a:r>
              <a:rPr lang="en-US" dirty="0" smtClean="0"/>
              <a:t>Reduced comparisons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156176" y="3166120"/>
            <a:ext cx="2733670" cy="2495128"/>
            <a:chOff x="5529263" y="1268760"/>
            <a:chExt cx="3614737" cy="3074640"/>
          </a:xfrm>
        </p:grpSpPr>
        <p:sp>
          <p:nvSpPr>
            <p:cNvPr id="7" name="AutoShape 8"/>
            <p:cNvSpPr>
              <a:spLocks noChangeAspect="1" noChangeArrowheads="1"/>
            </p:cNvSpPr>
            <p:nvPr/>
          </p:nvSpPr>
          <p:spPr bwMode="auto">
            <a:xfrm>
              <a:off x="5529263" y="2209800"/>
              <a:ext cx="3614737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AutoShape 46"/>
            <p:cNvSpPr>
              <a:spLocks noChangeAspect="1" noChangeArrowheads="1"/>
            </p:cNvSpPr>
            <p:nvPr/>
          </p:nvSpPr>
          <p:spPr bwMode="auto">
            <a:xfrm>
              <a:off x="5907088" y="1295400"/>
              <a:ext cx="887412" cy="91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761762" y="1268760"/>
              <a:ext cx="3176359" cy="2796205"/>
              <a:chOff x="5761762" y="3604595"/>
              <a:chExt cx="3176359" cy="2796205"/>
            </a:xfrm>
          </p:grpSpPr>
          <p:sp>
            <p:nvSpPr>
              <p:cNvPr id="16" name="Rectangle 1"/>
              <p:cNvSpPr>
                <a:spLocks noChangeArrowheads="1"/>
              </p:cNvSpPr>
              <p:nvPr/>
            </p:nvSpPr>
            <p:spPr bwMode="auto">
              <a:xfrm>
                <a:off x="6269980" y="4049446"/>
                <a:ext cx="2159924" cy="1906503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200"/>
              </a:p>
            </p:txBody>
          </p:sp>
          <p:sp>
            <p:nvSpPr>
              <p:cNvPr id="17" name="Rectangle 43"/>
              <p:cNvSpPr>
                <a:spLocks noChangeArrowheads="1"/>
              </p:cNvSpPr>
              <p:nvPr/>
            </p:nvSpPr>
            <p:spPr bwMode="auto">
              <a:xfrm>
                <a:off x="8429904" y="3604595"/>
                <a:ext cx="508217" cy="44485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 sz="1200"/>
                  <a:t>B0</a:t>
                </a:r>
                <a:endParaRPr lang="en-GB" sz="1200"/>
              </a:p>
            </p:txBody>
          </p:sp>
          <p:sp>
            <p:nvSpPr>
              <p:cNvPr id="18" name="Rectangle 44"/>
              <p:cNvSpPr>
                <a:spLocks noChangeArrowheads="1"/>
              </p:cNvSpPr>
              <p:nvPr/>
            </p:nvSpPr>
            <p:spPr bwMode="auto">
              <a:xfrm>
                <a:off x="7921687" y="3612539"/>
                <a:ext cx="508217" cy="44485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 sz="1200"/>
                  <a:t>B1</a:t>
                </a:r>
                <a:endParaRPr lang="en-GB" sz="1200"/>
              </a:p>
            </p:txBody>
          </p:sp>
          <p:sp>
            <p:nvSpPr>
              <p:cNvPr id="19" name="Rectangle 45"/>
              <p:cNvSpPr>
                <a:spLocks noChangeArrowheads="1"/>
              </p:cNvSpPr>
              <p:nvPr/>
            </p:nvSpPr>
            <p:spPr bwMode="auto">
              <a:xfrm>
                <a:off x="5761762" y="3612539"/>
                <a:ext cx="508217" cy="44485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 sz="1200"/>
                  <a:t>B2</a:t>
                </a:r>
                <a:endParaRPr lang="en-GB" sz="1200"/>
              </a:p>
            </p:txBody>
          </p:sp>
          <p:sp>
            <p:nvSpPr>
              <p:cNvPr id="20" name="Rectangle 46"/>
              <p:cNvSpPr>
                <a:spLocks noChangeArrowheads="1"/>
              </p:cNvSpPr>
              <p:nvPr/>
            </p:nvSpPr>
            <p:spPr bwMode="auto">
              <a:xfrm>
                <a:off x="5761762" y="5511098"/>
                <a:ext cx="508217" cy="44485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 sz="1200" dirty="0"/>
                  <a:t>A1</a:t>
                </a:r>
                <a:endParaRPr lang="en-GB" sz="1200" dirty="0"/>
              </a:p>
            </p:txBody>
          </p:sp>
          <p:sp>
            <p:nvSpPr>
              <p:cNvPr id="21" name="Rectangle 47"/>
              <p:cNvSpPr>
                <a:spLocks noChangeArrowheads="1"/>
              </p:cNvSpPr>
              <p:nvPr/>
            </p:nvSpPr>
            <p:spPr bwMode="auto">
              <a:xfrm>
                <a:off x="5761762" y="5955949"/>
                <a:ext cx="508217" cy="444851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en-US" sz="1200"/>
                  <a:t>A0</a:t>
                </a:r>
                <a:endParaRPr lang="en-GB" sz="120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027115" y="1277612"/>
              <a:ext cx="2649463" cy="2595342"/>
              <a:chOff x="6027115" y="3613447"/>
              <a:chExt cx="2649463" cy="2595342"/>
            </a:xfrm>
          </p:grpSpPr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6275023" y="3810000"/>
                <a:ext cx="1649777" cy="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 bwMode="auto">
              <a:xfrm>
                <a:off x="6027115" y="4060546"/>
                <a:ext cx="0" cy="1455239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 bwMode="auto">
              <a:xfrm flipH="1">
                <a:off x="6271126" y="4038600"/>
                <a:ext cx="1904948" cy="1677568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urved Connector 13"/>
              <p:cNvCxnSpPr/>
              <p:nvPr/>
            </p:nvCxnSpPr>
            <p:spPr bwMode="auto">
              <a:xfrm rot="16200000" flipH="1" flipV="1">
                <a:off x="8418880" y="3363326"/>
                <a:ext cx="7578" cy="507819"/>
              </a:xfrm>
              <a:prstGeom prst="curvedConnector3">
                <a:avLst>
                  <a:gd name="adj1" fmla="val -2400000"/>
                </a:avLst>
              </a:prstGeom>
              <a:ln w="19050">
                <a:solidFill>
                  <a:srgbClr val="00B05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urved Connector 14"/>
              <p:cNvCxnSpPr/>
              <p:nvPr/>
            </p:nvCxnSpPr>
            <p:spPr bwMode="auto">
              <a:xfrm rot="10800000">
                <a:off x="6248401" y="5764133"/>
                <a:ext cx="10106" cy="444656"/>
              </a:xfrm>
              <a:prstGeom prst="curvedConnector3">
                <a:avLst>
                  <a:gd name="adj1" fmla="val -2423079"/>
                </a:avLst>
              </a:prstGeom>
              <a:ln w="19050">
                <a:solidFill>
                  <a:srgbClr val="00B05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087920"/>
              </p:ext>
            </p:extLst>
          </p:nvPr>
        </p:nvGraphicFramePr>
        <p:xfrm>
          <a:off x="395536" y="2950344"/>
          <a:ext cx="5544616" cy="2528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160240"/>
                <a:gridCol w="2088232"/>
              </a:tblGrid>
              <a:tr h="478656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Candidates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Candidates required to compar</a:t>
                      </a:r>
                      <a:r>
                        <a:rPr lang="en-US" sz="1600" baseline="0" dirty="0" smtClean="0"/>
                        <a:t>e against</a:t>
                      </a:r>
                      <a:endParaRPr lang="en-GB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HM5</a:t>
                      </a:r>
                      <a:endParaRPr lang="en-GB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Proposal</a:t>
                      </a:r>
                      <a:endParaRPr lang="en-GB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428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</a:tr>
              <a:tr h="3428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</a:t>
                      </a:r>
                      <a:endParaRPr lang="en-GB" sz="1600" dirty="0"/>
                    </a:p>
                  </a:txBody>
                  <a:tcPr/>
                </a:tc>
              </a:tr>
              <a:tr h="3428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 – B1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B1</a:t>
                      </a:r>
                      <a:endParaRPr lang="en-GB" sz="1600" dirty="0"/>
                    </a:p>
                  </a:txBody>
                  <a:tcPr/>
                </a:tc>
              </a:tr>
              <a:tr h="3428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 – B1 – B0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</a:t>
                      </a:r>
                      <a:endParaRPr lang="en-GB" sz="1600" dirty="0"/>
                    </a:p>
                  </a:txBody>
                  <a:tcPr/>
                </a:tc>
              </a:tr>
              <a:tr h="34283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 – B1</a:t>
                      </a:r>
                      <a:r>
                        <a:rPr lang="en-US" sz="1600" baseline="0" dirty="0" smtClean="0"/>
                        <a:t> – B0 – </a:t>
                      </a:r>
                      <a:r>
                        <a:rPr lang="en-US" sz="1600" baseline="0" dirty="0" smtClean="0"/>
                        <a:t>A0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A1 – B1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323528" y="558924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Benefits</a:t>
            </a:r>
            <a:r>
              <a:rPr lang="en-US" sz="2000" dirty="0"/>
              <a:t>: Less logic required to decide inclusion of a spatial </a:t>
            </a:r>
            <a:r>
              <a:rPr lang="en-US" sz="2000" dirty="0" smtClean="0"/>
              <a:t>candidate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Simpler </a:t>
            </a:r>
            <a:r>
              <a:rPr lang="en-US" sz="2000" dirty="0"/>
              <a:t>to parallelize</a:t>
            </a:r>
          </a:p>
        </p:txBody>
      </p:sp>
    </p:spTree>
    <p:extLst>
      <p:ext uri="{BB962C8B-B14F-4D97-AF65-F5344CB8AC3E}">
        <p14:creationId xmlns:p14="http://schemas.microsoft.com/office/powerpoint/2010/main" val="776684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fi-FI" dirty="0" smtClean="0"/>
              <a:t>Details – No TMVP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1" y="1715628"/>
            <a:ext cx="8403493" cy="3801604"/>
          </a:xfrm>
        </p:spPr>
        <p:txBody>
          <a:bodyPr>
            <a:normAutofit/>
          </a:bodyPr>
          <a:lstStyle/>
          <a:p>
            <a:r>
              <a:rPr lang="en-US" dirty="0" smtClean="0"/>
              <a:t>HM5: TMVP compared against every available spatial candidate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Proposed</a:t>
            </a:r>
            <a:r>
              <a:rPr lang="en-US" dirty="0" smtClean="0"/>
              <a:t>: No comparison with TMVP.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Benefits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Reduced complexity</a:t>
            </a:r>
          </a:p>
          <a:p>
            <a:pPr lvl="2"/>
            <a:r>
              <a:rPr lang="en-US" dirty="0" smtClean="0"/>
              <a:t>Worst case comparisons reduced by 4</a:t>
            </a:r>
          </a:p>
          <a:p>
            <a:pPr lvl="2"/>
            <a:r>
              <a:rPr lang="en-US" dirty="0" smtClean="0"/>
              <a:t>Reduced cycles: No comparisons required after TMVP derived</a:t>
            </a:r>
          </a:p>
          <a:p>
            <a:pPr lvl="1"/>
            <a:r>
              <a:rPr lang="en-US" dirty="0" smtClean="0"/>
              <a:t>Error resiliency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571602"/>
              </p:ext>
            </p:extLst>
          </p:nvPr>
        </p:nvGraphicFramePr>
        <p:xfrm>
          <a:off x="1106488" y="2106513"/>
          <a:ext cx="6883400" cy="3914775"/>
        </p:xfrm>
        <a:graphic>
          <a:graphicData uri="http://schemas.openxmlformats.org/drawingml/2006/table">
            <a:tbl>
              <a:tblPr/>
              <a:tblGrid>
                <a:gridCol w="8248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1223338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0.0% for RA cases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0.1% for LD cases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9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en-US" dirty="0" smtClean="0"/>
              <a:t>Results of “no TMVP comparison”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634358"/>
              </p:ext>
            </p:extLst>
          </p:nvPr>
        </p:nvGraphicFramePr>
        <p:xfrm>
          <a:off x="1106488" y="2106513"/>
          <a:ext cx="6883400" cy="3914775"/>
        </p:xfrm>
        <a:graphic>
          <a:graphicData uri="http://schemas.openxmlformats.org/drawingml/2006/table">
            <a:tbl>
              <a:tblPr/>
              <a:tblGrid>
                <a:gridCol w="8248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  <a:gridCol w="673170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141277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Also proposed in JCTVC-H0133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4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231106"/>
          </a:xfrm>
        </p:spPr>
        <p:txBody>
          <a:bodyPr/>
          <a:lstStyle/>
          <a:p>
            <a:r>
              <a:rPr lang="en-US" dirty="0" smtClean="0"/>
              <a:t>Results of “reduced set of spatial comparisons”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695396"/>
              </p:ext>
            </p:extLst>
          </p:nvPr>
        </p:nvGraphicFramePr>
        <p:xfrm>
          <a:off x="1259632" y="2914600"/>
          <a:ext cx="5155204" cy="4114800"/>
        </p:xfrm>
        <a:graphic>
          <a:graphicData uri="http://schemas.openxmlformats.org/drawingml/2006/table">
            <a:tbl>
              <a:tblPr/>
              <a:tblGrid>
                <a:gridCol w="617773"/>
                <a:gridCol w="504159"/>
                <a:gridCol w="504159"/>
                <a:gridCol w="504159"/>
                <a:gridCol w="504159"/>
                <a:gridCol w="504159"/>
                <a:gridCol w="504159"/>
                <a:gridCol w="504159"/>
                <a:gridCol w="504159"/>
                <a:gridCol w="504159"/>
              </a:tblGrid>
              <a:tr h="12614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45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402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4970" y="1571612"/>
            <a:ext cx="8691525" cy="4737708"/>
          </a:xfrm>
        </p:spPr>
        <p:txBody>
          <a:bodyPr/>
          <a:lstStyle/>
          <a:p>
            <a:r>
              <a:rPr lang="en-US" sz="2000" dirty="0" smtClean="0"/>
              <a:t>Question was raised in the reflector about “reduced set of spatial comparisons”</a:t>
            </a:r>
          </a:p>
          <a:p>
            <a:r>
              <a:rPr lang="fi-FI" sz="2000" dirty="0" smtClean="0"/>
              <a:t>Results show this simplification </a:t>
            </a:r>
            <a:r>
              <a:rPr lang="fi-FI" sz="2000" dirty="0" smtClean="0">
                <a:solidFill>
                  <a:srgbClr val="00B050"/>
                </a:solidFill>
              </a:rPr>
              <a:t>has no loss but a slight gain</a:t>
            </a:r>
          </a:p>
          <a:p>
            <a:r>
              <a:rPr lang="fi-FI" sz="1600" dirty="0" smtClean="0"/>
              <a:t>Anchor is: HM5 + ”noTMVP comparison”</a:t>
            </a:r>
            <a:endParaRPr lang="en-US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Worst case duplication </a:t>
            </a:r>
            <a:r>
              <a:rPr lang="en-US" dirty="0"/>
              <a:t>checks </a:t>
            </a:r>
            <a:r>
              <a:rPr lang="en-US" dirty="0" smtClean="0"/>
              <a:t>reduced </a:t>
            </a:r>
            <a:r>
              <a:rPr lang="en-US" dirty="0"/>
              <a:t>to 5 from </a:t>
            </a:r>
            <a:r>
              <a:rPr lang="en-US" dirty="0" smtClean="0"/>
              <a:t>10</a:t>
            </a:r>
          </a:p>
          <a:p>
            <a:r>
              <a:rPr lang="en-US" dirty="0" smtClean="0"/>
              <a:t>Simpler logic to decide inclusion of a spatial candidate</a:t>
            </a:r>
          </a:p>
          <a:p>
            <a:r>
              <a:rPr lang="en-US" dirty="0" smtClean="0"/>
              <a:t>Improved parallelization</a:t>
            </a:r>
            <a:endParaRPr lang="en-US" dirty="0"/>
          </a:p>
          <a:p>
            <a:r>
              <a:rPr lang="en-US" dirty="0" smtClean="0"/>
              <a:t>Error resiliency </a:t>
            </a:r>
            <a:r>
              <a:rPr lang="en-US" dirty="0"/>
              <a:t>enhanced by exempting TMVP from duplication checks. </a:t>
            </a:r>
            <a:endParaRPr lang="en-US" dirty="0" smtClean="0"/>
          </a:p>
          <a:p>
            <a:r>
              <a:rPr lang="en-US" dirty="0" smtClean="0"/>
              <a:t>Limited impact </a:t>
            </a:r>
            <a:r>
              <a:rPr lang="en-US" dirty="0"/>
              <a:t>on the </a:t>
            </a:r>
            <a:r>
              <a:rPr lang="en-US" dirty="0" smtClean="0"/>
              <a:t>coding efficiency</a:t>
            </a:r>
          </a:p>
          <a:p>
            <a:r>
              <a:rPr lang="en-US" dirty="0" smtClean="0"/>
              <a:t>Recommended for adoption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0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okia-1">
    <a:dk1>
      <a:srgbClr val="124191"/>
    </a:dk1>
    <a:lt1>
      <a:srgbClr val="FFFFFF"/>
    </a:lt1>
    <a:dk2>
      <a:srgbClr val="646464"/>
    </a:dk2>
    <a:lt2>
      <a:srgbClr val="FFFFFF"/>
    </a:lt2>
    <a:accent1>
      <a:srgbClr val="2187B0"/>
    </a:accent1>
    <a:accent2>
      <a:srgbClr val="1F843E"/>
    </a:accent2>
    <a:accent3>
      <a:srgbClr val="E32C18"/>
    </a:accent3>
    <a:accent4>
      <a:srgbClr val="F39000"/>
    </a:accent4>
    <a:accent5>
      <a:srgbClr val="4D2383"/>
    </a:accent5>
    <a:accent6>
      <a:srgbClr val="196FB0"/>
    </a:accent6>
    <a:hlink>
      <a:srgbClr val="279FCE"/>
    </a:hlink>
    <a:folHlink>
      <a:srgbClr val="B592E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2152</TotalTime>
  <Words>1208</Words>
  <Application>Microsoft Office PowerPoint</Application>
  <PresentationFormat>On-screen Show (4:3)</PresentationFormat>
  <Paragraphs>624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Nokia-Long-v1</vt:lpstr>
      <vt:lpstr>JCTVC-H0252</vt:lpstr>
      <vt:lpstr>Summary</vt:lpstr>
      <vt:lpstr>Details – Reduced comparisons for spatial candidates</vt:lpstr>
      <vt:lpstr>Details – No TMVP comparison</vt:lpstr>
      <vt:lpstr>Results</vt:lpstr>
      <vt:lpstr>Results of “no TMVP comparison”</vt:lpstr>
      <vt:lpstr>Results of “reduced set of spatial comparisons”</vt:lpstr>
      <vt:lpstr>Conclusion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Oguz Bici</cp:lastModifiedBy>
  <cp:revision>72</cp:revision>
  <dcterms:created xsi:type="dcterms:W3CDTF">2011-10-26T07:03:57Z</dcterms:created>
  <dcterms:modified xsi:type="dcterms:W3CDTF">2012-02-02T00:52:54Z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Public</vt:lpwstr>
  </property>
</Properties>
</file>