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66" r:id="rId2"/>
    <p:sldMasterId id="2147483691" r:id="rId3"/>
  </p:sldMasterIdLst>
  <p:notesMasterIdLst>
    <p:notesMasterId r:id="rId9"/>
  </p:notesMasterIdLst>
  <p:handoutMasterIdLst>
    <p:handoutMasterId r:id="rId10"/>
  </p:handoutMasterIdLst>
  <p:sldIdLst>
    <p:sldId id="311" r:id="rId4"/>
    <p:sldId id="348" r:id="rId5"/>
    <p:sldId id="344" r:id="rId6"/>
    <p:sldId id="349" r:id="rId7"/>
    <p:sldId id="346" r:id="rId8"/>
  </p:sldIdLst>
  <p:sldSz cx="9144000" cy="6858000" type="screen4x3"/>
  <p:notesSz cx="6918325" cy="100488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008000"/>
    <a:srgbClr val="00FF00"/>
    <a:srgbClr val="FF6600"/>
    <a:srgbClr val="000000"/>
    <a:srgbClr val="FF66FF"/>
    <a:srgbClr val="FF9999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870" autoAdjust="0"/>
    <p:restoredTop sz="87402" autoAdjust="0"/>
  </p:normalViewPr>
  <p:slideViewPr>
    <p:cSldViewPr snapToGrid="0">
      <p:cViewPr varScale="1">
        <p:scale>
          <a:sx n="79" d="100"/>
          <a:sy n="79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 snapToGrid="0">
      <p:cViewPr>
        <p:scale>
          <a:sx n="125" d="100"/>
          <a:sy n="125" d="100"/>
        </p:scale>
        <p:origin x="-1068" y="120"/>
      </p:cViewPr>
      <p:guideLst>
        <p:guide orient="horz" pos="3165"/>
        <p:guide pos="21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5AC1FE8-28BC-4F04-A5DD-CB91E26BE48C}" type="datetime4">
              <a:rPr lang="en-AU"/>
              <a:pPr>
                <a:defRPr/>
              </a:pPr>
              <a:t>4 February 2012</a:t>
            </a:fld>
            <a:endParaRPr lang="en-A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24EBBDD-0FF2-46C8-A07C-5A76E4A0C1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37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3C867618-ABEB-4E28-87B0-121875B69E06}" type="datetime4">
              <a:rPr lang="en-AU"/>
              <a:pPr>
                <a:defRPr/>
              </a:pPr>
              <a:t>4 February 2012</a:t>
            </a:fld>
            <a:endParaRPr lang="en-A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54063"/>
            <a:ext cx="5024437" cy="3768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773613"/>
            <a:ext cx="507365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4A00621D-0C55-4DEA-B89D-1E8B58D0DF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5344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3C43A4-0B09-4F23-815F-21741AD04A36}" type="datetime4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4 February 2012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513949D-B919-44ED-9CDD-F56F563E1C97}" type="slidenum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54063"/>
            <a:ext cx="5026025" cy="3768725"/>
          </a:xfrm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20F72-E6B6-43F3-8F0E-22161C583E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127721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0E531-6B29-46EA-8378-CC29CFE184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809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7F2C-E7D8-4F7B-8759-F919E1F061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1427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83-8AE9-4A07-B3D5-5D95CA12E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64621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1F0A3-2A4D-4276-8443-6E9DE36C1C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19512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8724900" cy="2690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" y="3911600"/>
            <a:ext cx="8724900" cy="2690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20688" y="6635750"/>
            <a:ext cx="2701925" cy="2111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D0AE1-7FF3-4E49-9E2C-CA594FE2690E}" type="datetime4">
              <a:rPr lang="en-AU"/>
              <a:pPr>
                <a:defRPr/>
              </a:pPr>
              <a:t>4 February 2012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330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E815D-7D7B-4870-86A5-6833EFBE85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99698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809C0-FBD2-4BAC-A7A7-1AD16508A7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63572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A6AA-480F-408C-955F-9C4F1D35B2A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31771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DF00A-095F-48B4-8572-970EC585A4B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01275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42C70-E0CB-4929-A40F-49D00C4650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6886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80F7-B5C7-4F88-9CCA-13083B9E0B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71910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252B-7E61-4C55-AC61-4B71A49FE5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73827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833BC-B5D0-4BD5-98F0-FD4CC599F1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3666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DEED-EDEE-4707-97EB-D07732217C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329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623E5-BC31-45FE-ADF4-7CF416FAEB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2188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D057-1A74-492B-829C-3D216D3DDC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94615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CC7F-61AA-4EAA-8679-40399A7FE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8735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BE14-8473-47D8-B4E0-7C9F660473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7283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A71B-74D9-4FDC-B8BE-00E8BBE42F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258668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8CA3-7CBC-41C6-92CA-85949128C6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74795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579BC-5A3A-4370-B62C-D9FB47D758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08910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2EC6-D5C7-4396-9469-D5B2D2640A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137214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1ECF-B3ED-4EAD-838D-40F8750EBB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21297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9DFA1-7852-472C-BC00-0380DDE4F1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46877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43C4-84DC-4D41-B053-789C215DDF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521222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D4A8-FB18-44F1-91C4-10CD00AE1A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187397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E3A4-B743-489D-908E-90F2236AB3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8343541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FCCC9-0883-458F-88EF-9A0F6B84B7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2763965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D26B5-9125-4819-A065-B46F8E5B7A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564074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2237-2328-4BB1-A109-C941EB8E46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67685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F86A6-F303-46FF-BAE0-445A966641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8458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F3ED9-57AB-494C-B443-F6A7BDC23A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215153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1D15-1AE0-4EE1-84A1-B2FADED1B4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076670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5697-791E-4A30-833B-601F6502BC0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739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C120-5461-41A7-9986-6E80BA1F2F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96644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B2B46-04A7-470C-BA99-95FC483E2D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9673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266D-06C5-41C4-8C1B-B4187AAC05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5388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2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vmlDrawing" Target="../drawings/vmlDrawing2.v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oleObject" Target="../embeddings/oleObject5.bin"/><Relationship Id="rId3" Type="http://schemas.openxmlformats.org/officeDocument/2006/relationships/slideLayout" Target="../slideLayouts/slideLayout28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vmlDrawing" Target="../drawings/vmlDrawing3.vml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" name="Image" r:id="rId17" imgW="9752381" imgH="437748" progId="Photoshop.Image.9">
                  <p:embed/>
                </p:oleObj>
              </mc:Choice>
              <mc:Fallback>
                <p:oleObj name="Image" r:id="rId17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7" name="Image" r:id="rId19" imgW="9752381" imgH="152260" progId="Photoshop.Image.9">
                  <p:embed/>
                </p:oleObj>
              </mc:Choice>
              <mc:Fallback>
                <p:oleObj name="Image" r:id="rId19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1095E5A3-8E9F-4706-87A0-F58185F3D8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29" r:id="rId14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" name="Image" r:id="rId14" imgW="9752381" imgH="7314286" progId="Photoshop.Image.9">
                  <p:embed/>
                </p:oleObj>
              </mc:Choice>
              <mc:Fallback>
                <p:oleObj name="Image" r:id="rId14" imgW="9752381" imgH="7314286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1775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7153275" y="331788"/>
            <a:ext cx="191928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AU" sz="1000" b="1" smtClean="0">
                <a:solidFill>
                  <a:srgbClr val="969696"/>
                </a:solidFill>
              </a:rPr>
              <a:t>BACKGROUND INFORMATION</a:t>
            </a:r>
          </a:p>
        </p:txBody>
      </p:sp>
      <p:sp>
        <p:nvSpPr>
          <p:cNvPr id="7475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BE241185-9E53-4E9C-9A0F-87A282F3B7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4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5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E4EA703A-8C58-4358-B3B3-92503B638C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C47133-3632-4E94-A819-0BF81B92EF62}" type="slidenum">
              <a:rPr lang="en-AU" sz="800" smtClean="0">
                <a:solidFill>
                  <a:srgbClr val="EBEBEB"/>
                </a:solidFill>
              </a:rPr>
              <a:pPr eaLnBrk="1" hangingPunct="1"/>
              <a:t>1</a:t>
            </a:fld>
            <a:endParaRPr lang="en-AU" sz="800" smtClean="0">
              <a:solidFill>
                <a:srgbClr val="EBEBEB"/>
              </a:solidFill>
            </a:endParaRPr>
          </a:p>
        </p:txBody>
      </p:sp>
      <p:pic>
        <p:nvPicPr>
          <p:cNvPr id="4099" name="Picture 2" descr="bg_asic_1024x7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87463" y="1244600"/>
            <a:ext cx="6545262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500" b="1" dirty="0" smtClean="0"/>
              <a:t>JCTVC-H0244</a:t>
            </a:r>
            <a:endParaRPr lang="en-AU" sz="4800" dirty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34256" y="2803358"/>
            <a:ext cx="7993295" cy="173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7338" indent="-287338" algn="ctr">
              <a:spcBef>
                <a:spcPct val="20000"/>
              </a:spcBef>
            </a:pPr>
            <a:r>
              <a:rPr lang="en-CA" sz="2800" b="1" dirty="0"/>
              <a:t>Non-CE6: Intra-mode bypass parallelism (IMBP)</a:t>
            </a:r>
            <a:endParaRPr lang="en-AU" sz="2800" dirty="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06263" y="5200650"/>
            <a:ext cx="3489434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AU" sz="1600" dirty="0" smtClean="0">
                <a:solidFill>
                  <a:srgbClr val="26282D"/>
                </a:solidFill>
              </a:rPr>
              <a:t>8</a:t>
            </a:r>
            <a:r>
              <a:rPr lang="en-AU" sz="1600" baseline="30000" dirty="0" smtClean="0">
                <a:solidFill>
                  <a:srgbClr val="26282D"/>
                </a:solidFill>
              </a:rPr>
              <a:t>th</a:t>
            </a:r>
            <a:r>
              <a:rPr lang="en-AU" sz="1600" dirty="0" smtClean="0">
                <a:solidFill>
                  <a:srgbClr val="26282D"/>
                </a:solidFill>
              </a:rPr>
              <a:t> JCT-VC meeting, Feb 2012.</a:t>
            </a:r>
            <a:endParaRPr lang="en-AU" sz="1600" dirty="0">
              <a:solidFill>
                <a:srgbClr val="26282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917742"/>
          </a:xfrm>
        </p:spPr>
        <p:txBody>
          <a:bodyPr/>
          <a:lstStyle/>
          <a:p>
            <a:r>
              <a:rPr lang="en-AU" dirty="0" smtClean="0"/>
              <a:t>Background information</a:t>
            </a:r>
            <a:r>
              <a:rPr lang="en-AU" dirty="0" smtClean="0"/>
              <a:t>: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335504"/>
            <a:ext cx="8724900" cy="1167063"/>
          </a:xfrm>
        </p:spPr>
        <p:txBody>
          <a:bodyPr/>
          <a:lstStyle/>
          <a:p>
            <a:r>
              <a:rPr lang="en-AU" sz="2000" dirty="0" smtClean="0"/>
              <a:t>Intra-prediction mode coding in HM-5.0</a:t>
            </a:r>
          </a:p>
          <a:p>
            <a:pPr lvl="1"/>
            <a:r>
              <a:rPr lang="en-AU" sz="2000" dirty="0" smtClean="0"/>
              <a:t>Arithmetic coded: </a:t>
            </a:r>
            <a:r>
              <a:rPr lang="en-GB" sz="2000" b="1" dirty="0" err="1" smtClean="0"/>
              <a:t>prev_intra_luma_pred_flag</a:t>
            </a:r>
            <a:endParaRPr lang="en-GB" sz="2000" b="1" dirty="0" smtClean="0"/>
          </a:p>
          <a:p>
            <a:pPr lvl="1"/>
            <a:r>
              <a:rPr lang="en-GB" sz="2000" dirty="0" smtClean="0"/>
              <a:t>Bypass coded: </a:t>
            </a:r>
            <a:r>
              <a:rPr lang="en-GB" sz="2000" b="1" dirty="0" err="1" smtClean="0"/>
              <a:t>mpm_flag</a:t>
            </a:r>
            <a:r>
              <a:rPr lang="en-GB" sz="2000" b="1" dirty="0" smtClean="0"/>
              <a:t> </a:t>
            </a:r>
            <a:r>
              <a:rPr lang="en-GB" sz="2000" dirty="0" smtClean="0"/>
              <a:t>or </a:t>
            </a:r>
            <a:r>
              <a:rPr lang="en-GB" sz="2000" b="1" dirty="0" err="1" smtClean="0"/>
              <a:t>rem_intra_luma_pred_mode</a:t>
            </a:r>
            <a:endParaRPr lang="en-GB" sz="2000" b="1" dirty="0" smtClean="0"/>
          </a:p>
          <a:p>
            <a:endParaRPr lang="en-GB" sz="2000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66783"/>
              </p:ext>
            </p:extLst>
          </p:nvPr>
        </p:nvGraphicFramePr>
        <p:xfrm>
          <a:off x="4572000" y="3029199"/>
          <a:ext cx="4429125" cy="328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Visio" r:id="rId3" imgW="7358088" imgH="5453100" progId="Visio.Drawing.11">
                  <p:embed/>
                </p:oleObj>
              </mc:Choice>
              <mc:Fallback>
                <p:oleObj name="Visio" r:id="rId3" imgW="7358088" imgH="545310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029199"/>
                        <a:ext cx="4429125" cy="328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2"/>
          <p:cNvSpPr txBox="1">
            <a:spLocks/>
          </p:cNvSpPr>
          <p:nvPr/>
        </p:nvSpPr>
        <p:spPr bwMode="auto">
          <a:xfrm>
            <a:off x="209550" y="2859504"/>
            <a:ext cx="5168566" cy="3625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5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sz="2000" dirty="0" smtClean="0"/>
              <a:t>Each intra-predicted PU has bypass coded data.</a:t>
            </a:r>
          </a:p>
          <a:p>
            <a:pPr lvl="1"/>
            <a:r>
              <a:rPr lang="en-AU" sz="2000" dirty="0" smtClean="0"/>
              <a:t>Parsing throughput is an issue in intra-predicted frames.</a:t>
            </a:r>
          </a:p>
          <a:p>
            <a:pPr lvl="1"/>
            <a:r>
              <a:rPr lang="en-AU" sz="2000" dirty="0" smtClean="0"/>
              <a:t>Concatenation of bypass coded data is used in transform coefficient coding to increase throughput.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367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925" y="1068389"/>
            <a:ext cx="8724900" cy="976980"/>
          </a:xfrm>
        </p:spPr>
        <p:txBody>
          <a:bodyPr/>
          <a:lstStyle/>
          <a:p>
            <a:pPr lvl="0"/>
            <a:r>
              <a:rPr lang="en-AU" sz="1800" dirty="0" smtClean="0"/>
              <a:t>Concatenate the bypass-coded portions of the </a:t>
            </a:r>
            <a:r>
              <a:rPr lang="en-AU" sz="1800" dirty="0" err="1" smtClean="0"/>
              <a:t>intra_mode</a:t>
            </a:r>
            <a:r>
              <a:rPr lang="en-AU" sz="1800" dirty="0" smtClean="0"/>
              <a:t> for each PU within an LCU.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1724045"/>
              </p:ext>
            </p:extLst>
          </p:nvPr>
        </p:nvGraphicFramePr>
        <p:xfrm>
          <a:off x="4716379" y="2044908"/>
          <a:ext cx="4305300" cy="418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Visio" r:id="rId3" imgW="5993231" imgH="5813254" progId="Visio.Drawing.11">
                  <p:embed/>
                </p:oleObj>
              </mc:Choice>
              <mc:Fallback>
                <p:oleObj name="Visio" r:id="rId3" imgW="5993231" imgH="581325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379" y="2044908"/>
                        <a:ext cx="4305300" cy="418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09550" y="1798304"/>
            <a:ext cx="4566987" cy="467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5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sz="1800" dirty="0" smtClean="0"/>
              <a:t>Concatenate the bypass-coded portions of the </a:t>
            </a:r>
            <a:r>
              <a:rPr lang="en-AU" sz="1800" dirty="0" err="1" smtClean="0"/>
              <a:t>intra_mode</a:t>
            </a:r>
            <a:r>
              <a:rPr lang="en-AU" sz="1800" dirty="0" smtClean="0"/>
              <a:t> for each PU within an LCU.</a:t>
            </a:r>
          </a:p>
          <a:p>
            <a:pPr lvl="1"/>
            <a:r>
              <a:rPr lang="en-AU" sz="1800" dirty="0" smtClean="0"/>
              <a:t>Firstly parse the CU structure and </a:t>
            </a:r>
            <a:r>
              <a:rPr lang="en-GB" sz="1800" b="1" dirty="0" err="1" smtClean="0"/>
              <a:t>prev_intra_luma_pred_flag</a:t>
            </a:r>
            <a:r>
              <a:rPr lang="en-GB" sz="1800" b="1" dirty="0" smtClean="0"/>
              <a:t> </a:t>
            </a:r>
            <a:r>
              <a:rPr lang="en-GB" sz="1800" dirty="0" smtClean="0"/>
              <a:t>data for LCU</a:t>
            </a:r>
            <a:endParaRPr lang="en-AU" sz="1800" dirty="0" smtClean="0"/>
          </a:p>
          <a:p>
            <a:pPr lvl="1"/>
            <a:endParaRPr lang="en-AU" sz="1800" dirty="0" smtClean="0"/>
          </a:p>
          <a:p>
            <a:pPr lvl="1"/>
            <a:r>
              <a:rPr lang="en-AU" sz="1800" dirty="0" smtClean="0"/>
              <a:t>Then parse </a:t>
            </a:r>
            <a:r>
              <a:rPr lang="en-GB" sz="1800" b="1" dirty="0" err="1" smtClean="0"/>
              <a:t>mpm_flag</a:t>
            </a:r>
            <a:r>
              <a:rPr lang="en-GB" sz="1800" b="1" dirty="0" smtClean="0"/>
              <a:t>/</a:t>
            </a:r>
            <a:r>
              <a:rPr lang="en-GB" sz="1800" b="1" dirty="0" err="1" smtClean="0"/>
              <a:t>rem_intra_luma_pred_mode</a:t>
            </a:r>
            <a:r>
              <a:rPr lang="en-GB" sz="1800" dirty="0" smtClean="0"/>
              <a:t> for LCU.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Finally parse transform tree.</a:t>
            </a:r>
            <a:endParaRPr lang="en-AU" sz="1800" dirty="0" smtClean="0"/>
          </a:p>
          <a:p>
            <a:pPr lvl="1"/>
            <a:endParaRPr lang="en-AU" sz="1800" dirty="0" smtClean="0"/>
          </a:p>
          <a:p>
            <a:r>
              <a:rPr lang="en-AU" sz="1800" dirty="0" smtClean="0"/>
              <a:t>Benefit: Concatenated bypass-coded data may be fetched together for higher throughput.</a:t>
            </a:r>
          </a:p>
          <a:p>
            <a:pPr lvl="1"/>
            <a:endParaRPr lang="en-AU" sz="1800" dirty="0" smtClean="0"/>
          </a:p>
          <a:p>
            <a:pPr lvl="1"/>
            <a:endParaRPr lang="en-AU" sz="1800" dirty="0" smtClean="0"/>
          </a:p>
        </p:txBody>
      </p:sp>
    </p:spTree>
    <p:extLst>
      <p:ext uri="{BB962C8B-B14F-4D97-AF65-F5344CB8AC3E}">
        <p14:creationId xmlns:p14="http://schemas.microsoft.com/office/powerpoint/2010/main" val="55276557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Benefit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893" y="1044325"/>
            <a:ext cx="4139616" cy="5534025"/>
          </a:xfrm>
        </p:spPr>
        <p:txBody>
          <a:bodyPr/>
          <a:lstStyle/>
          <a:p>
            <a:pPr lvl="0"/>
            <a:r>
              <a:rPr lang="en-US" sz="1800" dirty="0" smtClean="0"/>
              <a:t>~25</a:t>
            </a:r>
            <a:r>
              <a:rPr lang="en-US" sz="1800" dirty="0"/>
              <a:t>% of all encoded bins in a stream are </a:t>
            </a:r>
            <a:r>
              <a:rPr lang="en-US" sz="1800" dirty="0" smtClean="0"/>
              <a:t>EP-coded;</a:t>
            </a:r>
            <a:endParaRPr lang="en-AU" sz="1800" dirty="0"/>
          </a:p>
          <a:p>
            <a:pPr lvl="0"/>
            <a:r>
              <a:rPr lang="en-CA" sz="1800" dirty="0" smtClean="0"/>
              <a:t>~40</a:t>
            </a:r>
            <a:r>
              <a:rPr lang="en-CA" sz="1800" dirty="0"/>
              <a:t>% of all EP-coded bins (or about </a:t>
            </a:r>
            <a:r>
              <a:rPr lang="en-CA" sz="1800" dirty="0" smtClean="0"/>
              <a:t>10.5</a:t>
            </a:r>
            <a:r>
              <a:rPr lang="en-CA" sz="1800" dirty="0"/>
              <a:t>% of all stream bins) </a:t>
            </a:r>
            <a:r>
              <a:rPr lang="en-CA" sz="1800" dirty="0" smtClean="0"/>
              <a:t>are optimized </a:t>
            </a:r>
            <a:r>
              <a:rPr lang="en-CA" sz="1800" dirty="0"/>
              <a:t>with IMBP;</a:t>
            </a:r>
            <a:endParaRPr lang="en-AU" sz="1800" dirty="0"/>
          </a:p>
          <a:p>
            <a:pPr lvl="0"/>
            <a:r>
              <a:rPr lang="en-CA" sz="1800" dirty="0"/>
              <a:t>IMBP </a:t>
            </a:r>
            <a:r>
              <a:rPr lang="en-CA" sz="1800" dirty="0" smtClean="0"/>
              <a:t>groups </a:t>
            </a:r>
            <a:r>
              <a:rPr lang="en-CA" sz="1800" dirty="0"/>
              <a:t>relevant </a:t>
            </a:r>
            <a:r>
              <a:rPr lang="en-CA" sz="1800" dirty="0" smtClean="0"/>
              <a:t>EP-bins, </a:t>
            </a:r>
            <a:r>
              <a:rPr lang="en-CA" sz="1800" dirty="0"/>
              <a:t>reducing the total number of EP-chunks in the stream by </a:t>
            </a:r>
            <a:r>
              <a:rPr lang="en-CA" sz="1800" dirty="0" smtClean="0"/>
              <a:t>~48</a:t>
            </a:r>
            <a:r>
              <a:rPr lang="en-CA" sz="1800" dirty="0"/>
              <a:t>%;</a:t>
            </a:r>
            <a:endParaRPr lang="en-AU" sz="1800" dirty="0"/>
          </a:p>
          <a:p>
            <a:pPr lvl="0"/>
            <a:r>
              <a:rPr lang="en-CA" sz="1800" dirty="0"/>
              <a:t>After IMBP grouping the average length of relevant EP-chunks increases from </a:t>
            </a:r>
            <a:r>
              <a:rPr lang="en-CA" sz="1800" dirty="0" smtClean="0"/>
              <a:t>2.5 </a:t>
            </a:r>
            <a:r>
              <a:rPr lang="en-CA" sz="1800" dirty="0"/>
              <a:t>bins per chunk to </a:t>
            </a:r>
            <a:r>
              <a:rPr lang="en-CA" sz="1800" dirty="0" smtClean="0"/>
              <a:t>151.6 </a:t>
            </a:r>
            <a:r>
              <a:rPr lang="en-CA" sz="1800" dirty="0"/>
              <a:t>bin per chunk; </a:t>
            </a:r>
            <a:endParaRPr lang="en-AU" sz="1800" dirty="0"/>
          </a:p>
          <a:p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4</a:t>
            </a:fld>
            <a:endParaRPr lang="en-AU"/>
          </a:p>
        </p:txBody>
      </p:sp>
      <p:pic>
        <p:nvPicPr>
          <p:cNvPr id="7170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509" y="1054602"/>
            <a:ext cx="4583112" cy="304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21980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5</a:t>
            </a:fld>
            <a:endParaRPr lang="en-A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011" y="868780"/>
            <a:ext cx="6590548" cy="5674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06315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4_~ CISRA (1024x768)">
  <a:themeElements>
    <a:clrScheme name="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14_~ CISRA (1024x768)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4_~ CISRA (1024x768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~ CISRA (1024x768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CiSRA gray4</Template>
  <TotalTime>27385</TotalTime>
  <Words>211</Words>
  <Application>Microsoft Office PowerPoint</Application>
  <PresentationFormat>On-screen Show (4:3)</PresentationFormat>
  <Paragraphs>32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CiSRA gray4</vt:lpstr>
      <vt:lpstr>14_~ CISRA (1024x768)</vt:lpstr>
      <vt:lpstr>1_CiSRA gray4</vt:lpstr>
      <vt:lpstr>Image</vt:lpstr>
      <vt:lpstr>Microsoft Visio Drawing</vt:lpstr>
      <vt:lpstr>PowerPoint Presentation</vt:lpstr>
      <vt:lpstr>Background information:</vt:lpstr>
      <vt:lpstr>Proposal</vt:lpstr>
      <vt:lpstr>Benefit</vt:lpstr>
      <vt:lpstr>Results</vt:lpstr>
    </vt:vector>
  </TitlesOfParts>
  <Company>CISRA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VPT MTP</dc:title>
  <dc:creator>Bill Simpson-Young</dc:creator>
  <cp:lastModifiedBy>Chris Rosewarne</cp:lastModifiedBy>
  <cp:revision>732</cp:revision>
  <dcterms:created xsi:type="dcterms:W3CDTF">2008-06-05T01:45:40Z</dcterms:created>
  <dcterms:modified xsi:type="dcterms:W3CDTF">2012-02-04T01:05:41Z</dcterms:modified>
</cp:coreProperties>
</file>