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20" r:id="rId2"/>
    <p:sldId id="429" r:id="rId3"/>
    <p:sldId id="441" r:id="rId4"/>
    <p:sldId id="436" r:id="rId5"/>
    <p:sldId id="442" r:id="rId6"/>
    <p:sldId id="443" r:id="rId7"/>
    <p:sldId id="444" r:id="rId8"/>
    <p:sldId id="445" r:id="rId9"/>
    <p:sldId id="435" r:id="rId10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3892" autoAdjust="0"/>
  </p:normalViewPr>
  <p:slideViewPr>
    <p:cSldViewPr>
      <p:cViewPr varScale="1">
        <p:scale>
          <a:sx n="68" d="100"/>
          <a:sy n="68" d="100"/>
        </p:scale>
        <p:origin x="-12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2012-02-03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2012-02-03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" name="그림 6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JCTVC-H0203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3600" dirty="0" smtClean="0"/>
              <a:t> </a:t>
            </a:r>
            <a:r>
              <a:rPr lang="en-US" altLang="ko-KR" sz="3200" dirty="0" smtClean="0"/>
              <a:t>AHG4: Further latency reduction of </a:t>
            </a:r>
            <a:br>
              <a:rPr lang="en-US" altLang="ko-KR" sz="3200" dirty="0" smtClean="0"/>
            </a:br>
            <a:r>
              <a:rPr lang="en-US" altLang="ko-KR" sz="3200" dirty="0" smtClean="0"/>
              <a:t>CABAC init for dependent tiles</a:t>
            </a:r>
            <a:r>
              <a:rPr lang="en-US" altLang="ko-KR" sz="3200" u="sng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200" u="sng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endParaRPr lang="ko-KR" altLang="en-US" sz="32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>
                <a:latin typeface="HYMyeongJo-Extra" pitchFamily="18" charset="-127"/>
                <a:ea typeface="HYMyeongJo-Extra" pitchFamily="18" charset="-127"/>
              </a:rPr>
              <a:t>LG Electronics</a:t>
            </a:r>
            <a:endParaRPr lang="ko-KR" altLang="en-US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In the 7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JCTVC meeting in Geneva, G197 was proposed and adopted</a:t>
            </a:r>
          </a:p>
          <a:p>
            <a:pPr lvl="1"/>
            <a:r>
              <a:rPr lang="en-US" altLang="ko-KR" dirty="0" smtClean="0"/>
              <a:t>Suggest to ini</a:t>
            </a:r>
            <a:r>
              <a:rPr lang="en-US" altLang="ko-KR" dirty="0" smtClean="0"/>
              <a:t>t CABAC </a:t>
            </a:r>
            <a:r>
              <a:rPr lang="en-US" altLang="ko-KR" dirty="0" err="1" smtClean="0"/>
              <a:t>prob</a:t>
            </a:r>
            <a:r>
              <a:rPr lang="en-US" altLang="ko-KR" dirty="0" smtClean="0"/>
              <a:t> table of the first LCU of the non-first dependent tiles from adjacent-left LCU</a:t>
            </a:r>
          </a:p>
          <a:p>
            <a:pPr lvl="1"/>
            <a:r>
              <a:rPr lang="en-US" altLang="ko-KR" dirty="0" smtClean="0"/>
              <a:t>Adv 1: lower processing latency</a:t>
            </a:r>
          </a:p>
          <a:p>
            <a:pPr lvl="1"/>
            <a:r>
              <a:rPr lang="en-US" altLang="ko-KR" dirty="0" smtClean="0"/>
              <a:t>Adv 2: remove requirement for column line buffer</a:t>
            </a:r>
          </a:p>
          <a:p>
            <a:r>
              <a:rPr lang="en-US" altLang="ko-KR" dirty="0" smtClean="0"/>
              <a:t>CABAC init of the 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 LCU in first column, non-first row dependent tiles seems not covered yet by G197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Proposal: to complete method proposed in G197, appl</a:t>
            </a:r>
            <a:r>
              <a:rPr lang="en-US" altLang="ko-KR" dirty="0" smtClean="0"/>
              <a:t>y the following CABAC init rule, for the 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 LCU of dependent tile:</a:t>
            </a:r>
          </a:p>
          <a:p>
            <a:pPr lvl="1"/>
            <a:r>
              <a:rPr lang="en-US" altLang="ko-KR" dirty="0" smtClean="0"/>
              <a:t>If neighboring-left LCU is available, init from adjacent-left LCU</a:t>
            </a:r>
          </a:p>
          <a:p>
            <a:pPr lvl="1"/>
            <a:r>
              <a:rPr lang="en-US" altLang="ko-KR" dirty="0" smtClean="0"/>
              <a:t>Else if neighboring-upper tile is available, init from adjacent-upper LCU</a:t>
            </a:r>
          </a:p>
          <a:p>
            <a:pPr lvl="1"/>
            <a:r>
              <a:rPr lang="en-US" altLang="ko-KR" dirty="0" smtClean="0"/>
              <a:t>Else, reset CABAC </a:t>
            </a:r>
            <a:r>
              <a:rPr lang="en-US" altLang="ko-KR" dirty="0" err="1" smtClean="0"/>
              <a:t>prob</a:t>
            </a:r>
            <a:r>
              <a:rPr lang="en-US" altLang="ko-KR" dirty="0" smtClean="0"/>
              <a:t> table.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In the 7</a:t>
            </a:r>
            <a:r>
              <a:rPr lang="en-US" altLang="ko-KR" baseline="30000" dirty="0" smtClean="0"/>
              <a:t>th</a:t>
            </a:r>
            <a:r>
              <a:rPr lang="en-US" altLang="ko-KR" dirty="0" smtClean="0"/>
              <a:t> JCTVC meeting in Geneva, G197 was proposed and adopted</a:t>
            </a:r>
          </a:p>
          <a:p>
            <a:pPr lvl="1"/>
            <a:r>
              <a:rPr lang="en-US" altLang="ko-KR" dirty="0" smtClean="0"/>
              <a:t>Suggest to ini</a:t>
            </a:r>
            <a:r>
              <a:rPr lang="en-US" altLang="ko-KR" dirty="0" smtClean="0"/>
              <a:t>t CABAC </a:t>
            </a:r>
            <a:r>
              <a:rPr lang="en-US" altLang="ko-KR" dirty="0" err="1" smtClean="0"/>
              <a:t>prob</a:t>
            </a:r>
            <a:r>
              <a:rPr lang="en-US" altLang="ko-KR" dirty="0" smtClean="0"/>
              <a:t> table of the first LCU of the non-first dependent tiles from adjacent-left LCU</a:t>
            </a:r>
          </a:p>
          <a:p>
            <a:pPr lvl="1"/>
            <a:r>
              <a:rPr lang="en-US" altLang="ko-KR" dirty="0" smtClean="0"/>
              <a:t>Adv 1: lower processing latency</a:t>
            </a:r>
          </a:p>
          <a:p>
            <a:pPr lvl="1"/>
            <a:r>
              <a:rPr lang="en-US" altLang="ko-KR" dirty="0" smtClean="0"/>
              <a:t>Adv 2: remove requirement for column line buffer</a:t>
            </a:r>
          </a:p>
          <a:p>
            <a:r>
              <a:rPr lang="en-US" altLang="ko-KR" dirty="0" smtClean="0"/>
              <a:t>CABAC init of the 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 LCU in first column, non-first row dependent tiles seems not covered yet by G197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Proposal: to complete method proposed in G197, appl</a:t>
            </a:r>
            <a:r>
              <a:rPr lang="en-US" altLang="ko-KR" dirty="0" smtClean="0"/>
              <a:t>y the following CABAC init rule, for the 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 LCU of dependent tile:</a:t>
            </a:r>
          </a:p>
          <a:p>
            <a:pPr lvl="1"/>
            <a:r>
              <a:rPr lang="en-US" altLang="ko-KR" dirty="0" smtClean="0"/>
              <a:t>If neighboring-left LCU is available, init from adjacent-left LCU</a:t>
            </a:r>
          </a:p>
          <a:p>
            <a:pPr lvl="1"/>
            <a:r>
              <a:rPr lang="en-US" altLang="ko-KR" dirty="0" smtClean="0"/>
              <a:t>Else if neighboring-upper tile is available, init from adjacent-upper LCU</a:t>
            </a:r>
          </a:p>
          <a:p>
            <a:pPr lvl="1"/>
            <a:r>
              <a:rPr lang="en-US" altLang="ko-KR" dirty="0" smtClean="0"/>
              <a:t>Else, reset CABAC </a:t>
            </a:r>
            <a:r>
              <a:rPr lang="en-US" altLang="ko-KR" dirty="0" err="1" smtClean="0"/>
              <a:t>prob</a:t>
            </a:r>
            <a:r>
              <a:rPr lang="en-US" altLang="ko-KR" dirty="0" smtClean="0"/>
              <a:t> table.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CABAC Init of 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 LCU in dependent tile</a:t>
            </a:r>
            <a:endParaRPr lang="ko-KR" altLang="en-US" dirty="0"/>
          </a:p>
        </p:txBody>
      </p:sp>
      <p:pic>
        <p:nvPicPr>
          <p:cNvPr id="1027" name="Object 1"/>
          <p:cNvPicPr>
            <a:picLocks noChangeArrowheads="1"/>
          </p:cNvPicPr>
          <p:nvPr/>
        </p:nvPicPr>
        <p:blipFill>
          <a:blip r:embed="rId2" cstate="print"/>
          <a:srcRect r="-27" b="-298"/>
          <a:stretch>
            <a:fillRect/>
          </a:stretch>
        </p:blipFill>
        <p:spPr bwMode="auto">
          <a:xfrm>
            <a:off x="4031432" y="1124744"/>
            <a:ext cx="4932040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Object 4"/>
          <p:cNvPicPr>
            <a:picLocks noChangeArrowheads="1"/>
          </p:cNvPicPr>
          <p:nvPr/>
        </p:nvPicPr>
        <p:blipFill>
          <a:blip r:embed="rId3" cstate="print"/>
          <a:srcRect b="-346"/>
          <a:stretch>
            <a:fillRect/>
          </a:stretch>
        </p:blipFill>
        <p:spPr bwMode="auto">
          <a:xfrm>
            <a:off x="35496" y="1052736"/>
            <a:ext cx="486003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899592" y="450912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Times New Roman" pitchFamily="18" charset="0"/>
                <a:cs typeface="Times New Roman" pitchFamily="18" charset="0"/>
              </a:rPr>
              <a:t>Before the 7</a:t>
            </a:r>
            <a:r>
              <a:rPr lang="en-US" altLang="ko-KR" b="1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altLang="ko-KR" b="1" dirty="0" smtClean="0">
                <a:latin typeface="Times New Roman" pitchFamily="18" charset="0"/>
                <a:cs typeface="Times New Roman" pitchFamily="18" charset="0"/>
              </a:rPr>
              <a:t> JCTVC meeting</a:t>
            </a:r>
            <a:endParaRPr lang="ko-KR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32040" y="450912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Times New Roman" pitchFamily="18" charset="0"/>
                <a:cs typeface="Times New Roman" pitchFamily="18" charset="0"/>
              </a:rPr>
              <a:t>After the 7</a:t>
            </a:r>
            <a:r>
              <a:rPr lang="en-US" altLang="ko-KR" b="1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altLang="ko-KR" b="1" dirty="0" smtClean="0">
                <a:latin typeface="Times New Roman" pitchFamily="18" charset="0"/>
                <a:cs typeface="Times New Roman" pitchFamily="18" charset="0"/>
              </a:rPr>
              <a:t> JCTVC meeting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9512" y="5302949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 We think that it is a nice change</a:t>
            </a:r>
          </a:p>
          <a:p>
            <a:pPr>
              <a:buFont typeface="Wingdings" pitchFamily="2" charset="2"/>
              <a:buChar char="v"/>
            </a:pPr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But, what about LCU #40?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CABAC Init of 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 LCU in dependent tile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205172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241176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77180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313184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349188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85192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421196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457200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493204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529208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565212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601216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205172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241176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277180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313184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349188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385192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421196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457200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/>
          <p:cNvSpPr/>
          <p:nvPr/>
        </p:nvSpPr>
        <p:spPr>
          <a:xfrm>
            <a:off x="493204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529208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565212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601216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205172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241176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/>
          <p:cNvSpPr/>
          <p:nvPr/>
        </p:nvSpPr>
        <p:spPr>
          <a:xfrm>
            <a:off x="277180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313184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349188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385192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421196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457200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493204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직사각형 43"/>
          <p:cNvSpPr/>
          <p:nvPr/>
        </p:nvSpPr>
        <p:spPr>
          <a:xfrm>
            <a:off x="529208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직사각형 44"/>
          <p:cNvSpPr/>
          <p:nvPr/>
        </p:nvSpPr>
        <p:spPr>
          <a:xfrm>
            <a:off x="565212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직사각형 45"/>
          <p:cNvSpPr/>
          <p:nvPr/>
        </p:nvSpPr>
        <p:spPr>
          <a:xfrm>
            <a:off x="601216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직사각형 46"/>
          <p:cNvSpPr/>
          <p:nvPr/>
        </p:nvSpPr>
        <p:spPr>
          <a:xfrm>
            <a:off x="205172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직사각형 47"/>
          <p:cNvSpPr/>
          <p:nvPr/>
        </p:nvSpPr>
        <p:spPr>
          <a:xfrm>
            <a:off x="241176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직사각형 48"/>
          <p:cNvSpPr/>
          <p:nvPr/>
        </p:nvSpPr>
        <p:spPr>
          <a:xfrm>
            <a:off x="277180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직사각형 49"/>
          <p:cNvSpPr/>
          <p:nvPr/>
        </p:nvSpPr>
        <p:spPr>
          <a:xfrm>
            <a:off x="313184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직사각형 50"/>
          <p:cNvSpPr/>
          <p:nvPr/>
        </p:nvSpPr>
        <p:spPr>
          <a:xfrm>
            <a:off x="349188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385192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직사각형 52"/>
          <p:cNvSpPr/>
          <p:nvPr/>
        </p:nvSpPr>
        <p:spPr>
          <a:xfrm>
            <a:off x="421196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직사각형 53"/>
          <p:cNvSpPr/>
          <p:nvPr/>
        </p:nvSpPr>
        <p:spPr>
          <a:xfrm>
            <a:off x="457200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직사각형 54"/>
          <p:cNvSpPr/>
          <p:nvPr/>
        </p:nvSpPr>
        <p:spPr>
          <a:xfrm>
            <a:off x="493204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직사각형 55"/>
          <p:cNvSpPr/>
          <p:nvPr/>
        </p:nvSpPr>
        <p:spPr>
          <a:xfrm>
            <a:off x="529208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565212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직사각형 57"/>
          <p:cNvSpPr/>
          <p:nvPr/>
        </p:nvSpPr>
        <p:spPr>
          <a:xfrm>
            <a:off x="601216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직사각형 58"/>
          <p:cNvSpPr/>
          <p:nvPr/>
        </p:nvSpPr>
        <p:spPr>
          <a:xfrm>
            <a:off x="205172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직사각형 59"/>
          <p:cNvSpPr/>
          <p:nvPr/>
        </p:nvSpPr>
        <p:spPr>
          <a:xfrm>
            <a:off x="241176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직사각형 60"/>
          <p:cNvSpPr/>
          <p:nvPr/>
        </p:nvSpPr>
        <p:spPr>
          <a:xfrm>
            <a:off x="277180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직사각형 61"/>
          <p:cNvSpPr/>
          <p:nvPr/>
        </p:nvSpPr>
        <p:spPr>
          <a:xfrm>
            <a:off x="313184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직사각형 62"/>
          <p:cNvSpPr/>
          <p:nvPr/>
        </p:nvSpPr>
        <p:spPr>
          <a:xfrm>
            <a:off x="349188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직사각형 63"/>
          <p:cNvSpPr/>
          <p:nvPr/>
        </p:nvSpPr>
        <p:spPr>
          <a:xfrm>
            <a:off x="385192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직사각형 64"/>
          <p:cNvSpPr/>
          <p:nvPr/>
        </p:nvSpPr>
        <p:spPr>
          <a:xfrm>
            <a:off x="421196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직사각형 65"/>
          <p:cNvSpPr/>
          <p:nvPr/>
        </p:nvSpPr>
        <p:spPr>
          <a:xfrm>
            <a:off x="457200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직사각형 66"/>
          <p:cNvSpPr/>
          <p:nvPr/>
        </p:nvSpPr>
        <p:spPr>
          <a:xfrm>
            <a:off x="493204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직사각형 67"/>
          <p:cNvSpPr/>
          <p:nvPr/>
        </p:nvSpPr>
        <p:spPr>
          <a:xfrm>
            <a:off x="529208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565212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직사각형 69"/>
          <p:cNvSpPr/>
          <p:nvPr/>
        </p:nvSpPr>
        <p:spPr>
          <a:xfrm>
            <a:off x="601216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1" name="직사각형 70"/>
          <p:cNvSpPr/>
          <p:nvPr/>
        </p:nvSpPr>
        <p:spPr>
          <a:xfrm>
            <a:off x="205172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직사각형 71"/>
          <p:cNvSpPr/>
          <p:nvPr/>
        </p:nvSpPr>
        <p:spPr>
          <a:xfrm>
            <a:off x="241176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직사각형 72"/>
          <p:cNvSpPr/>
          <p:nvPr/>
        </p:nvSpPr>
        <p:spPr>
          <a:xfrm>
            <a:off x="277180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직사각형 73"/>
          <p:cNvSpPr/>
          <p:nvPr/>
        </p:nvSpPr>
        <p:spPr>
          <a:xfrm>
            <a:off x="313184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직사각형 74"/>
          <p:cNvSpPr/>
          <p:nvPr/>
        </p:nvSpPr>
        <p:spPr>
          <a:xfrm>
            <a:off x="349188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직사각형 75"/>
          <p:cNvSpPr/>
          <p:nvPr/>
        </p:nvSpPr>
        <p:spPr>
          <a:xfrm>
            <a:off x="385192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직사각형 76"/>
          <p:cNvSpPr/>
          <p:nvPr/>
        </p:nvSpPr>
        <p:spPr>
          <a:xfrm>
            <a:off x="421196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직사각형 77"/>
          <p:cNvSpPr/>
          <p:nvPr/>
        </p:nvSpPr>
        <p:spPr>
          <a:xfrm>
            <a:off x="457200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직사각형 78"/>
          <p:cNvSpPr/>
          <p:nvPr/>
        </p:nvSpPr>
        <p:spPr>
          <a:xfrm>
            <a:off x="493204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직사각형 79"/>
          <p:cNvSpPr/>
          <p:nvPr/>
        </p:nvSpPr>
        <p:spPr>
          <a:xfrm>
            <a:off x="529208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직사각형 80"/>
          <p:cNvSpPr/>
          <p:nvPr/>
        </p:nvSpPr>
        <p:spPr>
          <a:xfrm>
            <a:off x="565212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직사각형 81"/>
          <p:cNvSpPr/>
          <p:nvPr/>
        </p:nvSpPr>
        <p:spPr>
          <a:xfrm>
            <a:off x="601216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직사각형 82"/>
          <p:cNvSpPr/>
          <p:nvPr/>
        </p:nvSpPr>
        <p:spPr>
          <a:xfrm>
            <a:off x="205172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직사각형 83"/>
          <p:cNvSpPr/>
          <p:nvPr/>
        </p:nvSpPr>
        <p:spPr>
          <a:xfrm>
            <a:off x="241176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직사각형 84"/>
          <p:cNvSpPr/>
          <p:nvPr/>
        </p:nvSpPr>
        <p:spPr>
          <a:xfrm>
            <a:off x="277180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직사각형 85"/>
          <p:cNvSpPr/>
          <p:nvPr/>
        </p:nvSpPr>
        <p:spPr>
          <a:xfrm>
            <a:off x="313184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직사각형 86"/>
          <p:cNvSpPr/>
          <p:nvPr/>
        </p:nvSpPr>
        <p:spPr>
          <a:xfrm>
            <a:off x="349188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직사각형 87"/>
          <p:cNvSpPr/>
          <p:nvPr/>
        </p:nvSpPr>
        <p:spPr>
          <a:xfrm>
            <a:off x="385192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사각형 88"/>
          <p:cNvSpPr/>
          <p:nvPr/>
        </p:nvSpPr>
        <p:spPr>
          <a:xfrm>
            <a:off x="421196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직사각형 89"/>
          <p:cNvSpPr/>
          <p:nvPr/>
        </p:nvSpPr>
        <p:spPr>
          <a:xfrm>
            <a:off x="457200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직사각형 90"/>
          <p:cNvSpPr/>
          <p:nvPr/>
        </p:nvSpPr>
        <p:spPr>
          <a:xfrm>
            <a:off x="493204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직사각형 91"/>
          <p:cNvSpPr/>
          <p:nvPr/>
        </p:nvSpPr>
        <p:spPr>
          <a:xfrm>
            <a:off x="529208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직사각형 92"/>
          <p:cNvSpPr/>
          <p:nvPr/>
        </p:nvSpPr>
        <p:spPr>
          <a:xfrm>
            <a:off x="565212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직사각형 93"/>
          <p:cNvSpPr/>
          <p:nvPr/>
        </p:nvSpPr>
        <p:spPr>
          <a:xfrm>
            <a:off x="601216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직사각형 94"/>
          <p:cNvSpPr/>
          <p:nvPr/>
        </p:nvSpPr>
        <p:spPr>
          <a:xfrm>
            <a:off x="205172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직사각형 95"/>
          <p:cNvSpPr/>
          <p:nvPr/>
        </p:nvSpPr>
        <p:spPr>
          <a:xfrm>
            <a:off x="241176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직사각형 96"/>
          <p:cNvSpPr/>
          <p:nvPr/>
        </p:nvSpPr>
        <p:spPr>
          <a:xfrm>
            <a:off x="277180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직사각형 97"/>
          <p:cNvSpPr/>
          <p:nvPr/>
        </p:nvSpPr>
        <p:spPr>
          <a:xfrm>
            <a:off x="313184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직사각형 98"/>
          <p:cNvSpPr/>
          <p:nvPr/>
        </p:nvSpPr>
        <p:spPr>
          <a:xfrm>
            <a:off x="349188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직사각형 99"/>
          <p:cNvSpPr/>
          <p:nvPr/>
        </p:nvSpPr>
        <p:spPr>
          <a:xfrm>
            <a:off x="385192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직사각형 100"/>
          <p:cNvSpPr/>
          <p:nvPr/>
        </p:nvSpPr>
        <p:spPr>
          <a:xfrm>
            <a:off x="421196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직사각형 101"/>
          <p:cNvSpPr/>
          <p:nvPr/>
        </p:nvSpPr>
        <p:spPr>
          <a:xfrm>
            <a:off x="457200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직사각형 102"/>
          <p:cNvSpPr/>
          <p:nvPr/>
        </p:nvSpPr>
        <p:spPr>
          <a:xfrm>
            <a:off x="493204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직사각형 103"/>
          <p:cNvSpPr/>
          <p:nvPr/>
        </p:nvSpPr>
        <p:spPr>
          <a:xfrm>
            <a:off x="529208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직사각형 104"/>
          <p:cNvSpPr/>
          <p:nvPr/>
        </p:nvSpPr>
        <p:spPr>
          <a:xfrm>
            <a:off x="565212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/>
          <p:cNvSpPr/>
          <p:nvPr/>
        </p:nvSpPr>
        <p:spPr>
          <a:xfrm>
            <a:off x="601216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7" name="직사각형 106"/>
          <p:cNvSpPr/>
          <p:nvPr/>
        </p:nvSpPr>
        <p:spPr>
          <a:xfrm>
            <a:off x="205172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" name="직사각형 107"/>
          <p:cNvSpPr/>
          <p:nvPr/>
        </p:nvSpPr>
        <p:spPr>
          <a:xfrm>
            <a:off x="241176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" name="직사각형 108"/>
          <p:cNvSpPr/>
          <p:nvPr/>
        </p:nvSpPr>
        <p:spPr>
          <a:xfrm>
            <a:off x="277180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" name="직사각형 109"/>
          <p:cNvSpPr/>
          <p:nvPr/>
        </p:nvSpPr>
        <p:spPr>
          <a:xfrm>
            <a:off x="313184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" name="직사각형 110"/>
          <p:cNvSpPr/>
          <p:nvPr/>
        </p:nvSpPr>
        <p:spPr>
          <a:xfrm>
            <a:off x="349188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2" name="직사각형 111"/>
          <p:cNvSpPr/>
          <p:nvPr/>
        </p:nvSpPr>
        <p:spPr>
          <a:xfrm>
            <a:off x="385192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3" name="직사각형 112"/>
          <p:cNvSpPr/>
          <p:nvPr/>
        </p:nvSpPr>
        <p:spPr>
          <a:xfrm>
            <a:off x="421196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4" name="직사각형 113"/>
          <p:cNvSpPr/>
          <p:nvPr/>
        </p:nvSpPr>
        <p:spPr>
          <a:xfrm>
            <a:off x="457200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5" name="직사각형 114"/>
          <p:cNvSpPr/>
          <p:nvPr/>
        </p:nvSpPr>
        <p:spPr>
          <a:xfrm>
            <a:off x="493204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6" name="직사각형 115"/>
          <p:cNvSpPr/>
          <p:nvPr/>
        </p:nvSpPr>
        <p:spPr>
          <a:xfrm>
            <a:off x="529208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7" name="직사각형 116"/>
          <p:cNvSpPr/>
          <p:nvPr/>
        </p:nvSpPr>
        <p:spPr>
          <a:xfrm>
            <a:off x="565212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8" name="직사각형 117"/>
          <p:cNvSpPr/>
          <p:nvPr/>
        </p:nvSpPr>
        <p:spPr>
          <a:xfrm>
            <a:off x="601216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0" name="직선 연결선 119"/>
          <p:cNvCxnSpPr/>
          <p:nvPr/>
        </p:nvCxnSpPr>
        <p:spPr>
          <a:xfrm>
            <a:off x="3491880" y="1628800"/>
            <a:ext cx="0" cy="3456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직선 연결선 120"/>
          <p:cNvCxnSpPr/>
          <p:nvPr/>
        </p:nvCxnSpPr>
        <p:spPr>
          <a:xfrm>
            <a:off x="4932040" y="1628800"/>
            <a:ext cx="0" cy="3456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직선 연결선 124"/>
          <p:cNvCxnSpPr/>
          <p:nvPr/>
        </p:nvCxnSpPr>
        <p:spPr>
          <a:xfrm>
            <a:off x="1907704" y="2852936"/>
            <a:ext cx="4608512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직선 연결선 131"/>
          <p:cNvCxnSpPr/>
          <p:nvPr/>
        </p:nvCxnSpPr>
        <p:spPr>
          <a:xfrm>
            <a:off x="1907704" y="3933056"/>
            <a:ext cx="4608512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직사각형 132"/>
          <p:cNvSpPr/>
          <p:nvPr/>
        </p:nvSpPr>
        <p:spPr>
          <a:xfrm>
            <a:off x="2051720" y="177281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4" name="직사각형 133"/>
          <p:cNvSpPr/>
          <p:nvPr/>
        </p:nvSpPr>
        <p:spPr>
          <a:xfrm>
            <a:off x="2411760" y="177281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5" name="직사각형 134"/>
          <p:cNvSpPr/>
          <p:nvPr/>
        </p:nvSpPr>
        <p:spPr>
          <a:xfrm>
            <a:off x="2771800" y="177281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6" name="직사각형 135"/>
          <p:cNvSpPr/>
          <p:nvPr/>
        </p:nvSpPr>
        <p:spPr>
          <a:xfrm>
            <a:off x="3131840" y="177281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7" name="직사각형 136"/>
          <p:cNvSpPr/>
          <p:nvPr/>
        </p:nvSpPr>
        <p:spPr>
          <a:xfrm>
            <a:off x="3491880" y="177281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" name="직사각형 137"/>
          <p:cNvSpPr/>
          <p:nvPr/>
        </p:nvSpPr>
        <p:spPr>
          <a:xfrm>
            <a:off x="2051720" y="213285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9" name="직사각형 138"/>
          <p:cNvSpPr/>
          <p:nvPr/>
        </p:nvSpPr>
        <p:spPr>
          <a:xfrm>
            <a:off x="3851920" y="177281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" name="직사각형 139"/>
          <p:cNvSpPr/>
          <p:nvPr/>
        </p:nvSpPr>
        <p:spPr>
          <a:xfrm>
            <a:off x="4211960" y="177281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1" name="직사각형 140"/>
          <p:cNvSpPr/>
          <p:nvPr/>
        </p:nvSpPr>
        <p:spPr>
          <a:xfrm>
            <a:off x="4572000" y="177281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2" name="직사각형 141"/>
          <p:cNvSpPr/>
          <p:nvPr/>
        </p:nvSpPr>
        <p:spPr>
          <a:xfrm>
            <a:off x="2411760" y="213285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3" name="직사각형 142"/>
          <p:cNvSpPr/>
          <p:nvPr/>
        </p:nvSpPr>
        <p:spPr>
          <a:xfrm>
            <a:off x="2771800" y="213285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4" name="직사각형 143"/>
          <p:cNvSpPr/>
          <p:nvPr/>
        </p:nvSpPr>
        <p:spPr>
          <a:xfrm>
            <a:off x="3131840" y="213285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5" name="직사각형 144"/>
          <p:cNvSpPr/>
          <p:nvPr/>
        </p:nvSpPr>
        <p:spPr>
          <a:xfrm>
            <a:off x="4932040" y="177281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6" name="직사각형 145"/>
          <p:cNvSpPr/>
          <p:nvPr/>
        </p:nvSpPr>
        <p:spPr>
          <a:xfrm>
            <a:off x="3491880" y="213285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7" name="직사각형 146"/>
          <p:cNvSpPr/>
          <p:nvPr/>
        </p:nvSpPr>
        <p:spPr>
          <a:xfrm>
            <a:off x="2051720" y="249289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8" name="직사각형 147"/>
          <p:cNvSpPr/>
          <p:nvPr/>
        </p:nvSpPr>
        <p:spPr>
          <a:xfrm>
            <a:off x="5292080" y="177281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9" name="직사각형 148"/>
          <p:cNvSpPr/>
          <p:nvPr/>
        </p:nvSpPr>
        <p:spPr>
          <a:xfrm>
            <a:off x="5652120" y="177281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0" name="직사각형 149"/>
          <p:cNvSpPr/>
          <p:nvPr/>
        </p:nvSpPr>
        <p:spPr>
          <a:xfrm>
            <a:off x="6012160" y="177281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1" name="직사각형 150"/>
          <p:cNvSpPr/>
          <p:nvPr/>
        </p:nvSpPr>
        <p:spPr>
          <a:xfrm>
            <a:off x="3851920" y="213285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2" name="직사각형 151"/>
          <p:cNvSpPr/>
          <p:nvPr/>
        </p:nvSpPr>
        <p:spPr>
          <a:xfrm>
            <a:off x="4211960" y="213285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3" name="직사각형 152"/>
          <p:cNvSpPr/>
          <p:nvPr/>
        </p:nvSpPr>
        <p:spPr>
          <a:xfrm>
            <a:off x="4572000" y="213285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4" name="직사각형 153"/>
          <p:cNvSpPr/>
          <p:nvPr/>
        </p:nvSpPr>
        <p:spPr>
          <a:xfrm>
            <a:off x="2411760" y="249289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5" name="직사각형 154"/>
          <p:cNvSpPr/>
          <p:nvPr/>
        </p:nvSpPr>
        <p:spPr>
          <a:xfrm>
            <a:off x="2771800" y="249289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6" name="직사각형 155"/>
          <p:cNvSpPr/>
          <p:nvPr/>
        </p:nvSpPr>
        <p:spPr>
          <a:xfrm>
            <a:off x="3131840" y="249289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7" name="직사각형 156"/>
          <p:cNvSpPr/>
          <p:nvPr/>
        </p:nvSpPr>
        <p:spPr>
          <a:xfrm>
            <a:off x="2051720" y="2852936"/>
            <a:ext cx="360040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8" name="직사각형 157"/>
          <p:cNvSpPr/>
          <p:nvPr/>
        </p:nvSpPr>
        <p:spPr>
          <a:xfrm>
            <a:off x="4932040" y="213285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9" name="직사각형 158"/>
          <p:cNvSpPr/>
          <p:nvPr/>
        </p:nvSpPr>
        <p:spPr>
          <a:xfrm>
            <a:off x="5292080" y="213285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0" name="직사각형 159"/>
          <p:cNvSpPr/>
          <p:nvPr/>
        </p:nvSpPr>
        <p:spPr>
          <a:xfrm>
            <a:off x="5652120" y="213285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1" name="직사각형 160"/>
          <p:cNvSpPr/>
          <p:nvPr/>
        </p:nvSpPr>
        <p:spPr>
          <a:xfrm>
            <a:off x="6012160" y="213285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2" name="직사각형 161"/>
          <p:cNvSpPr/>
          <p:nvPr/>
        </p:nvSpPr>
        <p:spPr>
          <a:xfrm>
            <a:off x="3491880" y="249289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3" name="직사각형 162"/>
          <p:cNvSpPr/>
          <p:nvPr/>
        </p:nvSpPr>
        <p:spPr>
          <a:xfrm>
            <a:off x="3851920" y="249289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4" name="직사각형 163"/>
          <p:cNvSpPr/>
          <p:nvPr/>
        </p:nvSpPr>
        <p:spPr>
          <a:xfrm>
            <a:off x="4211960" y="249289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5" name="직사각형 164"/>
          <p:cNvSpPr/>
          <p:nvPr/>
        </p:nvSpPr>
        <p:spPr>
          <a:xfrm>
            <a:off x="4572000" y="249289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6" name="직사각형 165"/>
          <p:cNvSpPr/>
          <p:nvPr/>
        </p:nvSpPr>
        <p:spPr>
          <a:xfrm>
            <a:off x="4932040" y="249289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7" name="직사각형 166"/>
          <p:cNvSpPr/>
          <p:nvPr/>
        </p:nvSpPr>
        <p:spPr>
          <a:xfrm>
            <a:off x="5292080" y="249289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8" name="직사각형 167"/>
          <p:cNvSpPr/>
          <p:nvPr/>
        </p:nvSpPr>
        <p:spPr>
          <a:xfrm>
            <a:off x="5652120" y="249289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9" name="직사각형 168"/>
          <p:cNvSpPr/>
          <p:nvPr/>
        </p:nvSpPr>
        <p:spPr>
          <a:xfrm>
            <a:off x="6012160" y="249289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4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0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3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6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CABAC Init of 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 LCU in dependent tile</a:t>
            </a:r>
            <a:endParaRPr lang="ko-KR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915816" y="4139788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 smtClean="0">
                <a:latin typeface="Times New Roman" pitchFamily="18" charset="0"/>
                <a:cs typeface="Times New Roman" pitchFamily="18" charset="0"/>
              </a:rPr>
              <a:t>Proposed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0" y="4758243"/>
            <a:ext cx="89644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 Improve latency processing</a:t>
            </a:r>
          </a:p>
          <a:p>
            <a:pPr>
              <a:buFont typeface="Wingdings" pitchFamily="2" charset="2"/>
              <a:buChar char="v"/>
            </a:pPr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It can be implemented without requiring additional buffer</a:t>
            </a:r>
          </a:p>
          <a:p>
            <a:pPr>
              <a:buFont typeface="Wingdings" pitchFamily="2" charset="2"/>
              <a:buChar char="v"/>
            </a:pPr>
            <a:endParaRPr lang="en-US" altLang="ko-KR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 Would be nicely combined with what have been adopted from G197 </a:t>
            </a:r>
          </a:p>
        </p:txBody>
      </p:sp>
      <p:pic>
        <p:nvPicPr>
          <p:cNvPr id="2050" name="그림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96752"/>
            <a:ext cx="4962525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CABAC Init of 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 LCU in dependent tile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205172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241176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77180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313184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349188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85192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421196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457200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493204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529208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565212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6012160" y="17728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205172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241176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277180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313184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349188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385192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421196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457200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/>
          <p:cNvSpPr/>
          <p:nvPr/>
        </p:nvSpPr>
        <p:spPr>
          <a:xfrm>
            <a:off x="493204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529208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565212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6012160" y="21328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205172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241176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/>
          <p:cNvSpPr/>
          <p:nvPr/>
        </p:nvSpPr>
        <p:spPr>
          <a:xfrm>
            <a:off x="277180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313184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349188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385192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421196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457200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493204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직사각형 43"/>
          <p:cNvSpPr/>
          <p:nvPr/>
        </p:nvSpPr>
        <p:spPr>
          <a:xfrm>
            <a:off x="529208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직사각형 44"/>
          <p:cNvSpPr/>
          <p:nvPr/>
        </p:nvSpPr>
        <p:spPr>
          <a:xfrm>
            <a:off x="565212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직사각형 45"/>
          <p:cNvSpPr/>
          <p:nvPr/>
        </p:nvSpPr>
        <p:spPr>
          <a:xfrm>
            <a:off x="6012160" y="24928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직사각형 46"/>
          <p:cNvSpPr/>
          <p:nvPr/>
        </p:nvSpPr>
        <p:spPr>
          <a:xfrm>
            <a:off x="205172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직사각형 47"/>
          <p:cNvSpPr/>
          <p:nvPr/>
        </p:nvSpPr>
        <p:spPr>
          <a:xfrm>
            <a:off x="241176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직사각형 48"/>
          <p:cNvSpPr/>
          <p:nvPr/>
        </p:nvSpPr>
        <p:spPr>
          <a:xfrm>
            <a:off x="277180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직사각형 49"/>
          <p:cNvSpPr/>
          <p:nvPr/>
        </p:nvSpPr>
        <p:spPr>
          <a:xfrm>
            <a:off x="313184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직사각형 50"/>
          <p:cNvSpPr/>
          <p:nvPr/>
        </p:nvSpPr>
        <p:spPr>
          <a:xfrm>
            <a:off x="349188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385192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직사각형 52"/>
          <p:cNvSpPr/>
          <p:nvPr/>
        </p:nvSpPr>
        <p:spPr>
          <a:xfrm>
            <a:off x="421196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직사각형 53"/>
          <p:cNvSpPr/>
          <p:nvPr/>
        </p:nvSpPr>
        <p:spPr>
          <a:xfrm>
            <a:off x="457200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직사각형 54"/>
          <p:cNvSpPr/>
          <p:nvPr/>
        </p:nvSpPr>
        <p:spPr>
          <a:xfrm>
            <a:off x="493204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직사각형 55"/>
          <p:cNvSpPr/>
          <p:nvPr/>
        </p:nvSpPr>
        <p:spPr>
          <a:xfrm>
            <a:off x="529208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565212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직사각형 57"/>
          <p:cNvSpPr/>
          <p:nvPr/>
        </p:nvSpPr>
        <p:spPr>
          <a:xfrm>
            <a:off x="6012160" y="28529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직사각형 58"/>
          <p:cNvSpPr/>
          <p:nvPr/>
        </p:nvSpPr>
        <p:spPr>
          <a:xfrm>
            <a:off x="205172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직사각형 59"/>
          <p:cNvSpPr/>
          <p:nvPr/>
        </p:nvSpPr>
        <p:spPr>
          <a:xfrm>
            <a:off x="241176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직사각형 60"/>
          <p:cNvSpPr/>
          <p:nvPr/>
        </p:nvSpPr>
        <p:spPr>
          <a:xfrm>
            <a:off x="277180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직사각형 61"/>
          <p:cNvSpPr/>
          <p:nvPr/>
        </p:nvSpPr>
        <p:spPr>
          <a:xfrm>
            <a:off x="313184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직사각형 62"/>
          <p:cNvSpPr/>
          <p:nvPr/>
        </p:nvSpPr>
        <p:spPr>
          <a:xfrm>
            <a:off x="349188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직사각형 63"/>
          <p:cNvSpPr/>
          <p:nvPr/>
        </p:nvSpPr>
        <p:spPr>
          <a:xfrm>
            <a:off x="385192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직사각형 64"/>
          <p:cNvSpPr/>
          <p:nvPr/>
        </p:nvSpPr>
        <p:spPr>
          <a:xfrm>
            <a:off x="421196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직사각형 65"/>
          <p:cNvSpPr/>
          <p:nvPr/>
        </p:nvSpPr>
        <p:spPr>
          <a:xfrm>
            <a:off x="457200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직사각형 66"/>
          <p:cNvSpPr/>
          <p:nvPr/>
        </p:nvSpPr>
        <p:spPr>
          <a:xfrm>
            <a:off x="493204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직사각형 67"/>
          <p:cNvSpPr/>
          <p:nvPr/>
        </p:nvSpPr>
        <p:spPr>
          <a:xfrm>
            <a:off x="529208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565212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직사각형 69"/>
          <p:cNvSpPr/>
          <p:nvPr/>
        </p:nvSpPr>
        <p:spPr>
          <a:xfrm>
            <a:off x="6012160" y="321297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1" name="직사각형 70"/>
          <p:cNvSpPr/>
          <p:nvPr/>
        </p:nvSpPr>
        <p:spPr>
          <a:xfrm>
            <a:off x="205172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직사각형 71"/>
          <p:cNvSpPr/>
          <p:nvPr/>
        </p:nvSpPr>
        <p:spPr>
          <a:xfrm>
            <a:off x="241176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직사각형 72"/>
          <p:cNvSpPr/>
          <p:nvPr/>
        </p:nvSpPr>
        <p:spPr>
          <a:xfrm>
            <a:off x="277180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직사각형 73"/>
          <p:cNvSpPr/>
          <p:nvPr/>
        </p:nvSpPr>
        <p:spPr>
          <a:xfrm>
            <a:off x="313184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5" name="직사각형 74"/>
          <p:cNvSpPr/>
          <p:nvPr/>
        </p:nvSpPr>
        <p:spPr>
          <a:xfrm>
            <a:off x="349188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직사각형 75"/>
          <p:cNvSpPr/>
          <p:nvPr/>
        </p:nvSpPr>
        <p:spPr>
          <a:xfrm>
            <a:off x="385192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직사각형 76"/>
          <p:cNvSpPr/>
          <p:nvPr/>
        </p:nvSpPr>
        <p:spPr>
          <a:xfrm>
            <a:off x="421196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직사각형 77"/>
          <p:cNvSpPr/>
          <p:nvPr/>
        </p:nvSpPr>
        <p:spPr>
          <a:xfrm>
            <a:off x="457200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직사각형 78"/>
          <p:cNvSpPr/>
          <p:nvPr/>
        </p:nvSpPr>
        <p:spPr>
          <a:xfrm>
            <a:off x="493204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직사각형 79"/>
          <p:cNvSpPr/>
          <p:nvPr/>
        </p:nvSpPr>
        <p:spPr>
          <a:xfrm>
            <a:off x="529208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직사각형 80"/>
          <p:cNvSpPr/>
          <p:nvPr/>
        </p:nvSpPr>
        <p:spPr>
          <a:xfrm>
            <a:off x="565212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직사각형 81"/>
          <p:cNvSpPr/>
          <p:nvPr/>
        </p:nvSpPr>
        <p:spPr>
          <a:xfrm>
            <a:off x="6012160" y="357301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직사각형 82"/>
          <p:cNvSpPr/>
          <p:nvPr/>
        </p:nvSpPr>
        <p:spPr>
          <a:xfrm>
            <a:off x="205172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직사각형 83"/>
          <p:cNvSpPr/>
          <p:nvPr/>
        </p:nvSpPr>
        <p:spPr>
          <a:xfrm>
            <a:off x="241176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5" name="직사각형 84"/>
          <p:cNvSpPr/>
          <p:nvPr/>
        </p:nvSpPr>
        <p:spPr>
          <a:xfrm>
            <a:off x="277180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직사각형 85"/>
          <p:cNvSpPr/>
          <p:nvPr/>
        </p:nvSpPr>
        <p:spPr>
          <a:xfrm>
            <a:off x="313184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7" name="직사각형 86"/>
          <p:cNvSpPr/>
          <p:nvPr/>
        </p:nvSpPr>
        <p:spPr>
          <a:xfrm>
            <a:off x="349188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직사각형 87"/>
          <p:cNvSpPr/>
          <p:nvPr/>
        </p:nvSpPr>
        <p:spPr>
          <a:xfrm>
            <a:off x="385192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9" name="직사각형 88"/>
          <p:cNvSpPr/>
          <p:nvPr/>
        </p:nvSpPr>
        <p:spPr>
          <a:xfrm>
            <a:off x="421196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0" name="직사각형 89"/>
          <p:cNvSpPr/>
          <p:nvPr/>
        </p:nvSpPr>
        <p:spPr>
          <a:xfrm>
            <a:off x="457200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직사각형 90"/>
          <p:cNvSpPr/>
          <p:nvPr/>
        </p:nvSpPr>
        <p:spPr>
          <a:xfrm>
            <a:off x="493204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2" name="직사각형 91"/>
          <p:cNvSpPr/>
          <p:nvPr/>
        </p:nvSpPr>
        <p:spPr>
          <a:xfrm>
            <a:off x="529208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3" name="직사각형 92"/>
          <p:cNvSpPr/>
          <p:nvPr/>
        </p:nvSpPr>
        <p:spPr>
          <a:xfrm>
            <a:off x="565212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직사각형 93"/>
          <p:cNvSpPr/>
          <p:nvPr/>
        </p:nvSpPr>
        <p:spPr>
          <a:xfrm>
            <a:off x="6012160" y="393305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직사각형 94"/>
          <p:cNvSpPr/>
          <p:nvPr/>
        </p:nvSpPr>
        <p:spPr>
          <a:xfrm>
            <a:off x="205172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직사각형 95"/>
          <p:cNvSpPr/>
          <p:nvPr/>
        </p:nvSpPr>
        <p:spPr>
          <a:xfrm>
            <a:off x="241176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직사각형 96"/>
          <p:cNvSpPr/>
          <p:nvPr/>
        </p:nvSpPr>
        <p:spPr>
          <a:xfrm>
            <a:off x="277180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직사각형 97"/>
          <p:cNvSpPr/>
          <p:nvPr/>
        </p:nvSpPr>
        <p:spPr>
          <a:xfrm>
            <a:off x="313184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직사각형 98"/>
          <p:cNvSpPr/>
          <p:nvPr/>
        </p:nvSpPr>
        <p:spPr>
          <a:xfrm>
            <a:off x="349188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직사각형 99"/>
          <p:cNvSpPr/>
          <p:nvPr/>
        </p:nvSpPr>
        <p:spPr>
          <a:xfrm>
            <a:off x="385192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직사각형 100"/>
          <p:cNvSpPr/>
          <p:nvPr/>
        </p:nvSpPr>
        <p:spPr>
          <a:xfrm>
            <a:off x="421196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직사각형 101"/>
          <p:cNvSpPr/>
          <p:nvPr/>
        </p:nvSpPr>
        <p:spPr>
          <a:xfrm>
            <a:off x="457200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직사각형 102"/>
          <p:cNvSpPr/>
          <p:nvPr/>
        </p:nvSpPr>
        <p:spPr>
          <a:xfrm>
            <a:off x="493204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직사각형 103"/>
          <p:cNvSpPr/>
          <p:nvPr/>
        </p:nvSpPr>
        <p:spPr>
          <a:xfrm>
            <a:off x="529208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직사각형 104"/>
          <p:cNvSpPr/>
          <p:nvPr/>
        </p:nvSpPr>
        <p:spPr>
          <a:xfrm>
            <a:off x="565212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/>
          <p:cNvSpPr/>
          <p:nvPr/>
        </p:nvSpPr>
        <p:spPr>
          <a:xfrm>
            <a:off x="6012160" y="429309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7" name="직사각형 106"/>
          <p:cNvSpPr/>
          <p:nvPr/>
        </p:nvSpPr>
        <p:spPr>
          <a:xfrm>
            <a:off x="205172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8" name="직사각형 107"/>
          <p:cNvSpPr/>
          <p:nvPr/>
        </p:nvSpPr>
        <p:spPr>
          <a:xfrm>
            <a:off x="241176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" name="직사각형 108"/>
          <p:cNvSpPr/>
          <p:nvPr/>
        </p:nvSpPr>
        <p:spPr>
          <a:xfrm>
            <a:off x="277180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" name="직사각형 109"/>
          <p:cNvSpPr/>
          <p:nvPr/>
        </p:nvSpPr>
        <p:spPr>
          <a:xfrm>
            <a:off x="313184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" name="직사각형 110"/>
          <p:cNvSpPr/>
          <p:nvPr/>
        </p:nvSpPr>
        <p:spPr>
          <a:xfrm>
            <a:off x="349188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2" name="직사각형 111"/>
          <p:cNvSpPr/>
          <p:nvPr/>
        </p:nvSpPr>
        <p:spPr>
          <a:xfrm>
            <a:off x="385192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3" name="직사각형 112"/>
          <p:cNvSpPr/>
          <p:nvPr/>
        </p:nvSpPr>
        <p:spPr>
          <a:xfrm>
            <a:off x="421196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4" name="직사각형 113"/>
          <p:cNvSpPr/>
          <p:nvPr/>
        </p:nvSpPr>
        <p:spPr>
          <a:xfrm>
            <a:off x="457200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5" name="직사각형 114"/>
          <p:cNvSpPr/>
          <p:nvPr/>
        </p:nvSpPr>
        <p:spPr>
          <a:xfrm>
            <a:off x="493204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6" name="직사각형 115"/>
          <p:cNvSpPr/>
          <p:nvPr/>
        </p:nvSpPr>
        <p:spPr>
          <a:xfrm>
            <a:off x="529208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7" name="직사각형 116"/>
          <p:cNvSpPr/>
          <p:nvPr/>
        </p:nvSpPr>
        <p:spPr>
          <a:xfrm>
            <a:off x="565212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8" name="직사각형 117"/>
          <p:cNvSpPr/>
          <p:nvPr/>
        </p:nvSpPr>
        <p:spPr>
          <a:xfrm>
            <a:off x="6012160" y="4653136"/>
            <a:ext cx="360040" cy="3600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0" name="직선 연결선 119"/>
          <p:cNvCxnSpPr/>
          <p:nvPr/>
        </p:nvCxnSpPr>
        <p:spPr>
          <a:xfrm>
            <a:off x="3491880" y="1628800"/>
            <a:ext cx="0" cy="3456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직선 연결선 120"/>
          <p:cNvCxnSpPr/>
          <p:nvPr/>
        </p:nvCxnSpPr>
        <p:spPr>
          <a:xfrm>
            <a:off x="4932040" y="1628800"/>
            <a:ext cx="0" cy="345638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직선 연결선 124"/>
          <p:cNvCxnSpPr/>
          <p:nvPr/>
        </p:nvCxnSpPr>
        <p:spPr>
          <a:xfrm>
            <a:off x="1907704" y="2852936"/>
            <a:ext cx="4608512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직선 연결선 131"/>
          <p:cNvCxnSpPr/>
          <p:nvPr/>
        </p:nvCxnSpPr>
        <p:spPr>
          <a:xfrm>
            <a:off x="1907704" y="3933056"/>
            <a:ext cx="4608512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직사각형 132"/>
          <p:cNvSpPr/>
          <p:nvPr/>
        </p:nvSpPr>
        <p:spPr>
          <a:xfrm>
            <a:off x="2051720" y="177281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4" name="직사각형 133"/>
          <p:cNvSpPr/>
          <p:nvPr/>
        </p:nvSpPr>
        <p:spPr>
          <a:xfrm>
            <a:off x="2411760" y="177281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5" name="직사각형 134"/>
          <p:cNvSpPr/>
          <p:nvPr/>
        </p:nvSpPr>
        <p:spPr>
          <a:xfrm>
            <a:off x="2771800" y="177281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6" name="직사각형 135"/>
          <p:cNvSpPr/>
          <p:nvPr/>
        </p:nvSpPr>
        <p:spPr>
          <a:xfrm>
            <a:off x="3131840" y="177281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7" name="직사각형 136"/>
          <p:cNvSpPr/>
          <p:nvPr/>
        </p:nvSpPr>
        <p:spPr>
          <a:xfrm>
            <a:off x="3491880" y="177281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8" name="직사각형 137"/>
          <p:cNvSpPr/>
          <p:nvPr/>
        </p:nvSpPr>
        <p:spPr>
          <a:xfrm>
            <a:off x="2051720" y="213285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9" name="직사각형 138"/>
          <p:cNvSpPr/>
          <p:nvPr/>
        </p:nvSpPr>
        <p:spPr>
          <a:xfrm>
            <a:off x="3851920" y="177281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0" name="직사각형 139"/>
          <p:cNvSpPr/>
          <p:nvPr/>
        </p:nvSpPr>
        <p:spPr>
          <a:xfrm>
            <a:off x="4211960" y="177281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1" name="직사각형 140"/>
          <p:cNvSpPr/>
          <p:nvPr/>
        </p:nvSpPr>
        <p:spPr>
          <a:xfrm>
            <a:off x="4572000" y="177281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2" name="직사각형 141"/>
          <p:cNvSpPr/>
          <p:nvPr/>
        </p:nvSpPr>
        <p:spPr>
          <a:xfrm>
            <a:off x="2411760" y="213285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3" name="직사각형 142"/>
          <p:cNvSpPr/>
          <p:nvPr/>
        </p:nvSpPr>
        <p:spPr>
          <a:xfrm>
            <a:off x="2771800" y="213285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4" name="직사각형 143"/>
          <p:cNvSpPr/>
          <p:nvPr/>
        </p:nvSpPr>
        <p:spPr>
          <a:xfrm>
            <a:off x="3131840" y="213285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5" name="직사각형 144"/>
          <p:cNvSpPr/>
          <p:nvPr/>
        </p:nvSpPr>
        <p:spPr>
          <a:xfrm>
            <a:off x="4932040" y="177281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6" name="직사각형 145"/>
          <p:cNvSpPr/>
          <p:nvPr/>
        </p:nvSpPr>
        <p:spPr>
          <a:xfrm>
            <a:off x="3491880" y="213285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7" name="직사각형 146"/>
          <p:cNvSpPr/>
          <p:nvPr/>
        </p:nvSpPr>
        <p:spPr>
          <a:xfrm>
            <a:off x="2051720" y="249289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8" name="직사각형 147"/>
          <p:cNvSpPr/>
          <p:nvPr/>
        </p:nvSpPr>
        <p:spPr>
          <a:xfrm>
            <a:off x="5292080" y="177281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9" name="직사각형 148"/>
          <p:cNvSpPr/>
          <p:nvPr/>
        </p:nvSpPr>
        <p:spPr>
          <a:xfrm>
            <a:off x="5652120" y="177281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0" name="직사각형 149"/>
          <p:cNvSpPr/>
          <p:nvPr/>
        </p:nvSpPr>
        <p:spPr>
          <a:xfrm>
            <a:off x="6012160" y="177281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1" name="직사각형 150"/>
          <p:cNvSpPr/>
          <p:nvPr/>
        </p:nvSpPr>
        <p:spPr>
          <a:xfrm>
            <a:off x="3851920" y="213285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2" name="직사각형 151"/>
          <p:cNvSpPr/>
          <p:nvPr/>
        </p:nvSpPr>
        <p:spPr>
          <a:xfrm>
            <a:off x="4211960" y="213285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3" name="직사각형 152"/>
          <p:cNvSpPr/>
          <p:nvPr/>
        </p:nvSpPr>
        <p:spPr>
          <a:xfrm>
            <a:off x="4572000" y="213285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4" name="직사각형 153"/>
          <p:cNvSpPr/>
          <p:nvPr/>
        </p:nvSpPr>
        <p:spPr>
          <a:xfrm>
            <a:off x="2411760" y="249289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5" name="직사각형 154"/>
          <p:cNvSpPr/>
          <p:nvPr/>
        </p:nvSpPr>
        <p:spPr>
          <a:xfrm>
            <a:off x="2771800" y="249289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6" name="직사각형 155"/>
          <p:cNvSpPr/>
          <p:nvPr/>
        </p:nvSpPr>
        <p:spPr>
          <a:xfrm>
            <a:off x="3131840" y="2492896"/>
            <a:ext cx="360040" cy="3600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0" name="직사각형 169"/>
          <p:cNvSpPr/>
          <p:nvPr/>
        </p:nvSpPr>
        <p:spPr>
          <a:xfrm>
            <a:off x="4932040" y="213285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1" name="직사각형 170"/>
          <p:cNvSpPr/>
          <p:nvPr/>
        </p:nvSpPr>
        <p:spPr>
          <a:xfrm>
            <a:off x="3491880" y="249289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2" name="직사각형 171"/>
          <p:cNvSpPr/>
          <p:nvPr/>
        </p:nvSpPr>
        <p:spPr>
          <a:xfrm>
            <a:off x="2051720" y="2852936"/>
            <a:ext cx="360040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3" name="직사각형 172"/>
          <p:cNvSpPr/>
          <p:nvPr/>
        </p:nvSpPr>
        <p:spPr>
          <a:xfrm>
            <a:off x="5292080" y="213285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4" name="직사각형 173"/>
          <p:cNvSpPr/>
          <p:nvPr/>
        </p:nvSpPr>
        <p:spPr>
          <a:xfrm>
            <a:off x="5652120" y="213285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5" name="직사각형 174"/>
          <p:cNvSpPr/>
          <p:nvPr/>
        </p:nvSpPr>
        <p:spPr>
          <a:xfrm>
            <a:off x="6012160" y="213285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6" name="직사각형 175"/>
          <p:cNvSpPr/>
          <p:nvPr/>
        </p:nvSpPr>
        <p:spPr>
          <a:xfrm>
            <a:off x="3851920" y="249289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7" name="직사각형 176"/>
          <p:cNvSpPr/>
          <p:nvPr/>
        </p:nvSpPr>
        <p:spPr>
          <a:xfrm>
            <a:off x="4211960" y="249289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8" name="직사각형 177"/>
          <p:cNvSpPr/>
          <p:nvPr/>
        </p:nvSpPr>
        <p:spPr>
          <a:xfrm>
            <a:off x="4572000" y="249289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9" name="직사각형 178"/>
          <p:cNvSpPr/>
          <p:nvPr/>
        </p:nvSpPr>
        <p:spPr>
          <a:xfrm>
            <a:off x="2411760" y="2852936"/>
            <a:ext cx="360040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0" name="직사각형 179"/>
          <p:cNvSpPr/>
          <p:nvPr/>
        </p:nvSpPr>
        <p:spPr>
          <a:xfrm>
            <a:off x="2771800" y="2852936"/>
            <a:ext cx="360040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1" name="직사각형 180"/>
          <p:cNvSpPr/>
          <p:nvPr/>
        </p:nvSpPr>
        <p:spPr>
          <a:xfrm>
            <a:off x="3131840" y="2852936"/>
            <a:ext cx="360040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2" name="직사각형 181"/>
          <p:cNvSpPr/>
          <p:nvPr/>
        </p:nvSpPr>
        <p:spPr>
          <a:xfrm>
            <a:off x="4932040" y="249289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직사각형 182"/>
          <p:cNvSpPr/>
          <p:nvPr/>
        </p:nvSpPr>
        <p:spPr>
          <a:xfrm>
            <a:off x="3491880" y="285293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4" name="직사각형 183"/>
          <p:cNvSpPr/>
          <p:nvPr/>
        </p:nvSpPr>
        <p:spPr>
          <a:xfrm>
            <a:off x="2051720" y="3212976"/>
            <a:ext cx="360040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5" name="직사각형 184"/>
          <p:cNvSpPr/>
          <p:nvPr/>
        </p:nvSpPr>
        <p:spPr>
          <a:xfrm>
            <a:off x="5292080" y="249289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6" name="직사각형 185"/>
          <p:cNvSpPr/>
          <p:nvPr/>
        </p:nvSpPr>
        <p:spPr>
          <a:xfrm>
            <a:off x="5652120" y="249289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7" name="직사각형 186"/>
          <p:cNvSpPr/>
          <p:nvPr/>
        </p:nvSpPr>
        <p:spPr>
          <a:xfrm>
            <a:off x="6012160" y="2492896"/>
            <a:ext cx="360040" cy="36004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8" name="직사각형 187"/>
          <p:cNvSpPr/>
          <p:nvPr/>
        </p:nvSpPr>
        <p:spPr>
          <a:xfrm>
            <a:off x="3851920" y="285293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9" name="직사각형 188"/>
          <p:cNvSpPr/>
          <p:nvPr/>
        </p:nvSpPr>
        <p:spPr>
          <a:xfrm>
            <a:off x="4211960" y="285293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0" name="직사각형 189"/>
          <p:cNvSpPr/>
          <p:nvPr/>
        </p:nvSpPr>
        <p:spPr>
          <a:xfrm>
            <a:off x="4572000" y="2852936"/>
            <a:ext cx="360040" cy="360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1" name="직사각형 190"/>
          <p:cNvSpPr/>
          <p:nvPr/>
        </p:nvSpPr>
        <p:spPr>
          <a:xfrm>
            <a:off x="2411760" y="3212976"/>
            <a:ext cx="360040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2" name="직사각형 191"/>
          <p:cNvSpPr/>
          <p:nvPr/>
        </p:nvSpPr>
        <p:spPr>
          <a:xfrm>
            <a:off x="2771800" y="3212976"/>
            <a:ext cx="360040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3" name="직사각형 192"/>
          <p:cNvSpPr/>
          <p:nvPr/>
        </p:nvSpPr>
        <p:spPr>
          <a:xfrm>
            <a:off x="3131840" y="3212976"/>
            <a:ext cx="360040" cy="36004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3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9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5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2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0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3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6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9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2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8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1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4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Effect to coding performance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8</a:t>
            </a:fld>
            <a:endParaRPr lang="ko-KR" altLang="en-US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1187624" y="1628800"/>
          <a:ext cx="6696746" cy="3899019"/>
        </p:xfrm>
        <a:graphic>
          <a:graphicData uri="http://schemas.openxmlformats.org/drawingml/2006/table">
            <a:tbl>
              <a:tblPr/>
              <a:tblGrid>
                <a:gridCol w="956678"/>
                <a:gridCol w="956678"/>
                <a:gridCol w="956678"/>
                <a:gridCol w="956678"/>
                <a:gridCol w="956678"/>
                <a:gridCol w="956678"/>
                <a:gridCol w="956678"/>
              </a:tblGrid>
              <a:tr h="43204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tiles (2 rows -- 2 columns)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 tiles (4 rows -- 4 columns)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9870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7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INHE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3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INLC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3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RAHE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3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RALC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3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LBHE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3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LBLC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3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LPHE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3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LPLC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Method to further lower processing latency for dependent tiles is proposed.</a:t>
            </a:r>
          </a:p>
          <a:p>
            <a:r>
              <a:rPr lang="en-US" altLang="ko-KR" dirty="0" smtClean="0"/>
              <a:t>Complement the adopted method proposed by G197</a:t>
            </a:r>
          </a:p>
          <a:p>
            <a:r>
              <a:rPr lang="en-US" altLang="ko-KR" dirty="0" smtClean="0"/>
              <a:t>Small impact to coding performance</a:t>
            </a:r>
          </a:p>
          <a:p>
            <a:pPr lvl="1"/>
            <a:r>
              <a:rPr lang="en-US" altLang="ko-KR" dirty="0" smtClean="0"/>
              <a:t>More or less the same as performance reported by G197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Ask the JCTVC group to adopt the proposed </a:t>
            </a:r>
            <a:r>
              <a:rPr lang="en-US" altLang="ko-KR" dirty="0" smtClean="0"/>
              <a:t>changes</a:t>
            </a:r>
            <a:endParaRPr lang="en-US" altLang="ko-KR" dirty="0" smtClean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9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30751</TotalTime>
  <Words>513</Words>
  <Application>Microsoft Office PowerPoint</Application>
  <PresentationFormat>화면 슬라이드 쇼(4:3)</PresentationFormat>
  <Paragraphs>113</Paragraphs>
  <Slides>9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Office 테마</vt:lpstr>
      <vt:lpstr>JCTVC-H0203  AHG4: Further latency reduction of  CABAC init for dependent tiles </vt:lpstr>
      <vt:lpstr>Summary</vt:lpstr>
      <vt:lpstr>Summary</vt:lpstr>
      <vt:lpstr>CABAC Init of 1st LCU in dependent tile</vt:lpstr>
      <vt:lpstr>CABAC Init of 1st LCU in dependent tile</vt:lpstr>
      <vt:lpstr>CABAC Init of 1st LCU in dependent tile</vt:lpstr>
      <vt:lpstr>CABAC Init of 1st LCU in dependent tile</vt:lpstr>
      <vt:lpstr>Effect to coding performance</vt:lpstr>
      <vt:lpstr>Conclusion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Administrator</cp:lastModifiedBy>
  <cp:revision>1078</cp:revision>
  <dcterms:created xsi:type="dcterms:W3CDTF">2006-10-05T04:04:58Z</dcterms:created>
  <dcterms:modified xsi:type="dcterms:W3CDTF">2012-02-02T18:30:51Z</dcterms:modified>
</cp:coreProperties>
</file>