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20" r:id="rId2"/>
    <p:sldId id="429" r:id="rId3"/>
    <p:sldId id="436" r:id="rId4"/>
    <p:sldId id="437" r:id="rId5"/>
    <p:sldId id="438" r:id="rId6"/>
    <p:sldId id="439" r:id="rId7"/>
    <p:sldId id="440" r:id="rId8"/>
    <p:sldId id="435" r:id="rId9"/>
  </p:sldIdLst>
  <p:sldSz cx="9144000" cy="6858000" type="screen4x3"/>
  <p:notesSz cx="9939338" cy="68072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99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3892" autoAdjust="0"/>
  </p:normalViewPr>
  <p:slideViewPr>
    <p:cSldViewPr>
      <p:cViewPr varScale="1">
        <p:scale>
          <a:sx n="68" d="100"/>
          <a:sy n="68" d="100"/>
        </p:scale>
        <p:origin x="-12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438" y="-78"/>
      </p:cViewPr>
      <p:guideLst>
        <p:guide orient="horz" pos="2145"/>
        <p:guide pos="313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B5CB95D-6F18-4D4A-BA06-CDFD6A609371}" type="datetimeFigureOut">
              <a:rPr lang="ko-KR" altLang="en-US"/>
              <a:pPr>
                <a:defRPr/>
              </a:pPr>
              <a:t>2012-02-02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9A88CD0-8BFE-4AEE-BEFD-8D4A7C627D3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30120" y="5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BE34507-DAC5-4870-A221-791DA245BD18}" type="datetimeFigureOut">
              <a:rPr lang="ko-KR" altLang="en-US"/>
              <a:pPr>
                <a:defRPr/>
              </a:pPr>
              <a:t>2012-02-02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405188" cy="2554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02" tIns="46251" rIns="92502" bIns="46251" rtlCol="0" anchor="ctr"/>
          <a:lstStyle/>
          <a:p>
            <a:pPr lvl="0"/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3459" y="3233500"/>
            <a:ext cx="7952422" cy="3063399"/>
          </a:xfrm>
          <a:prstGeom prst="rect">
            <a:avLst/>
          </a:prstGeom>
        </p:spPr>
        <p:txBody>
          <a:bodyPr vert="horz" lIns="92502" tIns="46251" rIns="92502" bIns="46251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30120" y="6465414"/>
            <a:ext cx="4307630" cy="340201"/>
          </a:xfrm>
          <a:prstGeom prst="rect">
            <a:avLst/>
          </a:prstGeom>
        </p:spPr>
        <p:txBody>
          <a:bodyPr vert="horz" lIns="92502" tIns="46251" rIns="92502" bIns="4625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829C6DD3-40DC-4BEE-872C-724A2BD073F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9525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 userDrawn="1"/>
        </p:nvCxnSpPr>
        <p:spPr>
          <a:xfrm>
            <a:off x="1643063" y="6572250"/>
            <a:ext cx="7000875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 userDrawn="1"/>
        </p:nvCxnSpPr>
        <p:spPr>
          <a:xfrm>
            <a:off x="0" y="642938"/>
            <a:ext cx="9144000" cy="0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그림 6" descr="LG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24600"/>
            <a:ext cx="15144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688632"/>
          </a:xfrm>
        </p:spPr>
        <p:txBody>
          <a:bodyPr/>
          <a:lstStyle>
            <a:lvl1pPr>
              <a:lnSpc>
                <a:spcPct val="150000"/>
              </a:lnSpc>
              <a:defRPr sz="2000">
                <a:latin typeface="+mn-ea"/>
                <a:ea typeface="+mn-ea"/>
              </a:defRPr>
            </a:lvl1pPr>
            <a:lvl2pPr>
              <a:lnSpc>
                <a:spcPct val="150000"/>
              </a:lnSpc>
              <a:defRPr sz="1800">
                <a:latin typeface="+mn-ea"/>
                <a:ea typeface="+mn-ea"/>
              </a:defRPr>
            </a:lvl2pPr>
            <a:lvl3pPr>
              <a:lnSpc>
                <a:spcPct val="150000"/>
              </a:lnSpc>
              <a:defRPr sz="1600">
                <a:latin typeface="+mn-ea"/>
                <a:ea typeface="+mn-ea"/>
              </a:defRPr>
            </a:lvl3pPr>
            <a:lvl4pPr>
              <a:lnSpc>
                <a:spcPct val="150000"/>
              </a:lnSpc>
              <a:defRPr sz="1600">
                <a:latin typeface="+mn-ea"/>
                <a:ea typeface="+mn-ea"/>
              </a:defRPr>
            </a:lvl4pPr>
            <a:lvl5pPr>
              <a:lnSpc>
                <a:spcPct val="150000"/>
              </a:lnSpc>
              <a:defRPr sz="1600">
                <a:latin typeface="+mn-ea"/>
                <a:ea typeface="+mn-ea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11" name="제목 1"/>
          <p:cNvSpPr>
            <a:spLocks noGrp="1"/>
          </p:cNvSpPr>
          <p:nvPr>
            <p:ph type="ctrTitle"/>
          </p:nvPr>
        </p:nvSpPr>
        <p:spPr>
          <a:xfrm>
            <a:off x="571472" y="201599"/>
            <a:ext cx="7000924" cy="369881"/>
          </a:xfrm>
        </p:spPr>
        <p:txBody>
          <a:bodyPr>
            <a:noAutofit/>
          </a:bodyPr>
          <a:lstStyle>
            <a:lvl1pPr algn="l">
              <a:defRPr sz="2800" b="0" kern="1200" baseline="0"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643938" y="6429375"/>
            <a:ext cx="428625" cy="357188"/>
          </a:xfrm>
        </p:spPr>
        <p:txBody>
          <a:bodyPr/>
          <a:lstStyle>
            <a:lvl1pPr algn="r">
              <a:defRPr sz="1200" b="1">
                <a:solidFill>
                  <a:schemeClr val="tx1"/>
                </a:solidFill>
                <a:latin typeface="Tim"/>
              </a:defRPr>
            </a:lvl1pPr>
          </a:lstStyle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95275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86813" y="6573838"/>
            <a:ext cx="357187" cy="28416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000" b="1">
                <a:solidFill>
                  <a:schemeClr val="tx1"/>
                </a:solidFill>
                <a:latin typeface="Arial Black" pitchFamily="34" charset="0"/>
                <a:ea typeface="+mn-ea"/>
              </a:defRPr>
            </a:lvl1pPr>
          </a:lstStyle>
          <a:p>
            <a:pPr>
              <a:defRPr/>
            </a:pPr>
            <a:fld id="{4F5F4DC2-18B0-4299-9C7A-0F7F8DA10C16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-108520" y="1916833"/>
            <a:ext cx="9252520" cy="1872218"/>
          </a:xfrm>
        </p:spPr>
        <p:txBody>
          <a:bodyPr/>
          <a:lstStyle/>
          <a:p>
            <a:r>
              <a:rPr lang="en-US" altLang="ko-KR" sz="3600" u="sng" dirty="0" smtClean="0">
                <a:latin typeface="Bookman Old Style" pitchFamily="18" charset="0"/>
                <a:ea typeface="Tahoma" pitchFamily="34" charset="0"/>
                <a:cs typeface="Tahoma" pitchFamily="34" charset="0"/>
              </a:rPr>
              <a:t>JCTVC-H0200</a:t>
            </a:r>
            <a: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r>
              <a:rPr lang="en-US" altLang="ko-KR" sz="3600" dirty="0" smtClean="0"/>
              <a:t> AHG21: Comments on Signaling of </a:t>
            </a:r>
            <a:r>
              <a:rPr lang="en-US" altLang="ko-KR" sz="3600" dirty="0" smtClean="0"/>
              <a:t>LTRPs </a:t>
            </a:r>
            <a:r>
              <a:rPr lang="en-US" altLang="ko-KR" sz="3600" u="sng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  <a:t/>
            </a:r>
            <a:br>
              <a:rPr lang="en-US" altLang="ko-KR" sz="3600" u="sng" dirty="0" smtClean="0">
                <a:latin typeface="Constantia" pitchFamily="18" charset="0"/>
                <a:ea typeface="Tahoma" pitchFamily="34" charset="0"/>
                <a:cs typeface="Tahoma" pitchFamily="34" charset="0"/>
              </a:rPr>
            </a:br>
            <a:endParaRPr lang="ko-KR" altLang="en-US" sz="3600" b="0" dirty="0" smtClean="0">
              <a:solidFill>
                <a:srgbClr val="FF0000"/>
              </a:solidFill>
              <a:latin typeface="Constantia" pitchFamily="18" charset="0"/>
              <a:cs typeface="Tahoma" pitchFamily="34" charset="0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>
                <a:latin typeface="HYMyeongJo-Extra" pitchFamily="18" charset="-127"/>
                <a:ea typeface="HYMyeongJo-Extra" pitchFamily="18" charset="-127"/>
              </a:rPr>
              <a:t>LG Electronics</a:t>
            </a:r>
            <a:endParaRPr lang="ko-KR" altLang="en-US" dirty="0">
              <a:latin typeface="HYMyeongJo-Extra" pitchFamily="18" charset="-127"/>
              <a:ea typeface="HYMyeongJo-Extra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Method for signaling of </a:t>
            </a:r>
            <a:r>
              <a:rPr lang="en-US" altLang="ko-KR" dirty="0" smtClean="0"/>
              <a:t>LTRPs </a:t>
            </a:r>
            <a:r>
              <a:rPr lang="en-US" altLang="ko-KR" dirty="0" smtClean="0"/>
              <a:t>seems </a:t>
            </a:r>
            <a:r>
              <a:rPr lang="en-US" altLang="ko-KR" dirty="0" smtClean="0"/>
              <a:t>can be further improved</a:t>
            </a:r>
            <a:endParaRPr lang="en-US" altLang="ko-KR" dirty="0" smtClean="0"/>
          </a:p>
          <a:p>
            <a:r>
              <a:rPr lang="en-US" altLang="ko-KR" dirty="0" smtClean="0"/>
              <a:t>Two main concerns:</a:t>
            </a:r>
          </a:p>
          <a:p>
            <a:pPr lvl="1"/>
            <a:r>
              <a:rPr lang="en-US" altLang="ko-KR" dirty="0" smtClean="0"/>
              <a:t>1</a:t>
            </a:r>
            <a:r>
              <a:rPr lang="en-US" altLang="ko-KR" baseline="30000" dirty="0" smtClean="0"/>
              <a:t>st </a:t>
            </a:r>
            <a:r>
              <a:rPr lang="en-US" altLang="ko-KR" dirty="0" smtClean="0"/>
              <a:t>problem: </a:t>
            </a:r>
            <a:r>
              <a:rPr lang="en-US" altLang="ko-KR" dirty="0" smtClean="0"/>
              <a:t>inability to handle situation when there are more than </a:t>
            </a:r>
            <a:r>
              <a:rPr lang="en-US" altLang="ko-KR" dirty="0" smtClean="0"/>
              <a:t>one </a:t>
            </a:r>
            <a:r>
              <a:rPr lang="en-US" altLang="ko-KR" dirty="0" smtClean="0"/>
              <a:t>LTRPs in DPB with same delta POC LSB relative to that of current slice.</a:t>
            </a:r>
          </a:p>
          <a:p>
            <a:pPr lvl="1"/>
            <a:r>
              <a:rPr lang="en-US" altLang="ko-KR" dirty="0" smtClean="0"/>
              <a:t>2</a:t>
            </a:r>
            <a:r>
              <a:rPr lang="en-US" altLang="ko-KR" baseline="30000" dirty="0" smtClean="0"/>
              <a:t>nd </a:t>
            </a:r>
            <a:r>
              <a:rPr lang="en-US" altLang="ko-KR" dirty="0" smtClean="0"/>
              <a:t>problem: bit count to send delta POC LSB is relatively big</a:t>
            </a:r>
          </a:p>
          <a:p>
            <a:pPr lvl="2"/>
            <a:r>
              <a:rPr lang="en-US" altLang="ko-KR" dirty="0" smtClean="0"/>
              <a:t>May not be easy to reduce this</a:t>
            </a:r>
          </a:p>
          <a:p>
            <a:r>
              <a:rPr lang="en-US" altLang="ko-KR" dirty="0" smtClean="0"/>
              <a:t>We propose solution to both concerns above</a:t>
            </a:r>
          </a:p>
          <a:p>
            <a:r>
              <a:rPr lang="en-US" altLang="ko-KR" dirty="0" smtClean="0"/>
              <a:t>Proposed items:</a:t>
            </a:r>
          </a:p>
          <a:p>
            <a:pPr lvl="1"/>
            <a:r>
              <a:rPr lang="en-US" altLang="ko-KR" dirty="0" smtClean="0"/>
              <a:t>Replace delta_poc_lsb_lt_minus1 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 with </a:t>
            </a:r>
            <a:r>
              <a:rPr lang="en-US" altLang="ko-KR" dirty="0" err="1" smtClean="0"/>
              <a:t>delta_poc_lsb_lt</a:t>
            </a:r>
            <a:r>
              <a:rPr lang="en-US" altLang="ko-KR" dirty="0" smtClean="0"/>
              <a:t> 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</a:t>
            </a:r>
          </a:p>
          <a:p>
            <a:pPr lvl="2"/>
            <a:r>
              <a:rPr lang="en-US" altLang="ko-KR" dirty="0" smtClean="0"/>
              <a:t>May solve 1</a:t>
            </a:r>
            <a:r>
              <a:rPr lang="en-US" altLang="ko-KR" baseline="30000" dirty="0" smtClean="0"/>
              <a:t>st</a:t>
            </a:r>
            <a:r>
              <a:rPr lang="en-US" altLang="ko-KR" dirty="0" smtClean="0"/>
              <a:t> problem above</a:t>
            </a:r>
          </a:p>
          <a:p>
            <a:pPr lvl="1"/>
            <a:r>
              <a:rPr lang="en-US" altLang="ko-KR" dirty="0" smtClean="0"/>
              <a:t>Allow encoder to skip signaling delta </a:t>
            </a:r>
            <a:r>
              <a:rPr lang="en-US" altLang="ko-KR" dirty="0" err="1" smtClean="0"/>
              <a:t>poc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lsb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lt</a:t>
            </a:r>
            <a:r>
              <a:rPr lang="en-US" altLang="ko-KR" dirty="0" smtClean="0"/>
              <a:t> of LTRPs without making it removed from DPB</a:t>
            </a:r>
          </a:p>
          <a:p>
            <a:pPr lvl="2"/>
            <a:r>
              <a:rPr lang="en-US" altLang="ko-KR" dirty="0" smtClean="0"/>
              <a:t>May ease 2</a:t>
            </a:r>
            <a:r>
              <a:rPr lang="en-US" altLang="ko-KR" baseline="30000" dirty="0" smtClean="0"/>
              <a:t>nd</a:t>
            </a:r>
            <a:r>
              <a:rPr lang="en-US" altLang="ko-KR" dirty="0" smtClean="0"/>
              <a:t> problem above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Handling two LTRPs with same delta POC LSB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2996952"/>
            <a:ext cx="8784976" cy="3456384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 smtClean="0"/>
              <a:t>Situation:</a:t>
            </a:r>
          </a:p>
          <a:p>
            <a:pPr lvl="1"/>
            <a:r>
              <a:rPr lang="en-US" altLang="ko-KR" dirty="0" smtClean="0"/>
              <a:t>In DPB, there is already one LTRP with POC 21</a:t>
            </a:r>
          </a:p>
          <a:p>
            <a:pPr lvl="1"/>
            <a:r>
              <a:rPr lang="en-US" altLang="ko-KR" dirty="0" smtClean="0"/>
              <a:t>At POC 296, it is decided that </a:t>
            </a:r>
            <a:r>
              <a:rPr lang="en-US" altLang="ko-KR" dirty="0" err="1" smtClean="0"/>
              <a:t>pic</a:t>
            </a:r>
            <a:r>
              <a:rPr lang="en-US" altLang="ko-KR" dirty="0" smtClean="0"/>
              <a:t> with POC 280 should be an LTRP</a:t>
            </a:r>
          </a:p>
          <a:p>
            <a:r>
              <a:rPr lang="en-US" altLang="ko-KR" dirty="0" smtClean="0"/>
              <a:t>According to current LTRP signaling scheme, POC 21 must be removed from DPB</a:t>
            </a:r>
          </a:p>
          <a:p>
            <a:r>
              <a:rPr lang="en-US" altLang="ko-KR" dirty="0" err="1" smtClean="0"/>
              <a:t>ingThis</a:t>
            </a:r>
            <a:r>
              <a:rPr lang="en-US" altLang="ko-KR" dirty="0" smtClean="0"/>
              <a:t> can be solved by simply replace delta_poc_lsb_lt_minus1 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 with </a:t>
            </a:r>
            <a:r>
              <a:rPr lang="en-US" altLang="ko-KR" dirty="0" err="1" smtClean="0"/>
              <a:t>delta_poc_lsb_lt</a:t>
            </a:r>
            <a:r>
              <a:rPr lang="en-US" altLang="ko-KR" dirty="0" smtClean="0"/>
              <a:t> 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</a:t>
            </a:r>
            <a:endParaRPr lang="en-US" altLang="ko-KR" dirty="0" smtClean="0"/>
          </a:p>
          <a:p>
            <a:r>
              <a:rPr lang="en-US" altLang="ko-KR" dirty="0" smtClean="0"/>
              <a:t>With the proposed change:</a:t>
            </a:r>
          </a:p>
          <a:p>
            <a:pPr lvl="1"/>
            <a:r>
              <a:rPr lang="en-US" altLang="ko-KR" dirty="0" err="1" smtClean="0"/>
              <a:t>delta_poc_lsb_lt</a:t>
            </a:r>
            <a:r>
              <a:rPr lang="en-US" altLang="ko-KR" dirty="0" smtClean="0"/>
              <a:t> [0] = 16   </a:t>
            </a:r>
            <a:r>
              <a:rPr lang="en-US" altLang="ko-KR" dirty="0" smtClean="0">
                <a:sym typeface="Wingdings" pitchFamily="2" charset="2"/>
              </a:rPr>
              <a:t> correspond to LTRP with POC 280</a:t>
            </a:r>
            <a:endParaRPr lang="en-US" altLang="ko-KR" dirty="0" smtClean="0"/>
          </a:p>
          <a:p>
            <a:pPr lvl="1"/>
            <a:r>
              <a:rPr lang="en-US" altLang="ko-KR" dirty="0" err="1" smtClean="0"/>
              <a:t>delta_poc_lsb_lt</a:t>
            </a:r>
            <a:r>
              <a:rPr lang="en-US" altLang="ko-KR" dirty="0" smtClean="0"/>
              <a:t> </a:t>
            </a:r>
            <a:r>
              <a:rPr lang="en-US" altLang="ko-KR" dirty="0" smtClean="0"/>
              <a:t>[1] </a:t>
            </a:r>
            <a:r>
              <a:rPr lang="en-US" altLang="ko-KR" dirty="0" smtClean="0"/>
              <a:t>= </a:t>
            </a:r>
            <a:r>
              <a:rPr lang="en-US" altLang="ko-KR" dirty="0" smtClean="0"/>
              <a:t>0    </a:t>
            </a:r>
            <a:r>
              <a:rPr lang="en-US" altLang="ko-KR" dirty="0" smtClean="0">
                <a:sym typeface="Wingdings" pitchFamily="2" charset="2"/>
              </a:rPr>
              <a:t> correspond to LTRP with POC 21</a:t>
            </a:r>
            <a:endParaRPr lang="en-US" altLang="ko-KR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395536" y="980728"/>
            <a:ext cx="43204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21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283968" y="980728"/>
            <a:ext cx="43204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280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5436096" y="980728"/>
            <a:ext cx="43204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296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104344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err="1" smtClean="0"/>
              <a:t>MaxPocLsb</a:t>
            </a:r>
            <a:r>
              <a:rPr lang="en-US" altLang="ko-KR" b="1" dirty="0" smtClean="0"/>
              <a:t> = 256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6056" y="692696"/>
            <a:ext cx="1152128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Current Slice</a:t>
            </a:r>
            <a:endParaRPr lang="ko-KR" alt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692696"/>
            <a:ext cx="1152128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1</a:t>
            </a:r>
            <a:r>
              <a:rPr lang="en-US" altLang="ko-KR" sz="1200" b="1" baseline="30000" dirty="0" smtClean="0"/>
              <a:t>st</a:t>
            </a:r>
            <a:r>
              <a:rPr lang="en-US" altLang="ko-KR" sz="1200" b="1" dirty="0" smtClean="0"/>
              <a:t> LTRP</a:t>
            </a:r>
            <a:endParaRPr lang="ko-KR" alt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692696"/>
            <a:ext cx="1152128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2</a:t>
            </a:r>
            <a:r>
              <a:rPr lang="en-US" altLang="ko-KR" sz="1200" b="1" baseline="30000" dirty="0" smtClean="0"/>
              <a:t>nd</a:t>
            </a:r>
            <a:r>
              <a:rPr lang="en-US" altLang="ko-KR" sz="1200" b="1" dirty="0" smtClean="0"/>
              <a:t> LTRP</a:t>
            </a:r>
            <a:endParaRPr lang="ko-KR" altLang="en-US" sz="1200" b="1" dirty="0"/>
          </a:p>
        </p:txBody>
      </p:sp>
      <p:sp>
        <p:nvSpPr>
          <p:cNvPr id="11" name="왼쪽 중괄호 10"/>
          <p:cNvSpPr/>
          <p:nvPr/>
        </p:nvSpPr>
        <p:spPr>
          <a:xfrm rot="16200000">
            <a:off x="4932040" y="1196752"/>
            <a:ext cx="216024" cy="1224136"/>
          </a:xfrm>
          <a:prstGeom prst="leftBrace">
            <a:avLst>
              <a:gd name="adj1" fmla="val 8333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b="1" dirty="0"/>
          </a:p>
        </p:txBody>
      </p:sp>
      <p:sp>
        <p:nvSpPr>
          <p:cNvPr id="12" name="왼쪽 중괄호 11"/>
          <p:cNvSpPr/>
          <p:nvPr/>
        </p:nvSpPr>
        <p:spPr>
          <a:xfrm rot="16200000">
            <a:off x="3059832" y="-99392"/>
            <a:ext cx="216024" cy="4968552"/>
          </a:xfrm>
          <a:prstGeom prst="leftBrace">
            <a:avLst>
              <a:gd name="adj1" fmla="val 8333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211960" y="1916832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Delta POC LSB =16</a:t>
            </a:r>
            <a:endParaRPr lang="ko-KR" alt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19672" y="2564904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/>
              <a:t>Delta POC LSB % </a:t>
            </a:r>
            <a:r>
              <a:rPr lang="en-US" altLang="ko-KR" sz="1200" b="1" dirty="0" err="1" smtClean="0"/>
              <a:t>MaxPocLsb</a:t>
            </a:r>
            <a:r>
              <a:rPr lang="en-US" altLang="ko-KR" sz="1200" b="1" dirty="0" smtClean="0"/>
              <a:t> =16</a:t>
            </a:r>
            <a:endParaRPr lang="ko-KR" alt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Handling two LTRPs with same delta POC LSB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5256584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Bit-count analysis:</a:t>
            </a:r>
          </a:p>
          <a:p>
            <a:pPr lvl="1"/>
            <a:r>
              <a:rPr lang="en-US" altLang="ko-KR" dirty="0" smtClean="0"/>
              <a:t>No significant bit increase for both agreed test cases (case 2.6 and case 3.3)</a:t>
            </a:r>
          </a:p>
          <a:p>
            <a:pPr lvl="2"/>
            <a:r>
              <a:rPr lang="en-US" altLang="ko-KR" dirty="0" smtClean="0"/>
              <a:t>For case 2.6: only 8 bits for over 4000 pictures and 12 bits for over 9000 pictures</a:t>
            </a:r>
          </a:p>
          <a:p>
            <a:pPr lvl="2"/>
            <a:r>
              <a:rPr lang="en-US" altLang="ko-KR" dirty="0" smtClean="0"/>
              <a:t>For case 3.3: only 1.7% for RTT 100 ms and 0.5% for RTT 200 ms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Error resilience analysis: No effect to error resilience feature of current signaling scheme</a:t>
            </a:r>
          </a:p>
        </p:txBody>
      </p:sp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971600" y="2564906"/>
          <a:ext cx="7344817" cy="2232246"/>
        </p:xfrm>
        <a:graphic>
          <a:graphicData uri="http://schemas.openxmlformats.org/drawingml/2006/table">
            <a:tbl>
              <a:tblPr/>
              <a:tblGrid>
                <a:gridCol w="1029701"/>
                <a:gridCol w="1540272"/>
                <a:gridCol w="1152352"/>
                <a:gridCol w="1152352"/>
                <a:gridCol w="1235070"/>
                <a:gridCol w="1235070"/>
              </a:tblGrid>
              <a:tr h="366488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Case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Condition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Bits by current method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Bits by proposed method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8314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1st half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2nd half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1st half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2nd half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14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Case 2.6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10s-20s-10s-20s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31199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40628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31199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40636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48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Case 2.6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20s-60s-20s-60s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62493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81676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62495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81686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48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Case 3.3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RTT 100ms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5191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5332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5283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5424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648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Case 3.3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RTT 200ms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6795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7580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6835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7620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Reducing bit-count for sending delta POC LSB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5256584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Fact 1: Once selected / decided, LTRP usually does not change frequently</a:t>
            </a:r>
          </a:p>
          <a:p>
            <a:r>
              <a:rPr lang="en-US" altLang="ko-KR" dirty="0" smtClean="0"/>
              <a:t>Fact 2: Delta POC LSB of all LTRP in DPB must always be signaled in slice header, otherwise they will be removed.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--Situation--</a:t>
            </a:r>
          </a:p>
          <a:p>
            <a:r>
              <a:rPr lang="en-US" altLang="ko-KR" dirty="0" smtClean="0"/>
              <a:t>Given the following situation:</a:t>
            </a:r>
          </a:p>
          <a:p>
            <a:pPr lvl="1"/>
            <a:r>
              <a:rPr lang="en-US" altLang="ko-KR" dirty="0" smtClean="0"/>
              <a:t>Encoder knows that previous transmitted picture was safely received by decoder</a:t>
            </a:r>
          </a:p>
          <a:p>
            <a:pPr lvl="1"/>
            <a:r>
              <a:rPr lang="en-US" altLang="ko-KR" dirty="0" smtClean="0"/>
              <a:t>There is no changes in the LTRPs status in the DPB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--Question—</a:t>
            </a:r>
          </a:p>
          <a:p>
            <a:pPr lvl="1"/>
            <a:r>
              <a:rPr lang="en-US" altLang="ko-KR" dirty="0" smtClean="0"/>
              <a:t>Can we not send delta POC LSB of all LTRPs in DPB and ask decoder to not to remove them from DPB?</a:t>
            </a:r>
          </a:p>
          <a:p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Reducing bit-count for sending delta POC LSB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1008112"/>
          </a:xfrm>
        </p:spPr>
        <p:txBody>
          <a:bodyPr>
            <a:normAutofit/>
          </a:bodyPr>
          <a:lstStyle/>
          <a:p>
            <a:r>
              <a:rPr lang="en-US" altLang="ko-KR" dirty="0" smtClean="0"/>
              <a:t>In the given situation, we can provide a feature to skip signaling delta POC LSB</a:t>
            </a:r>
          </a:p>
        </p:txBody>
      </p:sp>
      <p:grpSp>
        <p:nvGrpSpPr>
          <p:cNvPr id="28" name="그룹 27"/>
          <p:cNvGrpSpPr/>
          <p:nvPr/>
        </p:nvGrpSpPr>
        <p:grpSpPr>
          <a:xfrm>
            <a:off x="1187624" y="2492896"/>
            <a:ext cx="6912768" cy="2880320"/>
            <a:chOff x="1043608" y="858778"/>
            <a:chExt cx="6480720" cy="2282190"/>
          </a:xfrm>
        </p:grpSpPr>
        <p:sp>
          <p:nvSpPr>
            <p:cNvPr id="4" name="직사각형 3"/>
            <p:cNvSpPr/>
            <p:nvPr/>
          </p:nvSpPr>
          <p:spPr>
            <a:xfrm>
              <a:off x="1403648" y="1290826"/>
              <a:ext cx="432048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</a:rPr>
                <a:t>21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5724128" y="1290826"/>
              <a:ext cx="432048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</a:rPr>
                <a:t>150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6300192" y="1290826"/>
              <a:ext cx="432048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</a:rPr>
                <a:t>151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43608" y="1002794"/>
              <a:ext cx="1152128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Times New Roman" pitchFamily="18" charset="0"/>
                  <a:cs typeface="Times New Roman" pitchFamily="18" charset="0"/>
                </a:rPr>
                <a:t>LTRP</a:t>
              </a:r>
              <a:endParaRPr lang="ko-KR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64088" y="858778"/>
              <a:ext cx="1296144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Times New Roman" pitchFamily="18" charset="0"/>
                  <a:cs typeface="Times New Roman" pitchFamily="18" charset="0"/>
                </a:rPr>
                <a:t>Set POC 140 </a:t>
              </a:r>
            </a:p>
            <a:p>
              <a:pPr algn="ctr"/>
              <a:r>
                <a:rPr lang="en-US" altLang="ko-KR" sz="1200" b="1" dirty="0" smtClean="0">
                  <a:latin typeface="Times New Roman" pitchFamily="18" charset="0"/>
                  <a:cs typeface="Times New Roman" pitchFamily="18" charset="0"/>
                </a:rPr>
                <a:t>as new LTRP</a:t>
              </a:r>
              <a:endParaRPr lang="ko-KR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979712" y="1290826"/>
              <a:ext cx="432048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</a:rPr>
                <a:t>22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4644008" y="1290826"/>
              <a:ext cx="432048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</a:rPr>
                <a:t>140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47864" y="1434842"/>
              <a:ext cx="648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/>
                <a:t>…</a:t>
              </a:r>
              <a:endParaRPr lang="ko-KR" altLang="en-US" sz="20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76056" y="1434842"/>
              <a:ext cx="648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/>
                <a:t>…</a:t>
              </a:r>
              <a:endParaRPr lang="ko-KR" altLang="en-US" sz="20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691680" y="2586970"/>
              <a:ext cx="93610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Times New Roman" pitchFamily="18" charset="0"/>
                  <a:cs typeface="Times New Roman" pitchFamily="18" charset="0"/>
                </a:rPr>
                <a:t>Confirmed safely received!</a:t>
              </a:r>
              <a:endParaRPr lang="ko-KR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84168" y="2586970"/>
              <a:ext cx="936104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200" b="1" dirty="0" smtClean="0">
                  <a:latin typeface="Times New Roman" pitchFamily="18" charset="0"/>
                  <a:cs typeface="Times New Roman" pitchFamily="18" charset="0"/>
                </a:rPr>
                <a:t>Confirmed safely received!</a:t>
              </a:r>
              <a:endParaRPr lang="ko-KR" alt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직선 화살표 연결선 21"/>
            <p:cNvCxnSpPr/>
            <p:nvPr/>
          </p:nvCxnSpPr>
          <p:spPr>
            <a:xfrm flipV="1">
              <a:off x="2195736" y="2010906"/>
              <a:ext cx="0" cy="43204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화살표 연결선 22"/>
            <p:cNvCxnSpPr/>
            <p:nvPr/>
          </p:nvCxnSpPr>
          <p:spPr>
            <a:xfrm flipV="1">
              <a:off x="6516216" y="2010906"/>
              <a:ext cx="0" cy="43204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699792" y="2268741"/>
              <a:ext cx="288032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6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Skip signaling delta POC LSB</a:t>
              </a:r>
              <a:endParaRPr lang="ko-KR" alt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2555776" y="1290826"/>
              <a:ext cx="432048" cy="6480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ko-KR" b="1" dirty="0" smtClean="0">
                  <a:solidFill>
                    <a:schemeClr val="tx1"/>
                  </a:solidFill>
                </a:rPr>
                <a:t>23</a:t>
              </a:r>
              <a:endParaRPr lang="ko-KR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왼쪽 중괄호 25"/>
            <p:cNvSpPr/>
            <p:nvPr/>
          </p:nvSpPr>
          <p:spPr>
            <a:xfrm rot="16200000">
              <a:off x="4067944" y="642755"/>
              <a:ext cx="216023" cy="2952328"/>
            </a:xfrm>
            <a:prstGeom prst="leftBrace">
              <a:avLst>
                <a:gd name="adj1" fmla="val 8333"/>
                <a:gd name="adj2" fmla="val 50000"/>
              </a:avLst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876256" y="1434842"/>
              <a:ext cx="648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2000" b="1" dirty="0" smtClean="0"/>
                <a:t>…</a:t>
              </a:r>
              <a:endParaRPr lang="ko-KR" altLang="en-US" sz="2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1472" y="201599"/>
            <a:ext cx="8572528" cy="369881"/>
          </a:xfrm>
        </p:spPr>
        <p:txBody>
          <a:bodyPr/>
          <a:lstStyle/>
          <a:p>
            <a:r>
              <a:rPr lang="en-US" altLang="ko-KR" dirty="0" smtClean="0"/>
              <a:t>Reducing bit-count for sending delta POC LSB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5760640"/>
          </a:xfrm>
        </p:spPr>
        <p:txBody>
          <a:bodyPr>
            <a:normAutofit lnSpcReduction="10000"/>
          </a:bodyPr>
          <a:lstStyle/>
          <a:p>
            <a:r>
              <a:rPr lang="en-US" altLang="ko-KR" dirty="0" smtClean="0"/>
              <a:t>Bit-count analysis:</a:t>
            </a:r>
          </a:p>
          <a:p>
            <a:pPr lvl="1"/>
            <a:r>
              <a:rPr lang="en-US" altLang="ko-KR" dirty="0" smtClean="0"/>
              <a:t>Significant bit-count reduction is all agreed cases to be tested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Error resilience analysis</a:t>
            </a:r>
          </a:p>
          <a:p>
            <a:pPr lvl="1"/>
            <a:r>
              <a:rPr lang="en-US" altLang="ko-KR" dirty="0" smtClean="0"/>
              <a:t>Best use in the given situation</a:t>
            </a:r>
          </a:p>
          <a:p>
            <a:pPr lvl="1"/>
            <a:r>
              <a:rPr lang="en-US" altLang="ko-KR" dirty="0" smtClean="0"/>
              <a:t>Otherwise, may have some risk! </a:t>
            </a:r>
          </a:p>
          <a:p>
            <a:pPr lvl="1"/>
            <a:r>
              <a:rPr lang="en-US" altLang="ko-KR" dirty="0" smtClean="0"/>
              <a:t>Encoder has option whether or not to use this feature.</a:t>
            </a:r>
          </a:p>
          <a:p>
            <a:pPr lvl="2"/>
            <a:r>
              <a:rPr lang="en-US" altLang="ko-KR" dirty="0" smtClean="0"/>
              <a:t>Cost only 1 bit if encoder does not want to enable this feature</a:t>
            </a:r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043608" y="1916832"/>
          <a:ext cx="7056785" cy="2160238"/>
        </p:xfrm>
        <a:graphic>
          <a:graphicData uri="http://schemas.openxmlformats.org/drawingml/2006/table">
            <a:tbl>
              <a:tblPr/>
              <a:tblGrid>
                <a:gridCol w="989320"/>
                <a:gridCol w="1479869"/>
                <a:gridCol w="1107162"/>
                <a:gridCol w="1107162"/>
                <a:gridCol w="1186636"/>
                <a:gridCol w="1186636"/>
              </a:tblGrid>
              <a:tr h="354666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Case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Condition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Bits by current method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Bits by proposed method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7078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1st half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2nd half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1st half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2nd half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78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Case 2.6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10s-20s-10s-20s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31199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40628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9570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11978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Case 2.6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20s-60s-20s-60s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62493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81676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19170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23978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Case 3.3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RTT 100ms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5191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5332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1999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2030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Case 3.3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RTT 200ms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6795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7580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1787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Gulim"/>
                          <a:cs typeface="Times New Roman"/>
                        </a:rPr>
                        <a:t>1870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Proposed item 1: </a:t>
            </a:r>
          </a:p>
          <a:p>
            <a:pPr lvl="1"/>
            <a:r>
              <a:rPr lang="en-US" altLang="ko-KR" dirty="0" smtClean="0"/>
              <a:t>Simple change. Only removing ‘minus1’ term from current delta_poc_lsb_lt_minus1 [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]</a:t>
            </a:r>
          </a:p>
          <a:p>
            <a:pPr lvl="1"/>
            <a:r>
              <a:rPr lang="en-US" altLang="ko-KR" dirty="0" smtClean="0"/>
              <a:t>Can allow LTRP signaling to handle situation where there are more than one LTRPs with same delta POC LSB.</a:t>
            </a:r>
            <a:endParaRPr lang="en-US" altLang="ko-KR" dirty="0" smtClean="0"/>
          </a:p>
          <a:p>
            <a:r>
              <a:rPr lang="en-US" altLang="ko-KR" dirty="0" smtClean="0"/>
              <a:t>Proposed item 2:</a:t>
            </a:r>
          </a:p>
          <a:p>
            <a:pPr lvl="1"/>
            <a:r>
              <a:rPr lang="en-US" altLang="ko-KR" dirty="0" smtClean="0"/>
              <a:t>Provide a non-mandatory feature for skipping signaling delta POC LSB when there is no change to LTRP status and last transmitted picture is confirmed to be received safely.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Ask the JCTVC group to adopt the proposed changes</a:t>
            </a:r>
          </a:p>
          <a:p>
            <a:pPr lvl="1"/>
            <a:endParaRPr lang="ko-KR" altLang="en-US" dirty="0"/>
          </a:p>
        </p:txBody>
      </p:sp>
      <p:sp>
        <p:nvSpPr>
          <p:cNvPr id="3" name="제목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35C896-DFC6-4569-8A84-57B9AE4624F4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30672</TotalTime>
  <Words>706</Words>
  <Application>Microsoft Office PowerPoint</Application>
  <PresentationFormat>화면 슬라이드 쇼(4:3)</PresentationFormat>
  <Paragraphs>160</Paragraphs>
  <Slides>8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JCTVC-H0200  AHG21: Comments on Signaling of LTRPs  </vt:lpstr>
      <vt:lpstr>Summary</vt:lpstr>
      <vt:lpstr>Handling two LTRPs with same delta POC LSB</vt:lpstr>
      <vt:lpstr>Handling two LTRPs with same delta POC LSB</vt:lpstr>
      <vt:lpstr>Reducing bit-count for sending delta POC LSB</vt:lpstr>
      <vt:lpstr>Reducing bit-count for sending delta POC LSB</vt:lpstr>
      <vt:lpstr>Reducing bit-count for sending delta POC LSB</vt:lpstr>
      <vt:lpstr>Conclusion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Administrator</cp:lastModifiedBy>
  <cp:revision>1069</cp:revision>
  <dcterms:created xsi:type="dcterms:W3CDTF">2006-10-05T04:04:58Z</dcterms:created>
  <dcterms:modified xsi:type="dcterms:W3CDTF">2012-02-02T04:22:35Z</dcterms:modified>
</cp:coreProperties>
</file>