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59" r:id="rId4"/>
    <p:sldId id="266" r:id="rId5"/>
    <p:sldId id="260" r:id="rId6"/>
    <p:sldId id="262" r:id="rId7"/>
    <p:sldId id="265" r:id="rId8"/>
  </p:sldIdLst>
  <p:sldSz cx="9906000" cy="6858000" type="A4"/>
  <p:notesSz cx="6669088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2A2AA8"/>
    <a:srgbClr val="CECEF2"/>
    <a:srgbClr val="008000"/>
    <a:srgbClr val="FF6600"/>
    <a:srgbClr val="99FF99"/>
    <a:srgbClr val="ACACEA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4" autoAdjust="0"/>
    <p:restoredTop sz="94693" autoAdjust="0"/>
  </p:normalViewPr>
  <p:slideViewPr>
    <p:cSldViewPr>
      <p:cViewPr varScale="1">
        <p:scale>
          <a:sx n="85" d="100"/>
          <a:sy n="85" d="100"/>
        </p:scale>
        <p:origin x="-1170" y="-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92"/>
    </p:cViewPr>
  </p:sorterViewPr>
  <p:notesViewPr>
    <p:cSldViewPr>
      <p:cViewPr varScale="1">
        <p:scale>
          <a:sx n="76" d="100"/>
          <a:sy n="76" d="100"/>
        </p:scale>
        <p:origin x="-2778" y="-102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7C9AA1CE-00A4-49F5-928C-782627DA110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82730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190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66763"/>
            <a:ext cx="53133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52975"/>
            <a:ext cx="4903788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190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156C1C0B-542D-41A5-8334-63826E5BCB0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249904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2"/>
          <p:cNvSpPr>
            <a:spLocks/>
          </p:cNvSpPr>
          <p:nvPr userDrawn="1"/>
        </p:nvSpPr>
        <p:spPr bwMode="auto">
          <a:xfrm>
            <a:off x="344488" y="5816600"/>
            <a:ext cx="9073007" cy="720725"/>
          </a:xfrm>
          <a:custGeom>
            <a:avLst/>
            <a:gdLst>
              <a:gd name="T0" fmla="*/ 2147483647 w 5105"/>
              <a:gd name="T1" fmla="*/ 2147483647 h 454"/>
              <a:gd name="T2" fmla="*/ 2147483647 w 5105"/>
              <a:gd name="T3" fmla="*/ 2147483647 h 454"/>
              <a:gd name="T4" fmla="*/ 2147483647 w 5105"/>
              <a:gd name="T5" fmla="*/ 2147483647 h 454"/>
              <a:gd name="T6" fmla="*/ 2147483647 w 5105"/>
              <a:gd name="T7" fmla="*/ 2147483647 h 454"/>
              <a:gd name="T8" fmla="*/ 0 w 5105"/>
              <a:gd name="T9" fmla="*/ 2147483647 h 454"/>
              <a:gd name="T10" fmla="*/ 0 w 5105"/>
              <a:gd name="T11" fmla="*/ 2147483647 h 454"/>
              <a:gd name="T12" fmla="*/ 2147483647 w 5105"/>
              <a:gd name="T13" fmla="*/ 2147483647 h 454"/>
              <a:gd name="T14" fmla="*/ 2147483647 w 5105"/>
              <a:gd name="T15" fmla="*/ 2147483647 h 454"/>
              <a:gd name="T16" fmla="*/ 2147483647 w 5105"/>
              <a:gd name="T17" fmla="*/ 2147483647 h 454"/>
              <a:gd name="T18" fmla="*/ 2147483647 w 5105"/>
              <a:gd name="T19" fmla="*/ 2147483647 h 454"/>
              <a:gd name="T20" fmla="*/ 2147483647 w 5105"/>
              <a:gd name="T21" fmla="*/ 2147483647 h 454"/>
              <a:gd name="T22" fmla="*/ 2147483647 w 5105"/>
              <a:gd name="T23" fmla="*/ 2147483647 h 454"/>
              <a:gd name="T24" fmla="*/ 2147483647 w 5105"/>
              <a:gd name="T25" fmla="*/ 2147483647 h 454"/>
              <a:gd name="T26" fmla="*/ 2147483647 w 5105"/>
              <a:gd name="T27" fmla="*/ 2147483647 h 454"/>
              <a:gd name="T28" fmla="*/ 2147483647 w 5105"/>
              <a:gd name="T29" fmla="*/ 2147483647 h 4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105" h="454">
                <a:moveTo>
                  <a:pt x="5105" y="43"/>
                </a:moveTo>
                <a:cubicBezTo>
                  <a:pt x="5105" y="63"/>
                  <a:pt x="5105" y="385"/>
                  <a:pt x="5105" y="385"/>
                </a:cubicBezTo>
                <a:cubicBezTo>
                  <a:pt x="5104" y="440"/>
                  <a:pt x="5079" y="454"/>
                  <a:pt x="5035" y="451"/>
                </a:cubicBezTo>
                <a:cubicBezTo>
                  <a:pt x="5034" y="451"/>
                  <a:pt x="63" y="452"/>
                  <a:pt x="63" y="451"/>
                </a:cubicBezTo>
                <a:cubicBezTo>
                  <a:pt x="24" y="451"/>
                  <a:pt x="0" y="431"/>
                  <a:pt x="0" y="382"/>
                </a:cubicBezTo>
                <a:cubicBezTo>
                  <a:pt x="0" y="384"/>
                  <a:pt x="0" y="109"/>
                  <a:pt x="0" y="106"/>
                </a:cubicBezTo>
                <a:cubicBezTo>
                  <a:pt x="0" y="42"/>
                  <a:pt x="26" y="32"/>
                  <a:pt x="65" y="32"/>
                </a:cubicBezTo>
                <a:cubicBezTo>
                  <a:pt x="72" y="31"/>
                  <a:pt x="957" y="32"/>
                  <a:pt x="957" y="31"/>
                </a:cubicBezTo>
                <a:cubicBezTo>
                  <a:pt x="1002" y="31"/>
                  <a:pt x="1011" y="58"/>
                  <a:pt x="1010" y="103"/>
                </a:cubicBezTo>
                <a:cubicBezTo>
                  <a:pt x="1010" y="101"/>
                  <a:pt x="1010" y="296"/>
                  <a:pt x="1010" y="298"/>
                </a:cubicBezTo>
                <a:cubicBezTo>
                  <a:pt x="1011" y="340"/>
                  <a:pt x="1028" y="362"/>
                  <a:pt x="1077" y="362"/>
                </a:cubicBezTo>
                <a:cubicBezTo>
                  <a:pt x="1077" y="362"/>
                  <a:pt x="4910" y="361"/>
                  <a:pt x="4908" y="361"/>
                </a:cubicBezTo>
                <a:cubicBezTo>
                  <a:pt x="4953" y="361"/>
                  <a:pt x="4974" y="355"/>
                  <a:pt x="5000" y="284"/>
                </a:cubicBezTo>
                <a:cubicBezTo>
                  <a:pt x="5048" y="153"/>
                  <a:pt x="5079" y="59"/>
                  <a:pt x="5084" y="47"/>
                </a:cubicBezTo>
                <a:cubicBezTo>
                  <a:pt x="5099" y="0"/>
                  <a:pt x="5103" y="23"/>
                  <a:pt x="5105" y="43"/>
                </a:cubicBezTo>
                <a:close/>
              </a:path>
            </a:pathLst>
          </a:custGeom>
          <a:solidFill>
            <a:schemeClr val="bg1"/>
          </a:solidFill>
          <a:ln w="63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5100" y="2895600"/>
            <a:ext cx="957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fr-FR" sz="3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50" charset="-128"/>
            </a:endParaRPr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65100" y="2286000"/>
            <a:ext cx="9575800" cy="1143000"/>
          </a:xfrm>
          <a:effectLst/>
        </p:spPr>
        <p:txBody>
          <a:bodyPr/>
          <a:lstStyle>
            <a:lvl1pPr>
              <a:defRPr sz="3400">
                <a:solidFill>
                  <a:srgbClr val="CC0000"/>
                </a:solidFill>
                <a:effectLst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155700" y="4149080"/>
            <a:ext cx="7594600" cy="1752600"/>
          </a:xfrm>
        </p:spPr>
        <p:txBody>
          <a:bodyPr/>
          <a:lstStyle>
            <a:lvl1pPr marL="0" indent="0" algn="ctr">
              <a:lnSpc>
                <a:spcPct val="130000"/>
              </a:lnSpc>
              <a:buFont typeface="Wingdings" pitchFamily="2" charset="2"/>
              <a:buNone/>
              <a:defRPr sz="2000" b="1">
                <a:effectLst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4488" y="6483350"/>
            <a:ext cx="1719263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18A7132D-D853-4D3C-805D-CA5818F75EDA}" type="datetime1">
              <a:rPr lang="en-US"/>
              <a:pPr>
                <a:defRPr/>
              </a:pPr>
              <a:t>2/3/2012</a:t>
            </a:fld>
            <a:endParaRPr lang="en-US"/>
          </a:p>
        </p:txBody>
      </p:sp>
      <p:pic>
        <p:nvPicPr>
          <p:cNvPr id="14" name="Picture 10" descr="canon_logo_new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52" y="6070600"/>
            <a:ext cx="110648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8"/>
          <p:cNvSpPr>
            <a:spLocks/>
          </p:cNvSpPr>
          <p:nvPr userDrawn="1"/>
        </p:nvSpPr>
        <p:spPr bwMode="auto">
          <a:xfrm>
            <a:off x="517524" y="366713"/>
            <a:ext cx="8899971" cy="736600"/>
          </a:xfrm>
          <a:custGeom>
            <a:avLst/>
            <a:gdLst>
              <a:gd name="T0" fmla="*/ 2147483647 w 5116"/>
              <a:gd name="T1" fmla="*/ 2147483647 h 464"/>
              <a:gd name="T2" fmla="*/ 0 w 5116"/>
              <a:gd name="T3" fmla="*/ 2147483647 h 464"/>
              <a:gd name="T4" fmla="*/ 2147483647 w 5116"/>
              <a:gd name="T5" fmla="*/ 2147483647 h 464"/>
              <a:gd name="T6" fmla="*/ 2147483647 w 5116"/>
              <a:gd name="T7" fmla="*/ 2147483647 h 464"/>
              <a:gd name="T8" fmla="*/ 2147483647 w 5116"/>
              <a:gd name="T9" fmla="*/ 2147483647 h 464"/>
              <a:gd name="T10" fmla="*/ 2147483647 w 5116"/>
              <a:gd name="T11" fmla="*/ 2147483647 h 464"/>
              <a:gd name="T12" fmla="*/ 2147483647 w 5116"/>
              <a:gd name="T13" fmla="*/ 2147483647 h 464"/>
              <a:gd name="T14" fmla="*/ 2147483647 w 5116"/>
              <a:gd name="T15" fmla="*/ 2147483647 h 464"/>
              <a:gd name="T16" fmla="*/ 2147483647 w 5116"/>
              <a:gd name="T17" fmla="*/ 2147483647 h 4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16"/>
              <a:gd name="T28" fmla="*/ 0 h 464"/>
              <a:gd name="T29" fmla="*/ 5116 w 5116"/>
              <a:gd name="T30" fmla="*/ 464 h 4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16" h="464">
                <a:moveTo>
                  <a:pt x="3" y="417"/>
                </a:moveTo>
                <a:cubicBezTo>
                  <a:pt x="1" y="415"/>
                  <a:pt x="1" y="69"/>
                  <a:pt x="0" y="70"/>
                </a:cubicBezTo>
                <a:cubicBezTo>
                  <a:pt x="1" y="15"/>
                  <a:pt x="31" y="0"/>
                  <a:pt x="70" y="4"/>
                </a:cubicBezTo>
                <a:cubicBezTo>
                  <a:pt x="2557" y="0"/>
                  <a:pt x="5068" y="4"/>
                  <a:pt x="5067" y="6"/>
                </a:cubicBezTo>
                <a:cubicBezTo>
                  <a:pt x="5116" y="6"/>
                  <a:pt x="5113" y="94"/>
                  <a:pt x="5067" y="94"/>
                </a:cubicBezTo>
                <a:cubicBezTo>
                  <a:pt x="5065" y="91"/>
                  <a:pt x="207" y="93"/>
                  <a:pt x="205" y="94"/>
                </a:cubicBezTo>
                <a:cubicBezTo>
                  <a:pt x="160" y="94"/>
                  <a:pt x="138" y="103"/>
                  <a:pt x="114" y="154"/>
                </a:cubicBezTo>
                <a:cubicBezTo>
                  <a:pt x="66" y="285"/>
                  <a:pt x="24" y="405"/>
                  <a:pt x="19" y="417"/>
                </a:cubicBezTo>
                <a:cubicBezTo>
                  <a:pt x="4" y="464"/>
                  <a:pt x="3" y="417"/>
                  <a:pt x="3" y="417"/>
                </a:cubicBezTo>
                <a:close/>
              </a:path>
            </a:pathLst>
          </a:custGeom>
          <a:solidFill>
            <a:srgbClr val="C60C30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063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540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0A88669-4FC4-45FB-ABFB-7E884D2A7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3417" y="6483350"/>
            <a:ext cx="1719263" cy="23653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DD699-4962-45BF-9290-BF47031CB773}" type="datetime1">
              <a:rPr lang="en-US"/>
              <a:pPr>
                <a:defRPr/>
              </a:pPr>
              <a:t>2/3/2012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534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38100"/>
            <a:ext cx="2393950" cy="6515100"/>
          </a:xfrm>
        </p:spPr>
        <p:txBody>
          <a:bodyPr vert="eaVert"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38100"/>
            <a:ext cx="7029450" cy="6515100"/>
          </a:xfrm>
        </p:spPr>
        <p:txBody>
          <a:bodyPr vert="eaVert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540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0A88669-4FC4-45FB-ABFB-7E884D2A7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3417" y="6483350"/>
            <a:ext cx="1719263" cy="23653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DD699-4962-45BF-9290-BF47031CB773}" type="datetime1">
              <a:rPr lang="en-US"/>
              <a:pPr>
                <a:defRPr/>
              </a:pPr>
              <a:t>2/3/2012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90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540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0A88669-4FC4-45FB-ABFB-7E884D2A7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3417" y="6483350"/>
            <a:ext cx="1719263" cy="23653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DD699-4962-45BF-9290-BF47031CB773}" type="datetime1">
              <a:rPr lang="en-US"/>
              <a:pPr>
                <a:defRPr/>
              </a:pPr>
              <a:t>2/3/2012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857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87925" y="7620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87925" y="37338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540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0A88669-4FC4-45FB-ABFB-7E884D2A7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3417" y="6483350"/>
            <a:ext cx="1719263" cy="23653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DD699-4962-45BF-9290-BF47031CB773}" type="datetime1">
              <a:rPr lang="en-US"/>
              <a:pPr>
                <a:defRPr/>
              </a:pPr>
              <a:t>2/3/2012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0438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540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0A88669-4FC4-45FB-ABFB-7E884D2A7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3417" y="6483350"/>
            <a:ext cx="1719263" cy="23653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DD699-4962-45BF-9290-BF47031CB773}" type="datetime1">
              <a:rPr lang="en-US"/>
              <a:pPr>
                <a:defRPr/>
              </a:pPr>
              <a:t>2/3/2012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96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0000"/>
                </a:solidFill>
                <a:effectLst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540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0A88669-4FC4-45FB-ABFB-7E884D2A7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3417" y="6483350"/>
            <a:ext cx="1719263" cy="23653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DD699-4962-45BF-9290-BF47031CB773}" type="datetime1">
              <a:rPr lang="en-US"/>
              <a:pPr>
                <a:defRPr/>
              </a:pPr>
              <a:t>2/3/2012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852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540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0A88669-4FC4-45FB-ABFB-7E884D2A7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3417" y="6483350"/>
            <a:ext cx="1719263" cy="23653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DD699-4962-45BF-9290-BF47031CB773}" type="datetime1">
              <a:rPr lang="en-US"/>
              <a:pPr>
                <a:defRPr/>
              </a:pPr>
              <a:t>2/3/2012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406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540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0A88669-4FC4-45FB-ABFB-7E884D2A7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3417" y="6483350"/>
            <a:ext cx="1719263" cy="23653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DD699-4962-45BF-9290-BF47031CB773}" type="datetime1">
              <a:rPr lang="en-US"/>
              <a:pPr>
                <a:defRPr/>
              </a:pPr>
              <a:t>2/3/2012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554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862540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0A88669-4FC4-45FB-ABFB-7E884D2A7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3417" y="6483350"/>
            <a:ext cx="1719263" cy="23653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DD699-4962-45BF-9290-BF47031CB773}" type="datetime1">
              <a:rPr lang="en-US"/>
              <a:pPr>
                <a:defRPr/>
              </a:pPr>
              <a:t>2/3/2012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702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540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0A88669-4FC4-45FB-ABFB-7E884D2A7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3417" y="6483350"/>
            <a:ext cx="1719263" cy="23653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DD699-4962-45BF-9290-BF47031CB773}" type="datetime1">
              <a:rPr lang="en-US"/>
              <a:pPr>
                <a:defRPr/>
              </a:pPr>
              <a:t>2/3/2012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383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540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0A88669-4FC4-45FB-ABFB-7E884D2A7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3417" y="6483350"/>
            <a:ext cx="1719263" cy="23653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DD699-4962-45BF-9290-BF47031CB773}" type="datetime1">
              <a:rPr lang="en-US"/>
              <a:pPr>
                <a:defRPr/>
              </a:pPr>
              <a:t>2/3/2012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681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540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0A88669-4FC4-45FB-ABFB-7E884D2A7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3417" y="6483350"/>
            <a:ext cx="1719263" cy="23653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DD699-4962-45BF-9290-BF47031CB773}" type="datetime1">
              <a:rPr lang="en-US"/>
              <a:pPr>
                <a:defRPr/>
              </a:pPr>
              <a:t>2/3/2012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145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540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0A88669-4FC4-45FB-ABFB-7E884D2A7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353417" y="6483350"/>
            <a:ext cx="1719263" cy="236538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DD699-4962-45BF-9290-BF47031CB773}" type="datetime1">
              <a:rPr lang="en-US"/>
              <a:pPr>
                <a:defRPr/>
              </a:pPr>
              <a:t>2/3/2012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829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920552" y="116632"/>
            <a:ext cx="85026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1028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100" y="1052736"/>
            <a:ext cx="9493250" cy="5067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" name="Freeform 2"/>
          <p:cNvSpPr>
            <a:spLocks/>
          </p:cNvSpPr>
          <p:nvPr userDrawn="1"/>
        </p:nvSpPr>
        <p:spPr bwMode="auto">
          <a:xfrm flipH="1" flipV="1">
            <a:off x="344486" y="6033218"/>
            <a:ext cx="9289033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  <a:gd name="T12" fmla="*/ 0 w 5102"/>
              <a:gd name="T13" fmla="*/ 0 h 310"/>
              <a:gd name="T14" fmla="*/ 5102 w 5102"/>
              <a:gd name="T15" fmla="*/ 310 h 3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4488" y="6483350"/>
            <a:ext cx="1719263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18A7132D-D853-4D3C-805D-CA5818F75EDA}" type="datetime1">
              <a:rPr lang="en-US"/>
              <a:pPr>
                <a:defRPr/>
              </a:pPr>
              <a:t>2/3/2012</a:t>
            </a:fld>
            <a:endParaRPr lang="en-US"/>
          </a:p>
        </p:txBody>
      </p:sp>
      <p:sp>
        <p:nvSpPr>
          <p:cNvPr id="13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540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0A88669-4FC4-45FB-ABFB-7E884D2A75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4" name="Picture 10" descr="canon_logo_new.jp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6120533"/>
            <a:ext cx="1141896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reeform 3"/>
          <p:cNvSpPr>
            <a:spLocks/>
          </p:cNvSpPr>
          <p:nvPr userDrawn="1"/>
        </p:nvSpPr>
        <p:spPr bwMode="auto">
          <a:xfrm>
            <a:off x="200473" y="116632"/>
            <a:ext cx="9433046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9" r:id="rId1"/>
    <p:sldLayoutId id="2147484406" r:id="rId2"/>
    <p:sldLayoutId id="2147484407" r:id="rId3"/>
    <p:sldLayoutId id="2147484408" r:id="rId4"/>
    <p:sldLayoutId id="2147484409" r:id="rId5"/>
    <p:sldLayoutId id="2147484410" r:id="rId6"/>
    <p:sldLayoutId id="2147484411" r:id="rId7"/>
    <p:sldLayoutId id="2147484412" r:id="rId8"/>
    <p:sldLayoutId id="2147484413" r:id="rId9"/>
    <p:sldLayoutId id="2147484414" r:id="rId10"/>
    <p:sldLayoutId id="2147484415" r:id="rId11"/>
    <p:sldLayoutId id="2147484416" r:id="rId12"/>
    <p:sldLayoutId id="2147484417" r:id="rId13"/>
    <p:sldLayoutId id="2147484418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/>
          <a:latin typeface="+mj-lt"/>
          <a:ea typeface="+mj-ea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2800">
          <a:solidFill>
            <a:schemeClr val="accent2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CC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smtClean="0">
                <a:ea typeface="ＭＳ Ｐゴシック" pitchFamily="34" charset="-128"/>
              </a:rPr>
              <a:t>JCTVC-H0177:</a:t>
            </a:r>
            <a:r>
              <a:rPr lang="en-US" sz="3600" dirty="0">
                <a:ea typeface="ＭＳ Ｐゴシック" pitchFamily="34" charset="-128"/>
              </a:rPr>
              <a:t/>
            </a:r>
            <a:br>
              <a:rPr lang="en-US" sz="3600" dirty="0">
                <a:ea typeface="ＭＳ Ｐゴシック" pitchFamily="34" charset="-128"/>
              </a:rPr>
            </a:br>
            <a:r>
              <a:rPr lang="en-US" sz="3600" dirty="0">
                <a:ea typeface="ＭＳ Ｐゴシック" pitchFamily="34" charset="-128"/>
              </a:rPr>
              <a:t>Use of chroma phase in LM mode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err="1">
                <a:ea typeface="ＭＳ Ｐゴシック" pitchFamily="34" charset="-128"/>
              </a:rPr>
              <a:t>C.Gisquet</a:t>
            </a:r>
            <a:r>
              <a:rPr lang="en-US" dirty="0">
                <a:ea typeface="ＭＳ Ｐゴシック" pitchFamily="34" charset="-128"/>
              </a:rPr>
              <a:t>, </a:t>
            </a:r>
            <a:r>
              <a:rPr lang="en-US" dirty="0" err="1">
                <a:ea typeface="ＭＳ Ｐゴシック" pitchFamily="34" charset="-128"/>
              </a:rPr>
              <a:t>E.Francois</a:t>
            </a:r>
            <a:endParaRPr lang="en-US" dirty="0">
              <a:ea typeface="ＭＳ Ｐゴシック" pitchFamily="34" charset="-128"/>
            </a:endParaRPr>
          </a:p>
          <a:p>
            <a:pPr eaLnBrk="1" hangingPunct="1"/>
            <a:endParaRPr lang="en-US" dirty="0">
              <a:ea typeface="ＭＳ Ｐゴシック" pitchFamily="50" charset="-128"/>
            </a:endParaRPr>
          </a:p>
          <a:p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JCT-VC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</a:t>
            </a:r>
            <a:r>
              <a:rPr lang="en-US" sz="1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Meeting,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San Jose, Feb, 2012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25408" y="6484938"/>
            <a:ext cx="790575" cy="236537"/>
          </a:xfrm>
        </p:spPr>
        <p:txBody>
          <a:bodyPr/>
          <a:lstStyle/>
          <a:p>
            <a:pPr>
              <a:defRPr/>
            </a:pPr>
            <a:fld id="{10A88669-4FC4-45FB-ABFB-7E884D2A752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61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ea typeface="ＭＳ Ｐゴシック" pitchFamily="34" charset="-128"/>
              </a:rPr>
              <a:t>Chroma phase in current HM design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>
                <a:ea typeface="ＭＳ Ｐゴシック" pitchFamily="34" charset="-128"/>
                <a:cs typeface="ＭＳ Ｐゴシック" pitchFamily="-110" charset="-128"/>
              </a:rPr>
              <a:t>LM mode explicitly links chroma samples to luma </a:t>
            </a:r>
            <a:r>
              <a:rPr lang="en-US" sz="1600" dirty="0" smtClean="0">
                <a:ea typeface="ＭＳ Ｐゴシック" pitchFamily="34" charset="-128"/>
                <a:cs typeface="ＭＳ Ｐゴシック" pitchFamily="-110" charset="-128"/>
              </a:rPr>
              <a:t>samples</a:t>
            </a:r>
          </a:p>
          <a:p>
            <a:pPr lvl="1"/>
            <a:r>
              <a:rPr lang="en-US" sz="1400" dirty="0">
                <a:ea typeface="ＭＳ Ｐゴシック" pitchFamily="34" charset="-128"/>
                <a:sym typeface="Wingdings" pitchFamily="2" charset="2"/>
              </a:rPr>
              <a:t>chroma samples position (chroma phase) related to luma samples should be taken into </a:t>
            </a:r>
            <a:r>
              <a:rPr lang="en-US" sz="1400" dirty="0" smtClean="0">
                <a:ea typeface="ＭＳ Ｐゴシック" pitchFamily="34" charset="-128"/>
                <a:sym typeface="Wingdings" pitchFamily="2" charset="2"/>
              </a:rPr>
              <a:t>account</a:t>
            </a:r>
          </a:p>
          <a:p>
            <a:pPr lvl="1"/>
            <a:endParaRPr lang="en-US" sz="1400" dirty="0" smtClean="0">
              <a:ea typeface="ＭＳ Ｐゴシック" pitchFamily="34" charset="-128"/>
              <a:sym typeface="Wingdings" pitchFamily="2" charset="2"/>
            </a:endParaRPr>
          </a:p>
          <a:p>
            <a:r>
              <a:rPr lang="en-US" sz="1600" dirty="0">
                <a:ea typeface="ＭＳ Ｐゴシック" pitchFamily="34" charset="-128"/>
                <a:cs typeface="ＭＳ Ｐゴシック" pitchFamily="-110" charset="-128"/>
              </a:rPr>
              <a:t>Definition for 4:2:0:</a:t>
            </a:r>
          </a:p>
          <a:p>
            <a:pPr lvl="1">
              <a:spcBef>
                <a:spcPts val="0"/>
              </a:spcBef>
            </a:pPr>
            <a:r>
              <a:rPr lang="en-US" sz="1400" dirty="0" err="1">
                <a:ea typeface="ＭＳ Ｐゴシック" pitchFamily="34" charset="-128"/>
              </a:rPr>
              <a:t>Cx,Cy</a:t>
            </a:r>
            <a:r>
              <a:rPr lang="en-US" sz="1400" dirty="0">
                <a:ea typeface="ＭＳ Ｐゴシック" pitchFamily="34" charset="-128"/>
              </a:rPr>
              <a:t> indicate the grid position</a:t>
            </a:r>
          </a:p>
          <a:p>
            <a:pPr lvl="1">
              <a:spcBef>
                <a:spcPts val="600"/>
              </a:spcBef>
            </a:pPr>
            <a:r>
              <a:rPr lang="en-US" sz="1400" dirty="0">
                <a:ea typeface="ＭＳ Ｐゴシック" pitchFamily="34" charset="-128"/>
              </a:rPr>
              <a:t>Nominal case: </a:t>
            </a:r>
            <a:r>
              <a:rPr lang="en-US" sz="1400" dirty="0" err="1">
                <a:ea typeface="ＭＳ Ｐゴシック" pitchFamily="34" charset="-128"/>
              </a:rPr>
              <a:t>Cx</a:t>
            </a:r>
            <a:r>
              <a:rPr lang="en-US" sz="1400" dirty="0">
                <a:ea typeface="ＭＳ Ｐゴシック" pitchFamily="34" charset="-128"/>
              </a:rPr>
              <a:t>=0,Cy=1</a:t>
            </a:r>
          </a:p>
          <a:p>
            <a:pPr lvl="1">
              <a:spcBef>
                <a:spcPts val="600"/>
              </a:spcBef>
            </a:pPr>
            <a:endParaRPr lang="en-US" sz="1400" dirty="0" smtClean="0">
              <a:ea typeface="ＭＳ Ｐゴシック" pitchFamily="34" charset="-128"/>
            </a:endParaRPr>
          </a:p>
          <a:p>
            <a:pPr lvl="1">
              <a:spcBef>
                <a:spcPts val="600"/>
              </a:spcBef>
            </a:pPr>
            <a:endParaRPr lang="en-US" sz="1400" dirty="0">
              <a:ea typeface="ＭＳ Ｐゴシック" pitchFamily="34" charset="-128"/>
            </a:endParaRPr>
          </a:p>
          <a:p>
            <a:pPr lvl="1">
              <a:spcBef>
                <a:spcPts val="600"/>
              </a:spcBef>
            </a:pPr>
            <a:endParaRPr lang="en-US" sz="1400" dirty="0" smtClean="0">
              <a:ea typeface="ＭＳ Ｐゴシック" pitchFamily="34" charset="-128"/>
            </a:endParaRPr>
          </a:p>
          <a:p>
            <a:pPr lvl="1">
              <a:spcBef>
                <a:spcPts val="600"/>
              </a:spcBef>
            </a:pPr>
            <a:endParaRPr lang="en-US" sz="1400" dirty="0">
              <a:ea typeface="ＭＳ Ｐゴシック" pitchFamily="34" charset="-128"/>
            </a:endParaRPr>
          </a:p>
          <a:p>
            <a:pPr marL="457200" lvl="1" indent="0">
              <a:spcBef>
                <a:spcPts val="600"/>
              </a:spcBef>
              <a:buNone/>
            </a:pPr>
            <a:endParaRPr lang="en-US" sz="1400" dirty="0">
              <a:ea typeface="ＭＳ Ｐゴシック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1600" dirty="0">
                <a:ea typeface="ＭＳ Ｐゴシック" pitchFamily="34" charset="-128"/>
                <a:cs typeface="ＭＳ Ｐゴシック" pitchFamily="-110" charset="-128"/>
              </a:rPr>
              <a:t>In current HM design</a:t>
            </a:r>
          </a:p>
          <a:p>
            <a:pPr lvl="1">
              <a:spcBef>
                <a:spcPts val="0"/>
              </a:spcBef>
            </a:pPr>
            <a:r>
              <a:rPr lang="en-US" sz="1400" dirty="0">
                <a:ea typeface="ＭＳ Ｐゴシック" pitchFamily="34" charset="-128"/>
              </a:rPr>
              <a:t>Syntax element </a:t>
            </a:r>
            <a:r>
              <a:rPr lang="en-US" sz="1400" dirty="0" err="1">
                <a:ea typeface="ＭＳ Ｐゴシック" pitchFamily="34" charset="-128"/>
              </a:rPr>
              <a:t>chroma_format_idc</a:t>
            </a:r>
            <a:r>
              <a:rPr lang="en-US" sz="1400" dirty="0">
                <a:ea typeface="ＭＳ Ｐゴシック" pitchFamily="34" charset="-128"/>
              </a:rPr>
              <a:t> indicating the chroma format (i.e. YUV4:2:0, </a:t>
            </a:r>
            <a:r>
              <a:rPr lang="en-US" sz="1400" dirty="0" smtClean="0">
                <a:ea typeface="ＭＳ Ｐゴシック" pitchFamily="34" charset="-128"/>
              </a:rPr>
              <a:t>…)</a:t>
            </a:r>
          </a:p>
          <a:p>
            <a:pPr lvl="1">
              <a:spcBef>
                <a:spcPts val="0"/>
              </a:spcBef>
            </a:pPr>
            <a:endParaRPr lang="en-US" sz="1400" dirty="0">
              <a:ea typeface="ＭＳ Ｐゴシック" pitchFamily="34" charset="-128"/>
            </a:endParaRPr>
          </a:p>
          <a:p>
            <a:pPr lvl="1">
              <a:spcBef>
                <a:spcPts val="0"/>
              </a:spcBef>
              <a:tabLst>
                <a:tab pos="1438275" algn="l"/>
              </a:tabLst>
            </a:pPr>
            <a:r>
              <a:rPr lang="en-US" sz="1400" dirty="0">
                <a:ea typeface="ＭＳ Ｐゴシック" pitchFamily="34" charset="-128"/>
              </a:rPr>
              <a:t>Left samples:    	</a:t>
            </a:r>
            <a:r>
              <a:rPr lang="en-US" sz="1400" dirty="0" err="1">
                <a:ea typeface="ＭＳ Ｐゴシック" pitchFamily="34" charset="-128"/>
              </a:rPr>
              <a:t>RecL</a:t>
            </a:r>
            <a:r>
              <a:rPr lang="en-US" sz="1400" dirty="0">
                <a:ea typeface="ＭＳ Ｐゴシック" pitchFamily="34" charset="-128"/>
              </a:rPr>
              <a:t>’[-1,y]  = ( </a:t>
            </a:r>
            <a:r>
              <a:rPr lang="en-US" sz="1400" dirty="0" err="1">
                <a:ea typeface="ＭＳ Ｐゴシック" pitchFamily="34" charset="-128"/>
              </a:rPr>
              <a:t>RecL</a:t>
            </a:r>
            <a:r>
              <a:rPr lang="en-US" sz="1400" dirty="0">
                <a:ea typeface="ＭＳ Ｐゴシック" pitchFamily="34" charset="-128"/>
              </a:rPr>
              <a:t>[-1,2y] + </a:t>
            </a:r>
            <a:r>
              <a:rPr lang="en-US" sz="1400" dirty="0" err="1">
                <a:ea typeface="ＭＳ Ｐゴシック" pitchFamily="34" charset="-128"/>
              </a:rPr>
              <a:t>RecL</a:t>
            </a:r>
            <a:r>
              <a:rPr lang="en-US" sz="1400" dirty="0">
                <a:ea typeface="ＭＳ Ｐゴシック" pitchFamily="34" charset="-128"/>
              </a:rPr>
              <a:t>[-1,2y+1] ) &gt;&gt; 1</a:t>
            </a:r>
          </a:p>
          <a:p>
            <a:pPr lvl="1">
              <a:spcBef>
                <a:spcPts val="600"/>
              </a:spcBef>
              <a:tabLst>
                <a:tab pos="1438275" algn="l"/>
              </a:tabLst>
            </a:pPr>
            <a:r>
              <a:rPr lang="en-US" sz="1400" dirty="0">
                <a:ea typeface="ＭＳ Ｐゴシック" pitchFamily="34" charset="-128"/>
              </a:rPr>
              <a:t>Inner samples: 	</a:t>
            </a:r>
            <a:r>
              <a:rPr lang="en-US" sz="1400" dirty="0" err="1">
                <a:ea typeface="ＭＳ Ｐゴシック" pitchFamily="34" charset="-128"/>
              </a:rPr>
              <a:t>RecL</a:t>
            </a:r>
            <a:r>
              <a:rPr lang="en-US" sz="1400" dirty="0">
                <a:ea typeface="ＭＳ Ｐゴシック" pitchFamily="34" charset="-128"/>
              </a:rPr>
              <a:t>’[</a:t>
            </a:r>
            <a:r>
              <a:rPr lang="en-US" sz="1400" dirty="0" err="1">
                <a:ea typeface="ＭＳ Ｐゴシック" pitchFamily="34" charset="-128"/>
              </a:rPr>
              <a:t>x,y</a:t>
            </a:r>
            <a:r>
              <a:rPr lang="en-US" sz="1400" dirty="0">
                <a:ea typeface="ＭＳ Ｐゴシック" pitchFamily="34" charset="-128"/>
              </a:rPr>
              <a:t>]   = ( </a:t>
            </a:r>
            <a:r>
              <a:rPr lang="en-US" sz="1400" dirty="0" err="1">
                <a:ea typeface="ＭＳ Ｐゴシック" pitchFamily="34" charset="-128"/>
              </a:rPr>
              <a:t>RecL</a:t>
            </a:r>
            <a:r>
              <a:rPr lang="en-US" sz="1400" dirty="0">
                <a:ea typeface="ＭＳ Ｐゴシック" pitchFamily="34" charset="-128"/>
              </a:rPr>
              <a:t>[2x,2y] + </a:t>
            </a:r>
            <a:r>
              <a:rPr lang="en-US" sz="1400" dirty="0" err="1">
                <a:ea typeface="ＭＳ Ｐゴシック" pitchFamily="34" charset="-128"/>
              </a:rPr>
              <a:t>RecL</a:t>
            </a:r>
            <a:r>
              <a:rPr lang="en-US" sz="1400" dirty="0">
                <a:ea typeface="ＭＳ Ｐゴシック" pitchFamily="34" charset="-128"/>
              </a:rPr>
              <a:t>[2x,2y+1] ) &gt;&gt; 1</a:t>
            </a:r>
          </a:p>
          <a:p>
            <a:pPr lvl="1">
              <a:spcBef>
                <a:spcPts val="600"/>
              </a:spcBef>
            </a:pPr>
            <a:r>
              <a:rPr lang="en-US" sz="1400" dirty="0">
                <a:ea typeface="ＭＳ Ｐゴシック" pitchFamily="34" charset="-128"/>
              </a:rPr>
              <a:t>Top samples:    	</a:t>
            </a:r>
            <a:r>
              <a:rPr lang="en-US" sz="1400" dirty="0" err="1">
                <a:ea typeface="ＭＳ Ｐゴシック" pitchFamily="34" charset="-128"/>
              </a:rPr>
              <a:t>RecL</a:t>
            </a:r>
            <a:r>
              <a:rPr lang="en-US" sz="1400" dirty="0">
                <a:ea typeface="ＭＳ Ｐゴシック" pitchFamily="34" charset="-128"/>
              </a:rPr>
              <a:t>’[x,-1]  = ( </a:t>
            </a:r>
            <a:r>
              <a:rPr lang="en-US" sz="1400" dirty="0" err="1">
                <a:ea typeface="ＭＳ Ｐゴシック" pitchFamily="34" charset="-128"/>
              </a:rPr>
              <a:t>RecL</a:t>
            </a:r>
            <a:r>
              <a:rPr lang="en-US" sz="1400" dirty="0">
                <a:ea typeface="ＭＳ Ｐゴシック" pitchFamily="34" charset="-128"/>
              </a:rPr>
              <a:t>[2x-1,-1] + 2RecL[2x,-1] + </a:t>
            </a:r>
            <a:r>
              <a:rPr lang="en-US" sz="1400" dirty="0" err="1">
                <a:ea typeface="ＭＳ Ｐゴシック" pitchFamily="34" charset="-128"/>
              </a:rPr>
              <a:t>RecL</a:t>
            </a:r>
            <a:r>
              <a:rPr lang="en-US" sz="1400" dirty="0">
                <a:ea typeface="ＭＳ Ｐゴシック" pitchFamily="34" charset="-128"/>
              </a:rPr>
              <a:t>[2x+1,-1] + 2 ) &gt;&gt; </a:t>
            </a:r>
            <a:r>
              <a:rPr lang="en-US" sz="1400" dirty="0" smtClean="0">
                <a:ea typeface="ＭＳ Ｐゴシック" pitchFamily="34" charset="-128"/>
              </a:rPr>
              <a:t>2</a:t>
            </a:r>
            <a:endParaRPr lang="en-US" sz="1400" dirty="0">
              <a:ea typeface="ＭＳ Ｐゴシック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0A88669-4FC4-45FB-ABFB-7E884D2A752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4510976"/>
              </p:ext>
            </p:extLst>
          </p:nvPr>
        </p:nvGraphicFramePr>
        <p:xfrm>
          <a:off x="704528" y="2564904"/>
          <a:ext cx="3905250" cy="164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r:id="rId3" imgW="4106556" imgH="1747633" progId="Visio.Drawing.11">
                  <p:embed/>
                </p:oleObj>
              </mc:Choice>
              <mc:Fallback>
                <p:oleObj r:id="rId3" imgW="4106556" imgH="1747633" progId="Visio.Drawing.11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528" y="2564904"/>
                        <a:ext cx="3905250" cy="164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5692906"/>
              </p:ext>
            </p:extLst>
          </p:nvPr>
        </p:nvGraphicFramePr>
        <p:xfrm>
          <a:off x="4520952" y="2060848"/>
          <a:ext cx="4971428" cy="2088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Visio" r:id="rId5" imgW="8604274" imgH="3614366" progId="Visio.Drawing.11">
                  <p:embed/>
                </p:oleObj>
              </mc:Choice>
              <mc:Fallback>
                <p:oleObj name="Visio" r:id="rId5" imgW="8604274" imgH="3614366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0952" y="2060848"/>
                        <a:ext cx="4971428" cy="20882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17001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ea typeface="ＭＳ Ｐゴシック" pitchFamily="34" charset="-128"/>
              </a:rPr>
              <a:t>Proposal </a:t>
            </a:r>
            <a:r>
              <a:rPr lang="en-US" sz="2400" dirty="0" smtClean="0">
                <a:ea typeface="ＭＳ Ｐゴシック" pitchFamily="34" charset="-128"/>
              </a:rPr>
              <a:t>: </a:t>
            </a:r>
            <a:r>
              <a:rPr lang="en-US" sz="2400" dirty="0" smtClean="0">
                <a:ea typeface="ＭＳ Ｐゴシック" pitchFamily="34" charset="-128"/>
              </a:rPr>
              <a:t>generalize LM </a:t>
            </a:r>
            <a:r>
              <a:rPr lang="en-US" sz="2400" dirty="0">
                <a:ea typeface="ＭＳ Ｐゴシック" pitchFamily="34" charset="-128"/>
              </a:rPr>
              <a:t>mode </a:t>
            </a:r>
            <a:r>
              <a:rPr lang="en-US" sz="2400" dirty="0" smtClean="0">
                <a:ea typeface="ＭＳ Ｐゴシック" pitchFamily="34" charset="-128"/>
              </a:rPr>
              <a:t>for other </a:t>
            </a:r>
            <a:r>
              <a:rPr lang="en-US" sz="2400" dirty="0">
                <a:ea typeface="ＭＳ Ｐゴシック" pitchFamily="34" charset="-128"/>
              </a:rPr>
              <a:t>chroma phase</a:t>
            </a:r>
            <a:endParaRPr lang="fr-F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>
                <a:ea typeface="ＭＳ Ｐゴシック" pitchFamily="34" charset="-128"/>
              </a:rPr>
              <a:t>SPS/PPS </a:t>
            </a:r>
            <a:r>
              <a:rPr lang="en-US" sz="1600" dirty="0">
                <a:ea typeface="ＭＳ Ｐゴシック" pitchFamily="34" charset="-128"/>
              </a:rPr>
              <a:t>syntax change: signal horizontal/vertical chroma phase</a:t>
            </a:r>
          </a:p>
          <a:p>
            <a:pPr lvl="1">
              <a:spcBef>
                <a:spcPts val="600"/>
              </a:spcBef>
            </a:pPr>
            <a:r>
              <a:rPr lang="en-US" sz="1400" dirty="0">
                <a:ea typeface="ＭＳ Ｐゴシック" pitchFamily="34" charset="-128"/>
              </a:rPr>
              <a:t>Possibly insert other information</a:t>
            </a:r>
          </a:p>
          <a:p>
            <a:pPr lvl="2">
              <a:lnSpc>
                <a:spcPct val="150000"/>
              </a:lnSpc>
              <a:spcBef>
                <a:spcPts val="0"/>
              </a:spcBef>
            </a:pPr>
            <a:r>
              <a:rPr lang="en-US" sz="1200" dirty="0">
                <a:ea typeface="ＭＳ Ｐゴシック" pitchFamily="34" charset="-128"/>
              </a:rPr>
              <a:t>Such as those defined in AVC </a:t>
            </a:r>
            <a:r>
              <a:rPr lang="en-GB" sz="1200" dirty="0"/>
              <a:t>Video usability information, </a:t>
            </a:r>
            <a:r>
              <a:rPr lang="en-GB" sz="1200" dirty="0" smtClean="0"/>
              <a:t/>
            </a:r>
            <a:br>
              <a:rPr lang="en-GB" sz="1200" dirty="0" smtClean="0"/>
            </a:br>
            <a:r>
              <a:rPr lang="en-GB" sz="1200" dirty="0" smtClean="0"/>
              <a:t>resolution </a:t>
            </a:r>
            <a:r>
              <a:rPr lang="en-GB" sz="1200" dirty="0"/>
              <a:t>ratio luma/chroma </a:t>
            </a:r>
            <a:r>
              <a:rPr lang="en-GB" sz="1200" dirty="0" smtClean="0"/>
              <a:t>…</a:t>
            </a:r>
            <a:endParaRPr lang="en-US" sz="1200" dirty="0">
              <a:ea typeface="ＭＳ Ｐゴシック" pitchFamily="34" charset="-128"/>
            </a:endParaRPr>
          </a:p>
          <a:p>
            <a:pPr>
              <a:spcBef>
                <a:spcPts val="1200"/>
              </a:spcBef>
            </a:pPr>
            <a:r>
              <a:rPr lang="en-US" sz="1600" dirty="0" smtClean="0">
                <a:ea typeface="ＭＳ Ｐゴシック" pitchFamily="34" charset="-128"/>
              </a:rPr>
              <a:t>New </a:t>
            </a:r>
            <a:r>
              <a:rPr lang="en-US" sz="1600" dirty="0" err="1" smtClean="0">
                <a:ea typeface="ＭＳ Ｐゴシック" pitchFamily="34" charset="-128"/>
              </a:rPr>
              <a:t>RecL</a:t>
            </a:r>
            <a:r>
              <a:rPr lang="en-US" sz="1600" dirty="0" smtClean="0">
                <a:ea typeface="ＭＳ Ｐゴシック" pitchFamily="34" charset="-128"/>
              </a:rPr>
              <a:t>’ samples interpolation depending on the chroma phase</a:t>
            </a:r>
          </a:p>
          <a:p>
            <a:pPr lvl="1">
              <a:spcBef>
                <a:spcPts val="600"/>
              </a:spcBef>
            </a:pPr>
            <a:r>
              <a:rPr lang="en-US" sz="1400" dirty="0">
                <a:ea typeface="ＭＳ Ｐゴシック" pitchFamily="34" charset="-128"/>
              </a:rPr>
              <a:t>several filters experimented – following filters are </a:t>
            </a:r>
            <a:r>
              <a:rPr lang="en-US" sz="1400" dirty="0" smtClean="0">
                <a:ea typeface="ＭＳ Ｐゴシック" pitchFamily="34" charset="-128"/>
              </a:rPr>
              <a:t>recommended  </a:t>
            </a:r>
            <a:endParaRPr lang="en-US" sz="1400" dirty="0">
              <a:ea typeface="ＭＳ Ｐゴシック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0A88669-4FC4-45FB-ABFB-7E884D2A752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9552296"/>
              </p:ext>
            </p:extLst>
          </p:nvPr>
        </p:nvGraphicFramePr>
        <p:xfrm>
          <a:off x="7401272" y="548680"/>
          <a:ext cx="2376264" cy="2640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Visio" r:id="rId3" imgW="1610738" imgH="1697786" progId="Visio.Drawing.11">
                  <p:embed/>
                </p:oleObj>
              </mc:Choice>
              <mc:Fallback>
                <p:oleObj name="Visio" r:id="rId3" imgW="1610738" imgH="1697786" progId="Visio.Drawing.11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1272" y="548680"/>
                        <a:ext cx="2376264" cy="2640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1335063"/>
              </p:ext>
            </p:extLst>
          </p:nvPr>
        </p:nvGraphicFramePr>
        <p:xfrm>
          <a:off x="6244644" y="4797152"/>
          <a:ext cx="724580" cy="6819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Equation" r:id="rId5" imgW="482600" imgH="457200" progId="Equation.3">
                  <p:embed/>
                </p:oleObj>
              </mc:Choice>
              <mc:Fallback>
                <p:oleObj name="Equation" r:id="rId5" imgW="482600" imgH="457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4644" y="4797152"/>
                        <a:ext cx="724580" cy="6819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860988"/>
              </p:ext>
            </p:extLst>
          </p:nvPr>
        </p:nvGraphicFramePr>
        <p:xfrm>
          <a:off x="560512" y="3068960"/>
          <a:ext cx="8712970" cy="24759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2594"/>
                <a:gridCol w="1742594"/>
                <a:gridCol w="1742594"/>
                <a:gridCol w="1742594"/>
                <a:gridCol w="1742594"/>
              </a:tblGrid>
              <a:tr h="216024">
                <a:tc>
                  <a:txBody>
                    <a:bodyPr/>
                    <a:lstStyle/>
                    <a:p>
                      <a:pPr algn="ctr"/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ea typeface="ＭＳ Ｐゴシック" pitchFamily="34" charset="-128"/>
                        </a:rPr>
                        <a:t>Top 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ea typeface="ＭＳ Ｐゴシック" pitchFamily="34" charset="-128"/>
                        </a:rPr>
                        <a:t>Left 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ea typeface="ＭＳ Ｐゴシック" pitchFamily="34" charset="-128"/>
                        </a:rPr>
                        <a:t>Inner 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="1" dirty="0" err="1" smtClean="0"/>
                        <a:t>comments</a:t>
                      </a:r>
                      <a:endParaRPr lang="fr-FR" sz="1400" b="1" dirty="0"/>
                    </a:p>
                  </a:txBody>
                  <a:tcPr/>
                </a:tc>
              </a:tr>
              <a:tr h="63716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ea typeface="ＭＳ Ｐゴシック" pitchFamily="34" charset="-128"/>
                        </a:rPr>
                        <a:t>Cx</a:t>
                      </a:r>
                      <a:r>
                        <a:rPr lang="en-US" sz="1400" b="1" dirty="0" smtClean="0">
                          <a:ea typeface="ＭＳ Ｐゴシック" pitchFamily="34" charset="-128"/>
                        </a:rPr>
                        <a:t>=0, Cy=0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ea typeface="ＭＳ Ｐゴシック" pitchFamily="34" charset="-128"/>
                        </a:rPr>
                        <a:t>[1,2,1]/4 </a:t>
                      </a:r>
                      <a:r>
                        <a:rPr lang="en-US" sz="1400" dirty="0" err="1" smtClean="0">
                          <a:ea typeface="ＭＳ Ｐゴシック" pitchFamily="34" charset="-128"/>
                        </a:rPr>
                        <a:t>horiz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ea typeface="ＭＳ Ｐゴシック" pitchFamily="34" charset="-128"/>
                        </a:rPr>
                        <a:t>[1,2,1]/4 </a:t>
                      </a:r>
                      <a:r>
                        <a:rPr lang="en-US" sz="1400" dirty="0" err="1" smtClean="0">
                          <a:ea typeface="ＭＳ Ｐゴシック" pitchFamily="34" charset="-128"/>
                        </a:rPr>
                        <a:t>vertic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ea typeface="ＭＳ Ｐゴシック" pitchFamily="34" charset="-128"/>
                        </a:rPr>
                        <a:t>[1,2,1]/4 </a:t>
                      </a:r>
                      <a:r>
                        <a:rPr lang="en-US" sz="1400" dirty="0" err="1" smtClean="0">
                          <a:ea typeface="ＭＳ Ｐゴシック" pitchFamily="34" charset="-128"/>
                        </a:rPr>
                        <a:t>horiz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</a:tr>
              <a:tr h="7419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ea typeface="ＭＳ Ｐゴシック" pitchFamily="34" charset="-128"/>
                        </a:rPr>
                        <a:t>Cx</a:t>
                      </a:r>
                      <a:r>
                        <a:rPr lang="en-US" sz="1400" b="1" dirty="0" smtClean="0">
                          <a:ea typeface="ＭＳ Ｐゴシック" pitchFamily="34" charset="-128"/>
                        </a:rPr>
                        <a:t>=0.5, Cy=0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ea typeface="ＭＳ Ｐゴシック" pitchFamily="34" charset="-128"/>
                        </a:rPr>
                        <a:t>[1,1]/2 </a:t>
                      </a:r>
                      <a:r>
                        <a:rPr lang="en-US" sz="1400" dirty="0" err="1" smtClean="0">
                          <a:ea typeface="ＭＳ Ｐゴシック" pitchFamily="34" charset="-128"/>
                        </a:rPr>
                        <a:t>horiz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ea typeface="ＭＳ Ｐゴシック" pitchFamily="34" charset="-128"/>
                        </a:rPr>
                        <a:t>[1,2,1]/4 </a:t>
                      </a:r>
                      <a:r>
                        <a:rPr lang="en-US" sz="1400" dirty="0" err="1" smtClean="0">
                          <a:ea typeface="ＭＳ Ｐゴシック" pitchFamily="34" charset="-128"/>
                        </a:rPr>
                        <a:t>vertic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ea typeface="ＭＳ Ｐゴシック" pitchFamily="34" charset="-128"/>
                        </a:rPr>
                        <a:t>[1,1]/2 </a:t>
                      </a:r>
                      <a:r>
                        <a:rPr lang="en-US" sz="1400" dirty="0" err="1" smtClean="0">
                          <a:ea typeface="ＭＳ Ｐゴシック" pitchFamily="34" charset="-128"/>
                        </a:rPr>
                        <a:t>horiz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ea typeface="ＭＳ Ｐゴシック" pitchFamily="34" charset="-128"/>
                        </a:rPr>
                        <a:t>symmetrical version of the current HM filter</a:t>
                      </a:r>
                      <a:endParaRPr lang="fr-FR" sz="1400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ea typeface="ＭＳ Ｐゴシック" pitchFamily="34" charset="-128"/>
                        </a:rPr>
                        <a:t>Cx</a:t>
                      </a:r>
                      <a:r>
                        <a:rPr lang="en-US" sz="1400" b="1" dirty="0" smtClean="0">
                          <a:ea typeface="ＭＳ Ｐゴシック" pitchFamily="34" charset="-128"/>
                        </a:rPr>
                        <a:t>=0.5, Cy=0.5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ea typeface="ＭＳ Ｐゴシック" pitchFamily="34" charset="-128"/>
                        </a:rPr>
                        <a:t>[1,1,1,1]/4 </a:t>
                      </a:r>
                      <a:r>
                        <a:rPr lang="en-US" sz="1400" dirty="0" err="1" smtClean="0">
                          <a:ea typeface="ＭＳ Ｐゴシック" pitchFamily="34" charset="-128"/>
                        </a:rPr>
                        <a:t>horiz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ea typeface="ＭＳ Ｐゴシック" pitchFamily="34" charset="-128"/>
                        </a:rPr>
                        <a:t>[1,1,1,1]/4 </a:t>
                      </a:r>
                      <a:r>
                        <a:rPr lang="en-US" sz="1400" dirty="0" err="1" smtClean="0">
                          <a:ea typeface="ＭＳ Ｐゴシック" pitchFamily="34" charset="-128"/>
                        </a:rPr>
                        <a:t>vertic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8533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Syntax</a:t>
            </a:r>
            <a:r>
              <a:rPr lang="fr-FR" dirty="0" smtClean="0"/>
              <a:t> </a:t>
            </a:r>
            <a:endParaRPr lang="fr-FR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4807540"/>
              </p:ext>
            </p:extLst>
          </p:nvPr>
        </p:nvGraphicFramePr>
        <p:xfrm>
          <a:off x="992560" y="1772811"/>
          <a:ext cx="7200800" cy="3413760"/>
        </p:xfrm>
        <a:graphic>
          <a:graphicData uri="http://schemas.openxmlformats.org/drawingml/2006/table">
            <a:tbl>
              <a:tblPr/>
              <a:tblGrid>
                <a:gridCol w="6094382"/>
                <a:gridCol w="1106418"/>
              </a:tblGrid>
              <a:tr h="23659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seq_parameter_set_rbsp( ) {</a:t>
                      </a:r>
                      <a:endParaRPr lang="fr-FR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1">
                          <a:effectLst/>
                          <a:latin typeface="Times New Roman"/>
                          <a:ea typeface="Malgun Gothic"/>
                        </a:rPr>
                        <a:t>Descriptor</a:t>
                      </a:r>
                      <a:endParaRPr lang="fr-FR" sz="16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profile_idc</a:t>
                      </a:r>
                      <a:endParaRPr lang="fr-FR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Malgun Gothic"/>
                        </a:rPr>
                        <a:t>u(8)</a:t>
                      </a:r>
                      <a:endParaRPr lang="fr-FR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reserved_zero_8bits  </a:t>
                      </a:r>
                      <a:r>
                        <a:rPr lang="en-GB" sz="16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/* equal to 0 *</a:t>
                      </a:r>
                      <a:r>
                        <a:rPr lang="en-GB" sz="16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/</a:t>
                      </a:r>
                      <a:endParaRPr lang="fr-FR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Malgun Gothic"/>
                        </a:rPr>
                        <a:t>u(8)</a:t>
                      </a:r>
                      <a:endParaRPr lang="fr-FR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level_idc</a:t>
                      </a:r>
                      <a:endParaRPr lang="fr-FR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Malgun Gothic"/>
                        </a:rPr>
                        <a:t>u(8)</a:t>
                      </a:r>
                      <a:endParaRPr lang="fr-FR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seq_parameter_set_id</a:t>
                      </a:r>
                      <a:endParaRPr lang="fr-FR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Malgun Gothic"/>
                        </a:rPr>
                        <a:t>ue(v)</a:t>
                      </a:r>
                      <a:endParaRPr lang="fr-FR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 b="1">
                          <a:solidFill>
                            <a:srgbClr val="FF0000"/>
                          </a:solidFill>
                          <a:effectLst/>
                          <a:latin typeface="Times"/>
                          <a:ea typeface="Malgun Gothic"/>
                          <a:cs typeface="Times New Roman"/>
                        </a:rPr>
                        <a:t>chroma_format_idc</a:t>
                      </a:r>
                      <a:endParaRPr lang="fr-FR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</a:rPr>
                        <a:t>ue(v)</a:t>
                      </a:r>
                      <a:endParaRPr lang="fr-FR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"/>
                          <a:ea typeface="Malgun Gothic"/>
                          <a:cs typeface="Times New Roman"/>
                        </a:rPr>
                        <a:t>if( chroma_format_idc  = =  1 | | chroma_format_idc  = =  2 )</a:t>
                      </a: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{</a:t>
                      </a:r>
                      <a:endParaRPr lang="fr-FR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fr-FR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600" b="1">
                          <a:solidFill>
                            <a:srgbClr val="FF0000"/>
                          </a:solidFill>
                          <a:effectLst/>
                          <a:latin typeface="Times"/>
                          <a:ea typeface="Malgun Gothic"/>
                          <a:cs typeface="Times New Roman"/>
                        </a:rPr>
                        <a:t>chroma_phase_x</a:t>
                      </a:r>
                      <a:endParaRPr lang="fr-FR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</a:rPr>
                        <a:t>u(1)</a:t>
                      </a:r>
                      <a:endParaRPr lang="fr-FR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600" b="1">
                          <a:solidFill>
                            <a:srgbClr val="FF0000"/>
                          </a:solidFill>
                          <a:effectLst/>
                          <a:latin typeface="Times"/>
                          <a:ea typeface="Malgun Gothic"/>
                          <a:cs typeface="Times New Roman"/>
                        </a:rPr>
                        <a:t>chroma_phase_y</a:t>
                      </a:r>
                      <a:endParaRPr lang="fr-FR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</a:rPr>
                        <a:t>u(1)</a:t>
                      </a:r>
                      <a:endParaRPr lang="fr-FR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fr-FR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fr-FR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max_temporal_layers_minus1</a:t>
                      </a:r>
                      <a:endParaRPr lang="fr-FR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Malgun Gothic"/>
                        </a:rPr>
                        <a:t>u(3)</a:t>
                      </a:r>
                      <a:endParaRPr lang="fr-FR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…</a:t>
                      </a:r>
                      <a:endParaRPr lang="fr-FR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fr-FR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rbsp_trailing_bits( )</a:t>
                      </a:r>
                      <a:endParaRPr lang="fr-FR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fr-FR" sz="160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fr-FR" sz="16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fr-FR" sz="1600" dirty="0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0A88669-4FC4-45FB-ABFB-7E884D2A752F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908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a typeface="ＭＳ Ｐゴシック" pitchFamily="34" charset="-128"/>
              </a:rPr>
              <a:t>Evaluation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>
                <a:ea typeface="ＭＳ Ｐゴシック" pitchFamily="34" charset="-128"/>
              </a:rPr>
              <a:t>2 sets of 4:4:4 RGB sequences considered, converted to 4:4:4 YUV</a:t>
            </a:r>
          </a:p>
          <a:p>
            <a:pPr lvl="1"/>
            <a:r>
              <a:rPr lang="en-US" sz="1400" dirty="0"/>
              <a:t>Class P: 1080p sequences used for the AVC professional extension </a:t>
            </a:r>
            <a:endParaRPr lang="en-US" sz="1400" dirty="0" smtClean="0"/>
          </a:p>
          <a:p>
            <a:pPr lvl="1"/>
            <a:r>
              <a:rPr lang="en-US" sz="1400" dirty="0"/>
              <a:t>Class S: 2 1080p sequences, </a:t>
            </a:r>
            <a:r>
              <a:rPr lang="en-US" sz="1400" dirty="0" smtClean="0"/>
              <a:t> </a:t>
            </a:r>
            <a:r>
              <a:rPr lang="en-US" sz="1400" dirty="0"/>
              <a:t>2 2160p (3940x2160) </a:t>
            </a:r>
            <a:r>
              <a:rPr lang="en-US" sz="1400" dirty="0" smtClean="0"/>
              <a:t>sequences </a:t>
            </a:r>
            <a:r>
              <a:rPr lang="en-US" sz="1400" dirty="0"/>
              <a:t>from </a:t>
            </a:r>
            <a:r>
              <a:rPr lang="en-US" sz="1400" dirty="0" smtClean="0"/>
              <a:t>SVT</a:t>
            </a:r>
          </a:p>
          <a:p>
            <a:pPr lvl="1"/>
            <a:endParaRPr lang="en-US" sz="1400" dirty="0"/>
          </a:p>
          <a:p>
            <a:r>
              <a:rPr lang="en-US" sz="1800" dirty="0"/>
              <a:t>Each sequence </a:t>
            </a:r>
            <a:r>
              <a:rPr lang="en-US" sz="1800" dirty="0" smtClean="0"/>
              <a:t>converted into </a:t>
            </a:r>
            <a:r>
              <a:rPr lang="en-US" sz="1800" dirty="0"/>
              <a:t>8 different YUV 4:2:0 versions, corresponding to 8 different horizontal/vertical chroma phases</a:t>
            </a:r>
            <a:r>
              <a:rPr lang="en-US" sz="1800" dirty="0" smtClean="0"/>
              <a:t> </a:t>
            </a:r>
          </a:p>
          <a:p>
            <a:pPr lvl="1"/>
            <a:r>
              <a:rPr lang="en-US" sz="1400" dirty="0" smtClean="0">
                <a:ea typeface="ＭＳ Ｐゴシック" pitchFamily="34" charset="-128"/>
              </a:rPr>
              <a:t>Using </a:t>
            </a:r>
            <a:r>
              <a:rPr lang="en-US" sz="1400" dirty="0" smtClean="0">
                <a:ea typeface="ＭＳ Ｐゴシック" pitchFamily="34" charset="-128"/>
              </a:rPr>
              <a:t>non-normative </a:t>
            </a:r>
            <a:r>
              <a:rPr lang="en-US" sz="1400" dirty="0" err="1" smtClean="0">
                <a:ea typeface="ＭＳ Ｐゴシック" pitchFamily="34" charset="-128"/>
              </a:rPr>
              <a:t>downsampling</a:t>
            </a:r>
            <a:r>
              <a:rPr lang="en-US" sz="1400" dirty="0" smtClean="0">
                <a:ea typeface="ＭＳ Ｐゴシック" pitchFamily="34" charset="-128"/>
              </a:rPr>
              <a:t> filters from JSVM</a:t>
            </a:r>
          </a:p>
          <a:p>
            <a:pPr lvl="1"/>
            <a:endParaRPr lang="en-US" sz="1400" dirty="0">
              <a:ea typeface="ＭＳ Ｐゴシック" pitchFamily="34" charset="-128"/>
            </a:endParaRPr>
          </a:p>
          <a:p>
            <a:r>
              <a:rPr lang="en-US" sz="1800" dirty="0" smtClean="0">
                <a:ea typeface="ＭＳ Ｐゴシック" pitchFamily="34" charset="-128"/>
              </a:rPr>
              <a:t>4 HM versions used:</a:t>
            </a:r>
          </a:p>
          <a:p>
            <a:pPr lvl="1"/>
            <a:r>
              <a:rPr lang="en-US" sz="1400" dirty="0" smtClean="0">
                <a:ea typeface="ＭＳ Ｐゴシック" pitchFamily="34" charset="-128"/>
              </a:rPr>
              <a:t>HM_V0	: default HM5.0 	</a:t>
            </a:r>
            <a:r>
              <a:rPr lang="en-US" sz="1400" dirty="0" err="1" smtClean="0"/>
              <a:t>Cx</a:t>
            </a:r>
            <a:r>
              <a:rPr lang="en-US" sz="1400" dirty="0" smtClean="0"/>
              <a:t>=0</a:t>
            </a:r>
            <a:r>
              <a:rPr lang="en-US" sz="1400" dirty="0"/>
              <a:t>, </a:t>
            </a:r>
            <a:r>
              <a:rPr lang="en-US" sz="1400" dirty="0" smtClean="0"/>
              <a:t>Cy=0.5</a:t>
            </a:r>
            <a:endParaRPr lang="en-US" sz="1400" dirty="0" smtClean="0">
              <a:ea typeface="ＭＳ Ｐゴシック" pitchFamily="34" charset="-128"/>
            </a:endParaRPr>
          </a:p>
          <a:p>
            <a:pPr lvl="1"/>
            <a:r>
              <a:rPr lang="en-US" sz="1400" dirty="0" smtClean="0">
                <a:ea typeface="ＭＳ Ｐゴシック" pitchFamily="34" charset="-128"/>
              </a:rPr>
              <a:t>HM_V1	: </a:t>
            </a:r>
            <a:r>
              <a:rPr lang="en-US" sz="1400" dirty="0">
                <a:ea typeface="ＭＳ Ｐゴシック" pitchFamily="34" charset="-128"/>
              </a:rPr>
              <a:t>LM adapted for </a:t>
            </a:r>
            <a:r>
              <a:rPr lang="en-US" sz="1400" dirty="0" smtClean="0">
                <a:ea typeface="ＭＳ Ｐゴシック" pitchFamily="34" charset="-128"/>
              </a:rPr>
              <a:t>	</a:t>
            </a:r>
            <a:r>
              <a:rPr lang="en-US" sz="1400" dirty="0" err="1" smtClean="0">
                <a:ea typeface="ＭＳ Ｐゴシック" pitchFamily="34" charset="-128"/>
              </a:rPr>
              <a:t>Cx</a:t>
            </a:r>
            <a:r>
              <a:rPr lang="en-US" sz="1400" dirty="0" smtClean="0">
                <a:ea typeface="ＭＳ Ｐゴシック" pitchFamily="34" charset="-128"/>
              </a:rPr>
              <a:t>=0</a:t>
            </a:r>
            <a:r>
              <a:rPr lang="en-US" sz="1400" dirty="0">
                <a:ea typeface="ＭＳ Ｐゴシック" pitchFamily="34" charset="-128"/>
              </a:rPr>
              <a:t>, Cy=0</a:t>
            </a:r>
          </a:p>
          <a:p>
            <a:pPr lvl="1"/>
            <a:r>
              <a:rPr lang="en-US" sz="1400" dirty="0" smtClean="0">
                <a:ea typeface="ＭＳ Ｐゴシック" pitchFamily="34" charset="-128"/>
              </a:rPr>
              <a:t>HM_V2	: </a:t>
            </a:r>
            <a:r>
              <a:rPr lang="en-US" sz="1400" dirty="0">
                <a:ea typeface="ＭＳ Ｐゴシック" pitchFamily="34" charset="-128"/>
              </a:rPr>
              <a:t>LM adapted for </a:t>
            </a:r>
            <a:r>
              <a:rPr lang="en-US" sz="1400" dirty="0" smtClean="0">
                <a:ea typeface="ＭＳ Ｐゴシック" pitchFamily="34" charset="-128"/>
              </a:rPr>
              <a:t>	</a:t>
            </a:r>
            <a:r>
              <a:rPr lang="en-US" sz="1400" dirty="0" err="1" smtClean="0">
                <a:ea typeface="ＭＳ Ｐゴシック" pitchFamily="34" charset="-128"/>
              </a:rPr>
              <a:t>Cx</a:t>
            </a:r>
            <a:r>
              <a:rPr lang="en-US" sz="1400" dirty="0" smtClean="0">
                <a:ea typeface="ＭＳ Ｐゴシック" pitchFamily="34" charset="-128"/>
              </a:rPr>
              <a:t>=0.5</a:t>
            </a:r>
            <a:r>
              <a:rPr lang="en-US" sz="1400" dirty="0">
                <a:ea typeface="ＭＳ Ｐゴシック" pitchFamily="34" charset="-128"/>
              </a:rPr>
              <a:t>, Cy=0</a:t>
            </a:r>
          </a:p>
          <a:p>
            <a:pPr lvl="1"/>
            <a:r>
              <a:rPr lang="en-US" sz="1400" dirty="0" smtClean="0">
                <a:ea typeface="ＭＳ Ｐゴシック" pitchFamily="34" charset="-128"/>
              </a:rPr>
              <a:t>HM_V3	: </a:t>
            </a:r>
            <a:r>
              <a:rPr lang="en-US" sz="1400" dirty="0">
                <a:ea typeface="ＭＳ Ｐゴシック" pitchFamily="34" charset="-128"/>
              </a:rPr>
              <a:t>LM adapted for </a:t>
            </a:r>
            <a:r>
              <a:rPr lang="en-US" sz="1400" dirty="0" smtClean="0">
                <a:ea typeface="ＭＳ Ｐゴシック" pitchFamily="34" charset="-128"/>
              </a:rPr>
              <a:t>	</a:t>
            </a:r>
            <a:r>
              <a:rPr lang="en-US" sz="1400" dirty="0" err="1" smtClean="0">
                <a:ea typeface="ＭＳ Ｐゴシック" pitchFamily="34" charset="-128"/>
              </a:rPr>
              <a:t>Cx</a:t>
            </a:r>
            <a:r>
              <a:rPr lang="en-US" sz="1400" dirty="0" smtClean="0">
                <a:ea typeface="ＭＳ Ｐゴシック" pitchFamily="34" charset="-128"/>
              </a:rPr>
              <a:t>=0.5</a:t>
            </a:r>
            <a:r>
              <a:rPr lang="en-US" sz="1400" dirty="0">
                <a:ea typeface="ＭＳ Ｐゴシック" pitchFamily="34" charset="-128"/>
              </a:rPr>
              <a:t>, </a:t>
            </a:r>
            <a:r>
              <a:rPr lang="en-US" sz="1400" dirty="0" smtClean="0">
                <a:ea typeface="ＭＳ Ｐゴシック" pitchFamily="34" charset="-128"/>
              </a:rPr>
              <a:t>Cy=0.5</a:t>
            </a:r>
          </a:p>
          <a:p>
            <a:pPr lvl="1"/>
            <a:endParaRPr lang="en-US" sz="1400" dirty="0">
              <a:ea typeface="ＭＳ Ｐゴシック" pitchFamily="34" charset="-128"/>
            </a:endParaRPr>
          </a:p>
          <a:p>
            <a:r>
              <a:rPr lang="en-US" sz="1800" dirty="0" smtClean="0">
                <a:ea typeface="ＭＳ Ｐゴシック" pitchFamily="34" charset="-128"/>
              </a:rPr>
              <a:t>Conversion tools and modified HM provided with the contribution</a:t>
            </a:r>
            <a:endParaRPr lang="en-US" sz="1800" dirty="0">
              <a:ea typeface="ＭＳ Ｐゴシック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0A88669-4FC4-45FB-ABFB-7E884D2A752F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26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a typeface="ＭＳ Ｐゴシック" pitchFamily="34" charset="-128"/>
              </a:rPr>
              <a:t>Results</a:t>
            </a:r>
            <a:endParaRPr lang="fr-FR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0A88669-4FC4-45FB-ABFB-7E884D2A752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442073"/>
              </p:ext>
            </p:extLst>
          </p:nvPr>
        </p:nvGraphicFramePr>
        <p:xfrm>
          <a:off x="560516" y="980728"/>
          <a:ext cx="8640956" cy="3672404"/>
        </p:xfrm>
        <a:graphic>
          <a:graphicData uri="http://schemas.openxmlformats.org/drawingml/2006/table">
            <a:tbl>
              <a:tblPr firstRow="1" firstCol="1" bandRow="1"/>
              <a:tblGrid>
                <a:gridCol w="1003651"/>
                <a:gridCol w="875566"/>
                <a:gridCol w="674836"/>
                <a:gridCol w="558221"/>
                <a:gridCol w="558221"/>
                <a:gridCol w="611749"/>
                <a:gridCol w="611749"/>
                <a:gridCol w="611749"/>
                <a:gridCol w="611749"/>
                <a:gridCol w="611749"/>
                <a:gridCol w="611749"/>
                <a:gridCol w="1299967"/>
              </a:tblGrid>
              <a:tr h="323764">
                <a:tc>
                  <a:txBody>
                    <a:bodyPr/>
                    <a:lstStyle/>
                    <a:p>
                      <a:endParaRPr lang="fr-FR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Reference HM_V0: Cx=0, Cy=0.5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42690"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Phase of input sequences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HM_V1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Cx=0, Cy=0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HM_V2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Cx=0.5, Cy=0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HM_V3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Cx=0.5, Cy=0.5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64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Cx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Cy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Y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U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Y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U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Y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U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Best version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4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-0.1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-1.1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-1.5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0.0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0.3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0.3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0.1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1.5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1.0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 b="1">
                          <a:effectLst/>
                          <a:latin typeface="Times New Roman"/>
                          <a:ea typeface="Times New Roman"/>
                        </a:rPr>
                        <a:t>HM_V1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4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0.25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-0.1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-1.4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-1.5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0.0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-1.1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-1.4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0.0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-0.3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0.0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 b="1">
                          <a:effectLst/>
                          <a:latin typeface="Times New Roman"/>
                          <a:ea typeface="Times New Roman"/>
                        </a:rPr>
                        <a:t>HM_V1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4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0.5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-0.1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-1.3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-1.2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-0.1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-2.8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-2.7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-0.1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-2.0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-1.4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 b="1">
                          <a:effectLst/>
                          <a:latin typeface="Times New Roman"/>
                          <a:ea typeface="Times New Roman"/>
                        </a:rPr>
                        <a:t>HM_V2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4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0.75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-0.1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-1.2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-1.0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-0.2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-4.2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-3.5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-0.2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-3.4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-2.3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 b="1">
                          <a:effectLst/>
                          <a:latin typeface="Times New Roman"/>
                          <a:ea typeface="Times New Roman"/>
                        </a:rPr>
                        <a:t>HM_V2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4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0.5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0.3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4.9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2.6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0.4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7.3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3.8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0.1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1.5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1.4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 b="1">
                          <a:effectLst/>
                          <a:latin typeface="Times New Roman"/>
                          <a:ea typeface="Times New Roman"/>
                        </a:rPr>
                        <a:t>HM_V0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4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0.25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0.5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0.3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5.0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2.6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0.3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5.2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2.6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0.0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-0.6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-0.2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 b="1">
                          <a:effectLst/>
                          <a:latin typeface="Times New Roman"/>
                          <a:ea typeface="Times New Roman"/>
                        </a:rPr>
                        <a:t>HM_V3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346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0.5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0.5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0.3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4.8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2.5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0.2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3.0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1.1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-0.1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-2.6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-1.9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 b="1">
                          <a:effectLst/>
                          <a:latin typeface="Times New Roman"/>
                          <a:ea typeface="Times New Roman"/>
                        </a:rPr>
                        <a:t>HM_V3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64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0.75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0.5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0.3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4.2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2.1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0.2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0.9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-0.2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-0.2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-4.2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-2.8</a:t>
                      </a:r>
                      <a:endParaRPr lang="fr-FR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600" b="1" dirty="0">
                          <a:effectLst/>
                          <a:latin typeface="Times New Roman"/>
                          <a:ea typeface="Times New Roman"/>
                        </a:rPr>
                        <a:t>HM_V3</a:t>
                      </a:r>
                      <a:endParaRPr lang="fr-FR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0210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dirty="0"/>
              <a:t>Conclusions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sz="2400" dirty="0" smtClean="0">
                <a:ea typeface="ＭＳ Ｐゴシック" pitchFamily="34" charset="-128"/>
              </a:rPr>
              <a:t>Natural extension of LM mode to take </a:t>
            </a:r>
            <a:r>
              <a:rPr lang="en-US" sz="2400" dirty="0">
                <a:ea typeface="ＭＳ Ｐゴシック" pitchFamily="34" charset="-128"/>
              </a:rPr>
              <a:t>into account chroma </a:t>
            </a:r>
            <a:r>
              <a:rPr lang="en-US" sz="2400" dirty="0" smtClean="0">
                <a:ea typeface="ＭＳ Ｐゴシック" pitchFamily="34" charset="-128"/>
              </a:rPr>
              <a:t>phase</a:t>
            </a:r>
            <a:endParaRPr lang="en-US" sz="2400" dirty="0">
              <a:ea typeface="ＭＳ Ｐゴシック" pitchFamily="34" charset="-128"/>
            </a:endParaRPr>
          </a:p>
          <a:p>
            <a:pPr lvl="1">
              <a:spcBef>
                <a:spcPts val="1800"/>
              </a:spcBef>
            </a:pPr>
            <a:r>
              <a:rPr lang="en-US" sz="2000" dirty="0">
                <a:ea typeface="ＭＳ Ｐゴシック" pitchFamily="34" charset="-128"/>
              </a:rPr>
              <a:t>Insert chroma format information signaling in </a:t>
            </a:r>
            <a:r>
              <a:rPr lang="en-US" sz="2000" dirty="0" smtClean="0">
                <a:ea typeface="ＭＳ Ｐゴシック" pitchFamily="34" charset="-128"/>
              </a:rPr>
              <a:t>SPS/PPS</a:t>
            </a:r>
            <a:endParaRPr lang="en-US" sz="2000" dirty="0">
              <a:ea typeface="ＭＳ Ｐゴシック" pitchFamily="34" charset="-128"/>
            </a:endParaRPr>
          </a:p>
          <a:p>
            <a:pPr lvl="1">
              <a:spcBef>
                <a:spcPts val="1800"/>
              </a:spcBef>
            </a:pPr>
            <a:r>
              <a:rPr lang="en-US" sz="2000" dirty="0">
                <a:ea typeface="ＭＳ Ｐゴシック" pitchFamily="34" charset="-128"/>
              </a:rPr>
              <a:t>Adapt Luma samples interpolation based on these chroma format </a:t>
            </a:r>
            <a:r>
              <a:rPr lang="en-US" sz="2000" dirty="0" smtClean="0">
                <a:ea typeface="ＭＳ Ｐゴシック" pitchFamily="34" charset="-128"/>
              </a:rPr>
              <a:t>information </a:t>
            </a:r>
            <a:endParaRPr lang="en-US" sz="2000" dirty="0">
              <a:ea typeface="ＭＳ Ｐゴシック" pitchFamily="34" charset="-128"/>
            </a:endParaRPr>
          </a:p>
          <a:p>
            <a:pPr lvl="1">
              <a:spcBef>
                <a:spcPts val="1800"/>
              </a:spcBef>
            </a:pPr>
            <a:r>
              <a:rPr lang="en-US" sz="2000" dirty="0">
                <a:ea typeface="ＭＳ Ｐゴシック" pitchFamily="34" charset="-128"/>
              </a:rPr>
              <a:t>Current proposal handles </a:t>
            </a:r>
            <a:r>
              <a:rPr lang="en-US" sz="2000" smtClean="0">
                <a:ea typeface="ＭＳ Ｐゴシック" pitchFamily="34" charset="-128"/>
              </a:rPr>
              <a:t>4:2:0 content</a:t>
            </a:r>
            <a:endParaRPr lang="en-US" sz="2000" dirty="0">
              <a:ea typeface="ＭＳ Ｐゴシック" pitchFamily="34" charset="-128"/>
            </a:endParaRPr>
          </a:p>
          <a:p>
            <a:pPr lvl="1">
              <a:spcBef>
                <a:spcPts val="1800"/>
              </a:spcBef>
            </a:pPr>
            <a:r>
              <a:rPr lang="en-US" sz="2000" dirty="0">
                <a:ea typeface="ＭＳ Ｐゴシック" pitchFamily="34" charset="-128"/>
              </a:rPr>
              <a:t>Can be generalized to other formats (</a:t>
            </a:r>
            <a:r>
              <a:rPr lang="en-US" sz="2000" dirty="0" smtClean="0">
                <a:ea typeface="ＭＳ Ｐゴシック" pitchFamily="34" charset="-128"/>
              </a:rPr>
              <a:t>4:2:2, interlaced with ¼ chroma phase)</a:t>
            </a:r>
            <a:endParaRPr lang="en-US" sz="2000" dirty="0">
              <a:ea typeface="ＭＳ Ｐゴシック" pitchFamily="34" charset="-128"/>
            </a:endParaRPr>
          </a:p>
          <a:p>
            <a:pPr lvl="1">
              <a:spcBef>
                <a:spcPts val="1800"/>
              </a:spcBef>
            </a:pPr>
            <a:r>
              <a:rPr lang="en-US" sz="2000" dirty="0" smtClean="0">
                <a:ea typeface="ＭＳ Ｐゴシック" pitchFamily="34" charset="-128"/>
              </a:rPr>
              <a:t>Chroma Gain using the right filters observed in all tested cases (up to -0.2% Y, -4.2% U, -3.5% V) </a:t>
            </a:r>
            <a:endParaRPr lang="fr-F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0A88669-4FC4-45FB-ABFB-7E884D2A752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08485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54947</TotalTime>
  <Words>513</Words>
  <Application>Microsoft Office PowerPoint</Application>
  <PresentationFormat>A4 Paper (210x297 mm)</PresentationFormat>
  <Paragraphs>219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標準デザイン</vt:lpstr>
      <vt:lpstr>Microsoft Visio Drawing</vt:lpstr>
      <vt:lpstr>Visio</vt:lpstr>
      <vt:lpstr>Equation</vt:lpstr>
      <vt:lpstr>JCTVC-H0177: Use of chroma phase in LM mode</vt:lpstr>
      <vt:lpstr>Chroma phase in current HM design</vt:lpstr>
      <vt:lpstr>Proposal : generalize LM mode for other chroma phase</vt:lpstr>
      <vt:lpstr>Syntax </vt:lpstr>
      <vt:lpstr>Evaluation</vt:lpstr>
      <vt:lpstr>Results</vt:lpstr>
      <vt:lpstr>Conclusions</vt:lpstr>
    </vt:vector>
  </TitlesOfParts>
  <Company>Canon Research Centre France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CRF Transfert Price Policy</dc:title>
  <dc:subject>TP Transfert Price Yearly Rate</dc:subject>
  <dc:creator>Herve Dias</dc:creator>
  <cp:keywords>YEARLY RATE REVENUE SGA TRANSFERT PRICE</cp:keywords>
  <cp:lastModifiedBy>FRANCOIS Edouard</cp:lastModifiedBy>
  <cp:revision>1150</cp:revision>
  <dcterms:created xsi:type="dcterms:W3CDTF">2005-11-15T02:06:28Z</dcterms:created>
  <dcterms:modified xsi:type="dcterms:W3CDTF">2012-02-03T20:00:56Z</dcterms:modified>
  <cp:category>R2/A1</cp:category>
</cp:coreProperties>
</file>