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9"/>
  </p:notesMasterIdLst>
  <p:handoutMasterIdLst>
    <p:handoutMasterId r:id="rId10"/>
  </p:handoutMasterIdLst>
  <p:sldIdLst>
    <p:sldId id="311" r:id="rId4"/>
    <p:sldId id="348" r:id="rId5"/>
    <p:sldId id="344" r:id="rId6"/>
    <p:sldId id="346" r:id="rId7"/>
    <p:sldId id="347" r:id="rId8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79" d="100"/>
          <a:sy n="79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3 February 2012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3 February 2012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3 February 2012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2690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" y="3911600"/>
            <a:ext cx="8724900" cy="2690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20688" y="6635750"/>
            <a:ext cx="2701925" cy="2111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0AE1-7FF3-4E49-9E2C-CA594FE2690E}" type="datetime4">
              <a:rPr lang="en-AU"/>
              <a:pPr>
                <a:defRPr/>
              </a:pPr>
              <a:t>3 February 2012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330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" name="Image" r:id="rId17" imgW="9752381" imgH="437748" progId="Photoshop.Image.9">
                  <p:embed/>
                </p:oleObj>
              </mc:Choice>
              <mc:Fallback>
                <p:oleObj name="Image" r:id="rId17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7" name="Image" r:id="rId19" imgW="9752381" imgH="152260" progId="Photoshop.Image.9">
                  <p:embed/>
                </p:oleObj>
              </mc:Choice>
              <mc:Fallback>
                <p:oleObj name="Image" r:id="rId19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29" r:id="rId14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8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4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5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JCTVC-H0145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2803358"/>
            <a:ext cx="7993295" cy="17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US" sz="2800" b="1" dirty="0"/>
              <a:t>Non-CE11: </a:t>
            </a:r>
            <a:r>
              <a:rPr lang="en-US" sz="2800" b="1" dirty="0" err="1"/>
              <a:t>Harmonisation</a:t>
            </a:r>
            <a:r>
              <a:rPr lang="en-US" sz="2800" b="1" dirty="0"/>
              <a:t> of 8x8 TU residual scan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8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Feb 2012.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917742"/>
          </a:xfrm>
        </p:spPr>
        <p:txBody>
          <a:bodyPr/>
          <a:lstStyle/>
          <a:p>
            <a:r>
              <a:rPr lang="en-AU" dirty="0" smtClean="0"/>
              <a:t>Background information: </a:t>
            </a:r>
            <a:r>
              <a:rPr lang="en-AU" dirty="0" smtClean="0"/>
              <a:t>G1038 ‘straw </a:t>
            </a:r>
            <a:r>
              <a:rPr lang="en-AU" dirty="0" smtClean="0"/>
              <a:t>man’ solution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335505"/>
            <a:ext cx="8724900" cy="493296"/>
          </a:xfrm>
        </p:spPr>
        <p:txBody>
          <a:bodyPr/>
          <a:lstStyle/>
          <a:p>
            <a:r>
              <a:rPr lang="en-AU" sz="2000" dirty="0" smtClean="0"/>
              <a:t>Summary of residual </a:t>
            </a:r>
            <a:r>
              <a:rPr lang="en-AU" sz="2000" dirty="0" smtClean="0"/>
              <a:t>coding in HM-5.0:</a:t>
            </a:r>
            <a:endParaRPr lang="en-AU" sz="20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20199"/>
              </p:ext>
            </p:extLst>
          </p:nvPr>
        </p:nvGraphicFramePr>
        <p:xfrm>
          <a:off x="204534" y="1854199"/>
          <a:ext cx="8722897" cy="3815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6007"/>
                <a:gridCol w="1188122"/>
                <a:gridCol w="1215189"/>
                <a:gridCol w="1672390"/>
                <a:gridCol w="1756610"/>
                <a:gridCol w="1744579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Transform size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baseline="0" dirty="0" smtClean="0"/>
                        <a:t>Sub-block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Upper </a:t>
                      </a:r>
                      <a:r>
                        <a:rPr lang="en-AU" dirty="0" smtClean="0"/>
                        <a:t>scan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 smtClean="0"/>
                        <a:t>Ctx</a:t>
                      </a:r>
                      <a:r>
                        <a:rPr lang="en-AU" dirty="0" smtClean="0"/>
                        <a:t> </a:t>
                      </a:r>
                      <a:r>
                        <a:rPr lang="en-AU" dirty="0" smtClean="0"/>
                        <a:t>selection dependency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Scan</a:t>
                      </a:r>
                      <a:r>
                        <a:rPr lang="en-AU" baseline="0" dirty="0" smtClean="0"/>
                        <a:t> pattern:</a:t>
                      </a:r>
                    </a:p>
                    <a:p>
                      <a:r>
                        <a:rPr lang="en-AU" baseline="0" dirty="0" smtClean="0"/>
                        <a:t>Sub-block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Scan pattern:</a:t>
                      </a:r>
                    </a:p>
                    <a:p>
                      <a:r>
                        <a:rPr lang="en-AU" dirty="0" smtClean="0"/>
                        <a:t>Upp</a:t>
                      </a:r>
                      <a:r>
                        <a:rPr lang="en-AU" baseline="0" dirty="0" smtClean="0"/>
                        <a:t>er layer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N/A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Position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H,V, D (MDCS)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N/A</a:t>
                      </a:r>
                    </a:p>
                    <a:p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rgbClr val="FF0000"/>
                          </a:solidFill>
                        </a:rPr>
                        <a:t>8x8</a:t>
                      </a:r>
                      <a:endParaRPr lang="en-A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rgbClr val="FF0000"/>
                          </a:solidFill>
                        </a:rPr>
                        <a:t>8x8</a:t>
                      </a:r>
                      <a:endParaRPr lang="en-A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rgbClr val="FF0000"/>
                          </a:solidFill>
                        </a:rPr>
                        <a:t>N/A</a:t>
                      </a:r>
                      <a:endParaRPr lang="en-A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solidFill>
                            <a:srgbClr val="FF0000"/>
                          </a:solidFill>
                        </a:rPr>
                        <a:t>Position</a:t>
                      </a:r>
                      <a:endParaRPr lang="en-A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>
                          <a:solidFill>
                            <a:srgbClr val="FF0000"/>
                          </a:solidFill>
                        </a:rPr>
                        <a:t>H,V, D (MDCS)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>
                          <a:solidFill>
                            <a:srgbClr val="FF0000"/>
                          </a:solidFill>
                        </a:rPr>
                        <a:t>N/A</a:t>
                      </a:r>
                      <a:endParaRPr lang="en-AU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16x16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Neighbours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32x32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8x8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Neighbours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4x16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1x4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Neighbours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16x4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4x1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Neighbours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8x32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2x8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Neighbours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32x8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4x4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8x2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/>
                        <a:t>Neighbours</a:t>
                      </a:r>
                      <a:endParaRPr lang="en-A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400" dirty="0" smtClean="0"/>
                        <a:t>D</a:t>
                      </a:r>
                      <a:endParaRPr lang="en-A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67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Proposal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z="1800" dirty="0" smtClean="0"/>
              <a:t>Harmonise the 8x8 TU scan with other TU sizes:</a:t>
            </a:r>
          </a:p>
          <a:p>
            <a:pPr lvl="1"/>
            <a:r>
              <a:rPr lang="en-AU" sz="1800" dirty="0" smtClean="0"/>
              <a:t>Split 8x8 TU into four 4x4 sub-blocks.</a:t>
            </a:r>
          </a:p>
          <a:p>
            <a:pPr lvl="1"/>
            <a:endParaRPr lang="en-AU" sz="1800" dirty="0"/>
          </a:p>
          <a:p>
            <a:pPr lvl="2"/>
            <a:r>
              <a:rPr lang="en-AU" sz="1800" dirty="0" smtClean="0"/>
              <a:t>Scan within each sub-block according to MDCS.</a:t>
            </a:r>
          </a:p>
          <a:p>
            <a:pPr lvl="1"/>
            <a:endParaRPr lang="en-AU" sz="1800" dirty="0"/>
          </a:p>
          <a:p>
            <a:pPr lvl="1"/>
            <a:r>
              <a:rPr lang="en-AU" sz="1800" dirty="0" smtClean="0"/>
              <a:t>Two options for the order of scanning sub-blocks (upper layer):</a:t>
            </a:r>
          </a:p>
          <a:p>
            <a:pPr lvl="1"/>
            <a:endParaRPr lang="en-AU" sz="1800" dirty="0"/>
          </a:p>
          <a:p>
            <a:pPr lvl="2"/>
            <a:r>
              <a:rPr lang="en-AU" sz="1800" dirty="0" smtClean="0"/>
              <a:t>1. Scan the upper layer also according to MDCS.</a:t>
            </a:r>
          </a:p>
          <a:p>
            <a:pPr lvl="1"/>
            <a:endParaRPr lang="en-AU" sz="1800" dirty="0"/>
          </a:p>
          <a:p>
            <a:pPr lvl="2"/>
            <a:r>
              <a:rPr lang="en-AU" sz="1800" dirty="0" smtClean="0"/>
              <a:t>2. Always use diagonal scan.</a:t>
            </a:r>
          </a:p>
          <a:p>
            <a:pPr lvl="3"/>
            <a:r>
              <a:rPr lang="en-AU" sz="1800" dirty="0" smtClean="0"/>
              <a:t>This can be considered a further level of harmonisation.</a:t>
            </a:r>
          </a:p>
          <a:p>
            <a:pPr lvl="1"/>
            <a:endParaRPr lang="en-AU" sz="1800" dirty="0" smtClean="0"/>
          </a:p>
          <a:p>
            <a:pPr lvl="1"/>
            <a:r>
              <a:rPr lang="en-AU" sz="1800" dirty="0" smtClean="0"/>
              <a:t>Benefit:</a:t>
            </a:r>
          </a:p>
          <a:p>
            <a:pPr lvl="2"/>
            <a:r>
              <a:rPr lang="en-AU" sz="1800" dirty="0" smtClean="0"/>
              <a:t>All TU sizes now use 4x4 sub-block as the smallest entity.</a:t>
            </a:r>
            <a:endParaRPr lang="en-AU" sz="1800" dirty="0"/>
          </a:p>
          <a:p>
            <a:pPr lvl="1"/>
            <a:endParaRPr lang="en-AU" sz="1800" dirty="0"/>
          </a:p>
          <a:p>
            <a:pPr lvl="1"/>
            <a:r>
              <a:rPr lang="en-AU" sz="1800" dirty="0" smtClean="0"/>
              <a:t>(Note: 4x4 case is effectively one sub-block and therefore trivial.)</a:t>
            </a:r>
            <a:endParaRPr lang="en-AU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276557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</a:t>
            </a:r>
            <a:r>
              <a:rPr lang="en-AU" dirty="0" smtClean="0"/>
              <a:t>– Upper layer MDCS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58" y="1037221"/>
            <a:ext cx="6434137" cy="5540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</a:t>
            </a:r>
            <a:r>
              <a:rPr lang="en-AU" dirty="0" smtClean="0"/>
              <a:t>– Upper layer diagonal only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190" y="983732"/>
            <a:ext cx="6530390" cy="5623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377263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26960</TotalTime>
  <Words>218</Words>
  <Application>Microsoft Office PowerPoint</Application>
  <PresentationFormat>On-screen Show (4:3)</PresentationFormat>
  <Paragraphs>86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CiSRA gray4</vt:lpstr>
      <vt:lpstr>14_~ CISRA (1024x768)</vt:lpstr>
      <vt:lpstr>1_CiSRA gray4</vt:lpstr>
      <vt:lpstr>Image</vt:lpstr>
      <vt:lpstr>PowerPoint Presentation</vt:lpstr>
      <vt:lpstr>Background information: G1038 ‘straw man’ solution</vt:lpstr>
      <vt:lpstr>Proposal</vt:lpstr>
      <vt:lpstr>Results – Upper layer MDCS</vt:lpstr>
      <vt:lpstr>Results – Upper layer diagonal only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727</cp:revision>
  <dcterms:created xsi:type="dcterms:W3CDTF">2008-06-05T01:45:40Z</dcterms:created>
  <dcterms:modified xsi:type="dcterms:W3CDTF">2012-02-03T04:52:16Z</dcterms:modified>
</cp:coreProperties>
</file>