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10"/>
  </p:notesMasterIdLst>
  <p:handoutMasterIdLst>
    <p:handoutMasterId r:id="rId11"/>
  </p:handoutMasterIdLst>
  <p:sldIdLst>
    <p:sldId id="311" r:id="rId4"/>
    <p:sldId id="344" r:id="rId5"/>
    <p:sldId id="348" r:id="rId6"/>
    <p:sldId id="349" r:id="rId7"/>
    <p:sldId id="346" r:id="rId8"/>
    <p:sldId id="347" r:id="rId9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2 February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2 February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2 February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6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0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1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5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8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9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JCTVC-H0140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US" sz="2800" b="1" dirty="0"/>
              <a:t>CE1: Modified probability update and table removal for multi-parameter CABAC </a:t>
            </a:r>
            <a:r>
              <a:rPr lang="en-US" sz="2800" b="1" dirty="0" smtClean="0"/>
              <a:t>update</a:t>
            </a:r>
          </a:p>
          <a:p>
            <a:pPr marL="287338" indent="-287338" algn="ctr">
              <a:spcBef>
                <a:spcPct val="20000"/>
              </a:spcBef>
            </a:pPr>
            <a:r>
              <a:rPr lang="en-US" sz="2800" b="1" dirty="0" smtClean="0"/>
              <a:t>(Sub-test C2)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8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Feb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Background: H0112/G764 (studied in CE1)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 smtClean="0"/>
              <a:t>Either </a:t>
            </a:r>
            <a:r>
              <a:rPr lang="en-US" sz="1800" dirty="0"/>
              <a:t>one or two </a:t>
            </a:r>
            <a:r>
              <a:rPr lang="en-US" sz="1800" dirty="0" smtClean="0"/>
              <a:t>15-bit probability </a:t>
            </a:r>
            <a:r>
              <a:rPr lang="en-US" sz="1800" dirty="0"/>
              <a:t>estimates </a:t>
            </a:r>
            <a:r>
              <a:rPr lang="en-US" sz="1800" dirty="0" smtClean="0"/>
              <a:t>exist </a:t>
            </a:r>
            <a:r>
              <a:rPr lang="en-US" sz="1800" dirty="0"/>
              <a:t>for each context (iP0, iP1).</a:t>
            </a:r>
            <a:endParaRPr lang="en-AU" sz="1800" dirty="0"/>
          </a:p>
          <a:p>
            <a:pPr lvl="1"/>
            <a:r>
              <a:rPr lang="en-US" sz="1800" dirty="0"/>
              <a:t>iP0 and iP1 are </a:t>
            </a:r>
            <a:r>
              <a:rPr lang="en-US" sz="1800" dirty="0" smtClean="0"/>
              <a:t>averaged </a:t>
            </a:r>
            <a:r>
              <a:rPr lang="en-US" sz="1800" dirty="0"/>
              <a:t>to create a combined probability estimate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iP0 and iP1 evenly cover the [0, 1] probability space (no more ‘</a:t>
            </a:r>
            <a:r>
              <a:rPr lang="en-US" sz="1800" dirty="0" err="1" smtClean="0"/>
              <a:t>valMPS</a:t>
            </a:r>
            <a:r>
              <a:rPr lang="en-US" sz="1800" dirty="0" smtClean="0"/>
              <a:t>’).</a:t>
            </a:r>
            <a:endParaRPr lang="en-AU" sz="1800" dirty="0"/>
          </a:p>
          <a:p>
            <a:pPr lvl="1"/>
            <a:endParaRPr lang="en-AU" sz="1800" dirty="0"/>
          </a:p>
          <a:p>
            <a:pPr lvl="0"/>
            <a:r>
              <a:rPr lang="en-US" sz="1800" dirty="0"/>
              <a:t>The CABAC offset (“</a:t>
            </a:r>
            <a:r>
              <a:rPr lang="en-US" sz="1800" dirty="0" err="1"/>
              <a:t>uiLPS</a:t>
            </a:r>
            <a:r>
              <a:rPr lang="en-US" sz="1800" dirty="0"/>
              <a:t>”) is determined by performing a table look-up on a </a:t>
            </a:r>
            <a:r>
              <a:rPr lang="en-US" sz="1800" dirty="0" smtClean="0"/>
              <a:t>2D table.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first dimension index is created by truncating the combined probability estimate from 15-bits to </a:t>
            </a:r>
            <a:r>
              <a:rPr lang="en-US" sz="1800" dirty="0" smtClean="0"/>
              <a:t>6-bits.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second dimension index is created by truncating the 9-bit range value to 6-bits (the MSB is required to always be ‘1’ and is ignored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table contains </a:t>
            </a:r>
            <a:r>
              <a:rPr lang="en-US" sz="1800" dirty="0"/>
              <a:t>9</a:t>
            </a:r>
            <a:r>
              <a:rPr lang="en-US" sz="1800" dirty="0" smtClean="0"/>
              <a:t>-bit </a:t>
            </a:r>
            <a:r>
              <a:rPr lang="en-US" sz="1800" dirty="0"/>
              <a:t>entries, resulting in an overall table size of </a:t>
            </a:r>
            <a:r>
              <a:rPr lang="en-US" sz="1800" dirty="0" smtClean="0"/>
              <a:t>36</a:t>
            </a:r>
            <a:r>
              <a:rPr lang="en-US" sz="1800" dirty="0" smtClean="0"/>
              <a:t>Kb </a:t>
            </a:r>
            <a:r>
              <a:rPr lang="en-US" sz="1800" dirty="0" smtClean="0"/>
              <a:t>(reduced from 288Kb in G764).</a:t>
            </a:r>
            <a:endParaRPr lang="en-AU" sz="1800" dirty="0" smtClean="0"/>
          </a:p>
          <a:p>
            <a:endParaRPr lang="en-AU" sz="1800" dirty="0" smtClean="0"/>
          </a:p>
          <a:p>
            <a:r>
              <a:rPr lang="en-AU" sz="1800" b="1" dirty="0" smtClean="0"/>
              <a:t>Problem: A </a:t>
            </a:r>
            <a:r>
              <a:rPr lang="en-AU" sz="1800" b="1" dirty="0" smtClean="0"/>
              <a:t>36</a:t>
            </a:r>
            <a:r>
              <a:rPr lang="en-AU" sz="1800" b="1" dirty="0" smtClean="0"/>
              <a:t>Kb </a:t>
            </a:r>
            <a:r>
              <a:rPr lang="en-AU" sz="1800" b="1" dirty="0" smtClean="0"/>
              <a:t>(64x64x9-bit) look-up table is introduced in H0112.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276557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H0140 solution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 smtClean="0"/>
              <a:t>36</a:t>
            </a:r>
            <a:r>
              <a:rPr lang="en-US" sz="1800" dirty="0" smtClean="0"/>
              <a:t>Kb </a:t>
            </a:r>
            <a:r>
              <a:rPr lang="en-US" sz="1800" dirty="0" smtClean="0"/>
              <a:t>LUT is removed and </a:t>
            </a:r>
            <a:r>
              <a:rPr lang="en-US" sz="1800" dirty="0" err="1" smtClean="0"/>
              <a:t>updateLPS</a:t>
            </a:r>
            <a:r>
              <a:rPr lang="en-US" sz="1800" dirty="0" smtClean="0"/>
              <a:t>() is modified:</a:t>
            </a:r>
          </a:p>
          <a:p>
            <a:pPr lvl="1"/>
            <a:r>
              <a:rPr lang="en-AU" sz="1800" dirty="0"/>
              <a:t>Note: </a:t>
            </a:r>
            <a:r>
              <a:rPr lang="en-AU" sz="1800" dirty="0" err="1"/>
              <a:t>updateLPS</a:t>
            </a:r>
            <a:r>
              <a:rPr lang="en-AU" sz="1800" dirty="0"/>
              <a:t>() refers to bin = 0 case.</a:t>
            </a:r>
          </a:p>
          <a:p>
            <a:pPr lvl="1"/>
            <a:endParaRPr lang="en-US" sz="1800" dirty="0" smtClean="0"/>
          </a:p>
          <a:p>
            <a:pPr lvl="0"/>
            <a:endParaRPr lang="en-US" sz="1800" dirty="0"/>
          </a:p>
          <a:p>
            <a:pPr lvl="0"/>
            <a:r>
              <a:rPr lang="en-US" sz="1800" dirty="0" smtClean="0"/>
              <a:t>H0112/G764 </a:t>
            </a:r>
            <a:r>
              <a:rPr lang="en-US" sz="1800" dirty="0" smtClean="0"/>
              <a:t>36</a:t>
            </a:r>
            <a:r>
              <a:rPr lang="en-US" sz="1800" dirty="0" smtClean="0"/>
              <a:t>Kb </a:t>
            </a:r>
            <a:r>
              <a:rPr lang="en-US" sz="1800" dirty="0" smtClean="0"/>
              <a:t>LUT replaced with the following steps:</a:t>
            </a:r>
          </a:p>
          <a:p>
            <a:pPr marL="788987" lvl="1" indent="-342900">
              <a:buFont typeface="+mj-lt"/>
              <a:buAutoNum type="arabicPeriod"/>
            </a:pPr>
            <a:r>
              <a:rPr lang="en-US" sz="1800" dirty="0" smtClean="0"/>
              <a:t>A </a:t>
            </a:r>
            <a:r>
              <a:rPr lang="en-US" sz="1800" dirty="0"/>
              <a:t>15-bit combined probability estimate (either iP0 or average of iP0 and iP1) is right shifted by 6 bits, producing a 9-bit truncated probability </a:t>
            </a:r>
            <a:r>
              <a:rPr lang="en-US" sz="1800" dirty="0" smtClean="0"/>
              <a:t>estimate (we retain the 9-bit truncation of G764).</a:t>
            </a:r>
            <a:endParaRPr lang="en-AU" sz="1800" dirty="0"/>
          </a:p>
          <a:p>
            <a:pPr marL="788987" lvl="1" indent="-342900">
              <a:buFont typeface="+mj-lt"/>
              <a:buAutoNum type="arabicPeriod"/>
            </a:pPr>
            <a:r>
              <a:rPr lang="en-US" sz="1800" dirty="0"/>
              <a:t>The truncated probability estimate is </a:t>
            </a:r>
            <a:r>
              <a:rPr lang="en-US" sz="1800" dirty="0" smtClean="0"/>
              <a:t>inverted.</a:t>
            </a:r>
            <a:endParaRPr lang="en-AU" sz="1800" dirty="0"/>
          </a:p>
          <a:p>
            <a:pPr marL="788987" lvl="1" indent="-342900">
              <a:buFont typeface="+mj-lt"/>
              <a:buAutoNum type="arabicPeriod"/>
            </a:pPr>
            <a:r>
              <a:rPr lang="en-US" sz="1800" dirty="0"/>
              <a:t>The 9-bit range value is masked by 0x1fc to produce a 7-bit </a:t>
            </a:r>
            <a:r>
              <a:rPr lang="en-US" sz="1800" dirty="0" smtClean="0"/>
              <a:t>value.</a:t>
            </a:r>
            <a:endParaRPr lang="en-AU" sz="1800" dirty="0"/>
          </a:p>
          <a:p>
            <a:pPr marL="788987" lvl="1" indent="-342900">
              <a:buFont typeface="+mj-lt"/>
              <a:buAutoNum type="arabicPeriod"/>
            </a:pPr>
            <a:r>
              <a:rPr lang="en-US" sz="1800" dirty="0"/>
              <a:t>Multiply the truncated probability estimate (9-bits) with the 7-bit value to produce a 16 bit </a:t>
            </a:r>
            <a:r>
              <a:rPr lang="en-US" sz="1800" dirty="0" smtClean="0"/>
              <a:t>value (note </a:t>
            </a:r>
            <a:r>
              <a:rPr lang="en-US" sz="1800" dirty="0"/>
              <a:t>that MSB of 7-bit value is always 1, so multiplication logic is a bit </a:t>
            </a:r>
            <a:r>
              <a:rPr lang="en-US" sz="1800" dirty="0" smtClean="0"/>
              <a:t>simplified).</a:t>
            </a:r>
            <a:endParaRPr lang="en-AU" sz="1800" dirty="0"/>
          </a:p>
          <a:p>
            <a:pPr marL="788987" lvl="1" indent="-342900">
              <a:buFont typeface="+mj-lt"/>
              <a:buAutoNum type="arabicPeriod"/>
            </a:pPr>
            <a:r>
              <a:rPr lang="en-US" sz="1800" dirty="0"/>
              <a:t>Right shift the product by 9-bits to produce a 7-bit </a:t>
            </a:r>
            <a:r>
              <a:rPr lang="en-US" sz="1800" dirty="0" smtClean="0"/>
              <a:t>offset.</a:t>
            </a:r>
            <a:endParaRPr lang="en-AU" sz="1800" dirty="0"/>
          </a:p>
          <a:p>
            <a:pPr marL="788987" lvl="1" indent="-342900">
              <a:buFont typeface="+mj-lt"/>
              <a:buAutoNum type="arabicPeriod"/>
            </a:pPr>
            <a:r>
              <a:rPr lang="en-US" sz="1800" dirty="0"/>
              <a:t>Clip the offset to a minimum </a:t>
            </a:r>
            <a:r>
              <a:rPr lang="en-US" sz="1800" dirty="0" smtClean="0"/>
              <a:t>value.</a:t>
            </a:r>
          </a:p>
          <a:p>
            <a:endParaRPr lang="en-US" sz="1800" dirty="0"/>
          </a:p>
          <a:p>
            <a:endParaRPr lang="en-AU" sz="1800" dirty="0"/>
          </a:p>
          <a:p>
            <a:endParaRPr lang="en-AU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417860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H0140 solution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updateLPS</a:t>
            </a:r>
            <a:r>
              <a:rPr lang="en-US" sz="1800" dirty="0" smtClean="0"/>
              <a:t>() modification:</a:t>
            </a:r>
          </a:p>
          <a:p>
            <a:pPr lvl="1"/>
            <a:r>
              <a:rPr lang="en-US" sz="1800" dirty="0" smtClean="0"/>
              <a:t>The H0112/G764 </a:t>
            </a:r>
            <a:r>
              <a:rPr lang="en-US" sz="1800" dirty="0" err="1" smtClean="0"/>
              <a:t>updateLPS</a:t>
            </a:r>
            <a:r>
              <a:rPr lang="en-US" sz="1800" dirty="0" smtClean="0"/>
              <a:t>() </a:t>
            </a:r>
            <a:r>
              <a:rPr lang="en-US" sz="1800" dirty="0"/>
              <a:t>is defined as:</a:t>
            </a:r>
            <a:endParaRPr lang="en-AU" sz="1800" dirty="0"/>
          </a:p>
          <a:p>
            <a:pPr lvl="2"/>
            <a:r>
              <a:rPr lang="en-US" sz="1800" dirty="0"/>
              <a:t>iP0 -= iP0 &gt;&gt; ALPHA0</a:t>
            </a:r>
            <a:endParaRPr lang="en-AU" sz="1800" dirty="0"/>
          </a:p>
          <a:p>
            <a:pPr lvl="2"/>
            <a:r>
              <a:rPr lang="en-US" sz="1800" dirty="0"/>
              <a:t>iP1 -= iP1 &gt;&gt; ALPHA1</a:t>
            </a:r>
            <a:endParaRPr lang="en-AU" sz="1800" dirty="0"/>
          </a:p>
          <a:p>
            <a:pPr lvl="1"/>
            <a:r>
              <a:rPr lang="en-US" sz="1800" dirty="0"/>
              <a:t>The proposed </a:t>
            </a:r>
            <a:r>
              <a:rPr lang="en-US" sz="1800" dirty="0" err="1" smtClean="0"/>
              <a:t>updateLPS</a:t>
            </a:r>
            <a:r>
              <a:rPr lang="en-US" sz="1800" dirty="0" smtClean="0"/>
              <a:t>() </a:t>
            </a:r>
            <a:r>
              <a:rPr lang="en-US" sz="1800" dirty="0"/>
              <a:t>is defined as:</a:t>
            </a:r>
            <a:endParaRPr lang="en-AU" sz="1800" dirty="0"/>
          </a:p>
          <a:p>
            <a:pPr lvl="2"/>
            <a:r>
              <a:rPr lang="en-US" sz="1800" dirty="0"/>
              <a:t>iP0 = max(iP0 – iP0 &gt;&gt; ALPHA0, 2&lt;&lt;6)</a:t>
            </a:r>
            <a:endParaRPr lang="en-AU" sz="1800" dirty="0"/>
          </a:p>
          <a:p>
            <a:pPr lvl="2"/>
            <a:r>
              <a:rPr lang="en-US" sz="1800" dirty="0"/>
              <a:t>iP0 = max(iP1 – iP1 &gt;&gt; ALPHA1, 2&lt;&lt;6)</a:t>
            </a:r>
            <a:endParaRPr lang="en-AU" sz="1800" dirty="0"/>
          </a:p>
          <a:p>
            <a:pPr lvl="1"/>
            <a:r>
              <a:rPr lang="en-US" sz="1800" dirty="0"/>
              <a:t>(ALPHA1 and ALPHA2 are constants which set the rate of adaptation 0 and 1 bin values.)</a:t>
            </a:r>
            <a:endParaRPr lang="en-AU" sz="1800" dirty="0"/>
          </a:p>
          <a:p>
            <a:endParaRPr lang="en-AU" sz="1800" dirty="0" smtClean="0"/>
          </a:p>
          <a:p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322394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relative to HM-5.0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1230313"/>
            <a:ext cx="5878513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relative to HM-5.0 (continued)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858" y="1188955"/>
            <a:ext cx="5881687" cy="431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77263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26932</TotalTime>
  <Words>418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CiSRA gray4</vt:lpstr>
      <vt:lpstr>14_~ CISRA (1024x768)</vt:lpstr>
      <vt:lpstr>1_CiSRA gray4</vt:lpstr>
      <vt:lpstr>Image</vt:lpstr>
      <vt:lpstr>PowerPoint Presentation</vt:lpstr>
      <vt:lpstr>Background: H0112/G764 (studied in CE1)</vt:lpstr>
      <vt:lpstr>H0140 solution</vt:lpstr>
      <vt:lpstr>H0140 solution</vt:lpstr>
      <vt:lpstr>Results relative to HM-5.0</vt:lpstr>
      <vt:lpstr>Results relative to HM-5.0 (continued)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723</cp:revision>
  <dcterms:created xsi:type="dcterms:W3CDTF">2008-06-05T01:45:40Z</dcterms:created>
  <dcterms:modified xsi:type="dcterms:W3CDTF">2012-02-02T00:13:05Z</dcterms:modified>
</cp:coreProperties>
</file>