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Default Extension="bin" ContentType="application/vnd.openxmlformats-officedocument.oleObject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12"/>
  </p:notesMasterIdLst>
  <p:sldIdLst>
    <p:sldId id="257" r:id="rId5"/>
    <p:sldId id="283" r:id="rId6"/>
    <p:sldId id="287" r:id="rId7"/>
    <p:sldId id="260" r:id="rId8"/>
    <p:sldId id="284" r:id="rId9"/>
    <p:sldId id="285" r:id="rId10"/>
    <p:sldId id="286" r:id="rId11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82D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828" autoAdjust="0"/>
    <p:restoredTop sz="90929"/>
  </p:normalViewPr>
  <p:slideViewPr>
    <p:cSldViewPr>
      <p:cViewPr varScale="1">
        <p:scale>
          <a:sx n="117" d="100"/>
          <a:sy n="117" d="100"/>
        </p:scale>
        <p:origin x="-1464" y="-102"/>
      </p:cViewPr>
      <p:guideLst>
        <p:guide orient="horz" pos="2160"/>
        <p:guide orient="horz" pos="4128"/>
        <p:guide pos="2880"/>
        <p:guide pos="480"/>
        <p:guide pos="52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 baseline="-25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 baseline="-25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 baseline="-25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 baseline="-25000"/>
            </a:lvl1pPr>
          </a:lstStyle>
          <a:p>
            <a:pPr>
              <a:defRPr/>
            </a:pPr>
            <a:fld id="{DCBA5568-2894-4A6D-9BD4-8223802E39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6"/>
          <p:cNvSpPr txBox="1">
            <a:spLocks/>
          </p:cNvSpPr>
          <p:nvPr userDrawn="1"/>
        </p:nvSpPr>
        <p:spPr bwMode="auto">
          <a:xfrm>
            <a:off x="7239000" y="914400"/>
            <a:ext cx="1600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rgbClr val="0082D1"/>
              </a:buClr>
              <a:buFontTx/>
              <a:buChar char="•"/>
              <a:defRPr/>
            </a:pPr>
            <a:endParaRPr lang="en-US" sz="3200" kern="0" dirty="0">
              <a:latin typeface="Arial Narrow" pitchFamily="1" charset="0"/>
              <a:ea typeface="+mn-ea"/>
            </a:endParaRPr>
          </a:p>
        </p:txBody>
      </p:sp>
      <p:sp>
        <p:nvSpPr>
          <p:cNvPr id="5" name="Footer Placeholder 5"/>
          <p:cNvSpPr txBox="1">
            <a:spLocks/>
          </p:cNvSpPr>
          <p:nvPr userDrawn="1"/>
        </p:nvSpPr>
        <p:spPr bwMode="auto">
          <a:xfrm>
            <a:off x="2971800" y="5791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n-US" sz="900" dirty="0">
              <a:solidFill>
                <a:schemeClr val="bg1">
                  <a:lumMod val="65000"/>
                </a:schemeClr>
              </a:solidFill>
              <a:latin typeface="Arial Narrow" pitchFamily="1" charset="0"/>
              <a:ea typeface="ＭＳ Ｐゴシック" pitchFamily="1" charset="-128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343400" y="2895600"/>
            <a:ext cx="4572000" cy="1066800"/>
          </a:xfrm>
        </p:spPr>
        <p:txBody>
          <a:bodyPr anchor="b"/>
          <a:lstStyle>
            <a:lvl1pPr algn="r">
              <a:defRPr sz="2400" b="1" i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239000" y="914400"/>
            <a:ext cx="1600200" cy="609600"/>
          </a:xfrm>
        </p:spPr>
        <p:txBody>
          <a:bodyPr anchor="ctr"/>
          <a:lstStyle>
            <a:lvl1pPr marL="0" indent="0">
              <a:buFontTx/>
              <a:buNone/>
              <a:defRPr sz="14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1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8439DB-4FFD-4E00-B923-C5CFAFC54C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AC8244-20E5-4050-83AD-8E2D69CBF3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990600"/>
            <a:ext cx="37338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7338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3DB7C-7A59-4C6A-A8EF-DE972224CB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 userDrawn="1"/>
        </p:nvSpPr>
        <p:spPr bwMode="auto">
          <a:xfrm>
            <a:off x="457200" y="76200"/>
            <a:ext cx="830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1" hangingPunct="1">
              <a:defRPr/>
            </a:pPr>
            <a:r>
              <a:rPr lang="en-US" sz="2800" kern="0">
                <a:solidFill>
                  <a:schemeClr val="bg1"/>
                </a:solidFill>
                <a:latin typeface="Arial Narrow" pitchFamily="34" charset="0"/>
                <a:ea typeface="+mj-ea"/>
                <a:cs typeface="+mj-cs"/>
              </a:rPr>
              <a:t>Click to edit Master 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6556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fld id="{325A04EF-FFE9-4203-9FC3-4A916418A9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8EFC1-8BD3-46CB-9E75-D0BF72E3CD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 userDrawn="1"/>
        </p:nvSpPr>
        <p:spPr bwMode="auto">
          <a:xfrm>
            <a:off x="457200" y="76200"/>
            <a:ext cx="830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1" hangingPunct="1">
              <a:defRPr/>
            </a:pPr>
            <a:r>
              <a:rPr lang="en-US" sz="2800" kern="0">
                <a:solidFill>
                  <a:schemeClr val="bg1"/>
                </a:solidFill>
                <a:latin typeface="Arial Narrow" pitchFamily="34" charset="0"/>
                <a:ea typeface="+mj-ea"/>
                <a:cs typeface="+mj-cs"/>
              </a:rPr>
              <a:t>Click to edit Master 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350" y="914400"/>
            <a:ext cx="3008313" cy="9906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5200" y="914400"/>
            <a:ext cx="5111750" cy="5211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7350" y="1949119"/>
            <a:ext cx="3008313" cy="417704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fld id="{97CE566E-9964-4144-90D1-4C86F1CB09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"/>
            <a:ext cx="830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914400"/>
            <a:ext cx="76200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28600" y="64008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fld id="{2290970F-0E44-43B6-AF2F-D9EDD86A3C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3276600" y="6581775"/>
            <a:ext cx="2675604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Arial Narrow" pitchFamily="34" charset="0"/>
              </a:rPr>
              <a:t>©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latin typeface="Arial Narrow" pitchFamily="34" charset="0"/>
              </a:rPr>
              <a:t>2011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Arial Narrow" pitchFamily="34" charset="0"/>
              </a:rPr>
              <a:t>InterDigital, Inc.  All rights reserved.</a:t>
            </a:r>
          </a:p>
        </p:txBody>
      </p:sp>
      <p:sp>
        <p:nvSpPr>
          <p:cNvPr id="10" name="Footer Placeholder 15"/>
          <p:cNvSpPr txBox="1">
            <a:spLocks/>
          </p:cNvSpPr>
          <p:nvPr userDrawn="1"/>
        </p:nvSpPr>
        <p:spPr>
          <a:xfrm>
            <a:off x="3124200" y="6564313"/>
            <a:ext cx="2895600" cy="293687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dirty="0" smtClean="0"/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06" r:id="rId2"/>
    <p:sldLayoutId id="2147483707" r:id="rId3"/>
    <p:sldLayoutId id="2147483710" r:id="rId4"/>
    <p:sldLayoutId id="2147483708" r:id="rId5"/>
    <p:sldLayoutId id="2147483711" r:id="rId6"/>
  </p:sldLayoutIdLst>
  <p:hf sldNum="0"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 Narrow" pitchFamily="34" charset="0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 Narrow" pitchFamily="34" charset="0"/>
          <a:ea typeface="ヒラギノ角ゴ Pro W3" pitchFamily="1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 Narrow" pitchFamily="34" charset="0"/>
          <a:ea typeface="ヒラギノ角ゴ Pro W3" pitchFamily="1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 Narrow" pitchFamily="34" charset="0"/>
          <a:ea typeface="ヒラギノ角ゴ Pro W3" pitchFamily="1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 Narrow" pitchFamily="34" charset="0"/>
          <a:ea typeface="ヒラギノ角ゴ Pro W3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pitchFamily="1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82D1"/>
        </a:buClr>
        <a:buChar char="•"/>
        <a:defRPr sz="2800">
          <a:solidFill>
            <a:schemeClr val="tx1"/>
          </a:solidFill>
          <a:latin typeface="Arial Narrow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82D1"/>
        </a:buClr>
        <a:buChar char="–"/>
        <a:defRPr sz="2400">
          <a:solidFill>
            <a:schemeClr val="tx1"/>
          </a:solidFill>
          <a:latin typeface="Arial Narrow" pitchFamily="34" charset="0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82D1"/>
        </a:buClr>
        <a:buChar char="•"/>
        <a:defRPr sz="2000">
          <a:solidFill>
            <a:schemeClr val="tx1"/>
          </a:solidFill>
          <a:latin typeface="Arial Narrow" pitchFamily="34" charset="0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82D1"/>
        </a:buClr>
        <a:buChar char="–"/>
        <a:defRPr>
          <a:solidFill>
            <a:schemeClr val="tx1"/>
          </a:solidFill>
          <a:latin typeface="Arial Narrow" pitchFamily="34" charset="0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82D1"/>
        </a:buClr>
        <a:buChar char="»"/>
        <a:defRPr>
          <a:solidFill>
            <a:schemeClr val="tx1"/>
          </a:solidFill>
          <a:latin typeface="Arial Narrow" pitchFamily="34" charset="0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82D1"/>
        </a:buClr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82D1"/>
        </a:buClr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82D1"/>
        </a:buClr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82D1"/>
        </a:buClr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JVCVC-H0137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AHG21: Reference Picture List Combination Syntax </a:t>
            </a:r>
            <a:endParaRPr lang="en-US" dirty="0" smtClean="0"/>
          </a:p>
        </p:txBody>
      </p:sp>
      <p:sp>
        <p:nvSpPr>
          <p:cNvPr id="5123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Feb 1-10, 2012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76800" y="4038600"/>
            <a:ext cx="4038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/>
              <a:t>Yan Ye, </a:t>
            </a:r>
            <a:r>
              <a:rPr lang="en-US" sz="2000" dirty="0" smtClean="0"/>
              <a:t>Yong He</a:t>
            </a:r>
            <a:endParaRPr lang="en-US" sz="2000" dirty="0" smtClean="0"/>
          </a:p>
          <a:p>
            <a:pPr algn="r"/>
            <a:r>
              <a:rPr lang="en-US" sz="2000" dirty="0" err="1" smtClean="0"/>
              <a:t>InterDigital</a:t>
            </a:r>
            <a:r>
              <a:rPr lang="en-US" sz="2000" dirty="0" smtClean="0"/>
              <a:t> Communications, LLC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466851"/>
            <a:ext cx="6265545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Combination Revisited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7620000" cy="609600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dirty="0" smtClean="0"/>
              <a:t>Combined list (LC) is used for </a:t>
            </a:r>
            <a:r>
              <a:rPr lang="en-US" dirty="0" err="1" smtClean="0"/>
              <a:t>uni</a:t>
            </a:r>
            <a:r>
              <a:rPr lang="en-US" dirty="0" smtClean="0"/>
              <a:t>-prediction in B slices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495800" y="1447800"/>
          <a:ext cx="4267200" cy="2133600"/>
        </p:xfrm>
        <a:graphic>
          <a:graphicData uri="http://schemas.openxmlformats.org/drawingml/2006/table">
            <a:tbl>
              <a:tblPr/>
              <a:tblGrid>
                <a:gridCol w="3505200"/>
                <a:gridCol w="762000"/>
              </a:tblGrid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 err="1">
                          <a:latin typeface="Times New Roman"/>
                          <a:ea typeface="Malgun Gothic"/>
                          <a:cs typeface="Times New Roman"/>
                        </a:rPr>
                        <a:t>ref_pic_list_combination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( ) {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>
                          <a:latin typeface="Times New Roman"/>
                          <a:ea typeface="Malgun Gothic"/>
                        </a:rPr>
                        <a:t>Descriptor</a:t>
                      </a:r>
                      <a:endParaRPr lang="en-US" sz="10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if( slice_type % 5 = =  1 ) { // b slice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ref_pic_list_combination_flag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</a:rPr>
                        <a:t>u(1)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if( ref_pic_list_combination_flag ) {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000" b="1" dirty="0">
                          <a:latin typeface="Times New Roman"/>
                          <a:ea typeface="Malgun Gothic"/>
                          <a:cs typeface="Times New Roman"/>
                        </a:rPr>
                        <a:t>num_ref_idx_lc_active_minus1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</a:rPr>
                        <a:t>ue(v)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ref_pic_list_modification_flag_lc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</a:rPr>
                        <a:t>u(1)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if( ref_pic_list_modification_flag_lc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 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	for ( i =0; i &lt;= num_ref_idx_lc_active_minus1; i++ ) {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	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pic_from_list_0_flag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</a:rPr>
                        <a:t>u(1)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	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ref_idx_list_curr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</a:rPr>
                        <a:t>ue(v)</a:t>
                      </a:r>
                      <a:endParaRPr lang="en-US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	} 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}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}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0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000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Redundancy in Current Syntax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914400"/>
            <a:ext cx="7620000" cy="31242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LC modification is performed through a combination of two syntax elements: </a:t>
            </a:r>
          </a:p>
          <a:p>
            <a:pPr lvl="1"/>
            <a:r>
              <a:rPr lang="en-US" i="1" dirty="0" smtClean="0"/>
              <a:t>pic_from_list_0_flag</a:t>
            </a:r>
            <a:r>
              <a:rPr lang="en-US" dirty="0" smtClean="0"/>
              <a:t>, and </a:t>
            </a:r>
            <a:r>
              <a:rPr lang="en-US" i="1" dirty="0" err="1" smtClean="0"/>
              <a:t>ref_idx_list_curr</a:t>
            </a:r>
            <a:endParaRPr lang="en-US" i="1" dirty="0" smtClean="0"/>
          </a:p>
          <a:p>
            <a:r>
              <a:rPr lang="en-US" dirty="0" smtClean="0"/>
              <a:t>Small </a:t>
            </a:r>
            <a:r>
              <a:rPr lang="en-US" dirty="0" smtClean="0"/>
              <a:t>redundancy </a:t>
            </a:r>
            <a:r>
              <a:rPr lang="en-US" dirty="0" smtClean="0"/>
              <a:t>in</a:t>
            </a:r>
            <a:r>
              <a:rPr lang="en-US" i="1" dirty="0" smtClean="0"/>
              <a:t> </a:t>
            </a:r>
            <a:r>
              <a:rPr lang="en-US" i="1" dirty="0" err="1" smtClean="0"/>
              <a:t>ref_idx_list_curr</a:t>
            </a:r>
            <a:r>
              <a:rPr lang="en-US" dirty="0" smtClean="0"/>
              <a:t> signaling</a:t>
            </a:r>
            <a:endParaRPr lang="en-US" dirty="0" smtClean="0"/>
          </a:p>
          <a:p>
            <a:pPr lvl="1"/>
            <a:r>
              <a:rPr lang="en-US" dirty="0" smtClean="0"/>
              <a:t>Signal </a:t>
            </a:r>
            <a:r>
              <a:rPr lang="en-GB" i="1" dirty="0" err="1" smtClean="0">
                <a:ea typeface="Malgun Gothic"/>
                <a:cs typeface="Times New Roman"/>
              </a:rPr>
              <a:t>ref_idx_list_curr</a:t>
            </a:r>
            <a:r>
              <a:rPr lang="en-GB" dirty="0" smtClean="0">
                <a:ea typeface="Malgun Gothic"/>
                <a:cs typeface="Times New Roman"/>
              </a:rPr>
              <a:t> only if List 0 </a:t>
            </a:r>
            <a:r>
              <a:rPr lang="en-GB" dirty="0" smtClean="0">
                <a:ea typeface="Malgun Gothic"/>
                <a:cs typeface="Times New Roman"/>
              </a:rPr>
              <a:t>(pic_from_list_0_flag </a:t>
            </a:r>
            <a:r>
              <a:rPr lang="en-GB" dirty="0" smtClean="0">
                <a:ea typeface="Malgun Gothic"/>
                <a:cs typeface="Times New Roman"/>
              </a:rPr>
              <a:t>= 1) or List 1 (if pic_from_list_1_flag = 1) contains more than one entry</a:t>
            </a:r>
          </a:p>
          <a:p>
            <a:pPr lvl="1"/>
            <a:r>
              <a:rPr lang="en-US" dirty="0" err="1" smtClean="0"/>
              <a:t>te</a:t>
            </a:r>
            <a:r>
              <a:rPr lang="en-US" dirty="0" smtClean="0"/>
              <a:t>(v</a:t>
            </a:r>
            <a:r>
              <a:rPr lang="en-US" dirty="0" smtClean="0"/>
              <a:t>) </a:t>
            </a:r>
            <a:r>
              <a:rPr lang="en-US" dirty="0" smtClean="0"/>
              <a:t>is more suited than </a:t>
            </a:r>
            <a:r>
              <a:rPr lang="en-US" dirty="0" err="1" smtClean="0"/>
              <a:t>ue</a:t>
            </a:r>
            <a:r>
              <a:rPr lang="en-US" dirty="0" smtClean="0"/>
              <a:t>(v</a:t>
            </a:r>
            <a:r>
              <a:rPr lang="en-US" dirty="0" smtClean="0"/>
              <a:t>)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838200" y="3962400"/>
            <a:ext cx="7620000" cy="14478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sz="2000" b="1" dirty="0" err="1" smtClean="0"/>
              <a:t>ref_idx_list_curr</a:t>
            </a:r>
            <a:r>
              <a:rPr lang="en-US" sz="2000" dirty="0" smtClean="0"/>
              <a:t> indicates the reference index of the picture in the reference picture list specified by pic_from_list_0_flag to be appended at the end of the reference picture lists combination. </a:t>
            </a:r>
            <a:r>
              <a:rPr lang="en-US" sz="2000" dirty="0" smtClean="0">
                <a:solidFill>
                  <a:srgbClr val="FF0000"/>
                </a:solidFill>
              </a:rPr>
              <a:t>If </a:t>
            </a:r>
            <a:r>
              <a:rPr lang="en-US" sz="2000" dirty="0" err="1" smtClean="0">
                <a:solidFill>
                  <a:srgbClr val="FF0000"/>
                </a:solidFill>
              </a:rPr>
              <a:t>ref_idx_list_curr</a:t>
            </a:r>
            <a:r>
              <a:rPr lang="en-US" sz="2000" dirty="0" smtClean="0">
                <a:solidFill>
                  <a:srgbClr val="FF0000"/>
                </a:solidFill>
              </a:rPr>
              <a:t> is not present, it is set to 0.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82D1"/>
              </a:buClr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syntax table </a:t>
            </a:r>
            <a:endParaRPr lang="en-US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533400" y="838200"/>
          <a:ext cx="8077199" cy="4952990"/>
        </p:xfrm>
        <a:graphic>
          <a:graphicData uri="http://schemas.openxmlformats.org/drawingml/2006/table">
            <a:tbl>
              <a:tblPr/>
              <a:tblGrid>
                <a:gridCol w="6733529"/>
                <a:gridCol w="1343670"/>
              </a:tblGrid>
              <a:tr h="27516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dirty="0" err="1">
                          <a:latin typeface="Times New Roman"/>
                          <a:ea typeface="Malgun Gothic"/>
                          <a:cs typeface="Times New Roman"/>
                        </a:rPr>
                        <a:t>ref_pic_list_combination</a:t>
                      </a:r>
                      <a:r>
                        <a:rPr lang="en-GB" sz="1800" dirty="0">
                          <a:latin typeface="Times New Roman"/>
                          <a:ea typeface="Malgun Gothic"/>
                          <a:cs typeface="Times New Roman"/>
                        </a:rPr>
                        <a:t>( ) {</a:t>
                      </a:r>
                      <a:endParaRPr lang="en-US" sz="14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800" b="1">
                          <a:latin typeface="Times New Roman"/>
                          <a:ea typeface="Malgun Gothic"/>
                        </a:rPr>
                        <a:t>Descriptor</a:t>
                      </a:r>
                      <a:endParaRPr lang="en-US" sz="14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16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>
                          <a:latin typeface="Times New Roman"/>
                          <a:ea typeface="Malgun Gothic"/>
                          <a:cs typeface="Times New Roman"/>
                        </a:rPr>
                        <a:t>	if( slice_type % 5 = =  1 ) { // b slice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8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16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800" b="1">
                          <a:latin typeface="Times New Roman"/>
                          <a:ea typeface="Malgun Gothic"/>
                          <a:cs typeface="Times New Roman"/>
                        </a:rPr>
                        <a:t>ref_pic_list_combination_flag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800">
                          <a:latin typeface="Times New Roman"/>
                          <a:ea typeface="Malgun Gothic"/>
                        </a:rPr>
                        <a:t>u(1)</a:t>
                      </a:r>
                      <a:endParaRPr lang="en-US" sz="14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16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>
                          <a:latin typeface="Times New Roman"/>
                          <a:ea typeface="Malgun Gothic"/>
                          <a:cs typeface="Times New Roman"/>
                        </a:rPr>
                        <a:t>		if( ref_pic_list_combination_flag ) {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8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16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800" b="1">
                          <a:latin typeface="Times New Roman"/>
                          <a:ea typeface="Malgun Gothic"/>
                          <a:cs typeface="Times New Roman"/>
                        </a:rPr>
                        <a:t>num_ref_idx_lc_active_minus1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800">
                          <a:latin typeface="Times New Roman"/>
                          <a:ea typeface="Malgun Gothic"/>
                        </a:rPr>
                        <a:t>ue(v)</a:t>
                      </a:r>
                      <a:endParaRPr lang="en-US" sz="14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16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800" b="1">
                          <a:latin typeface="Times New Roman"/>
                          <a:ea typeface="Malgun Gothic"/>
                          <a:cs typeface="Times New Roman"/>
                        </a:rPr>
                        <a:t>ref_pic_list_modification_flag_lc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800">
                          <a:latin typeface="Times New Roman"/>
                          <a:ea typeface="Malgun Gothic"/>
                        </a:rPr>
                        <a:t>u(1)</a:t>
                      </a:r>
                      <a:endParaRPr lang="en-US" sz="14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16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>
                          <a:latin typeface="Times New Roman"/>
                          <a:ea typeface="Malgun Gothic"/>
                          <a:cs typeface="Times New Roman"/>
                        </a:rPr>
                        <a:t>			if( ref_pic_list_modification_flag_lc</a:t>
                      </a:r>
                      <a:r>
                        <a:rPr lang="en-GB" sz="1800" b="1">
                          <a:latin typeface="Times New Roman"/>
                          <a:ea typeface="Malgun Gothic"/>
                          <a:cs typeface="Times New Roman"/>
                        </a:rPr>
                        <a:t> </a:t>
                      </a:r>
                      <a:r>
                        <a:rPr lang="en-GB" sz="1800">
                          <a:latin typeface="Times New Roman"/>
                          <a:ea typeface="Malgun Gothic"/>
                          <a:cs typeface="Times New Roman"/>
                        </a:rPr>
                        <a:t>)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8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16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>
                          <a:latin typeface="Times New Roman"/>
                          <a:ea typeface="Malgun Gothic"/>
                          <a:cs typeface="Times New Roman"/>
                        </a:rPr>
                        <a:t>				for ( i =0; i &lt;= num_ref_idx_lc_active_minus1; i++ ) {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8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16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>
                          <a:latin typeface="Times New Roman"/>
                          <a:ea typeface="Malgun Gothic"/>
                          <a:cs typeface="Times New Roman"/>
                        </a:rPr>
                        <a:t>					</a:t>
                      </a:r>
                      <a:r>
                        <a:rPr lang="en-GB" sz="1800" b="1">
                          <a:latin typeface="Times New Roman"/>
                          <a:ea typeface="Malgun Gothic"/>
                          <a:cs typeface="Times New Roman"/>
                        </a:rPr>
                        <a:t>pic_from_list_0_flag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800">
                          <a:latin typeface="Times New Roman"/>
                          <a:ea typeface="Malgun Gothic"/>
                        </a:rPr>
                        <a:t>u(1)</a:t>
                      </a:r>
                      <a:endParaRPr lang="en-US" sz="14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066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dirty="0">
                          <a:latin typeface="Times New Roman"/>
                          <a:ea typeface="Malgun Gothic"/>
                          <a:cs typeface="Times New Roman"/>
                        </a:rPr>
                        <a:t>            </a:t>
                      </a:r>
                      <a:r>
                        <a:rPr lang="en-GB" sz="1800" dirty="0" smtClean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if </a:t>
                      </a:r>
                      <a:r>
                        <a:rPr lang="en-GB" sz="18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( ( pic_from_list_0_flag == 1 &amp;&amp; </a:t>
                      </a:r>
                      <a:endParaRPr lang="en-US" sz="1400" dirty="0">
                        <a:latin typeface="Times"/>
                        <a:ea typeface="Malgun Gothic"/>
                        <a:cs typeface="Times New Roman"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          </a:t>
                      </a:r>
                      <a:r>
                        <a:rPr lang="en-GB" sz="1800" dirty="0" smtClean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      </a:t>
                      </a:r>
                      <a:r>
                        <a:rPr lang="en-GB" sz="18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num_ref_idx_l0_active_minus1 &gt; 0 ) | | </a:t>
                      </a:r>
                      <a:endParaRPr lang="en-US" sz="1400" dirty="0">
                        <a:latin typeface="Times"/>
                        <a:ea typeface="Malgun Gothic"/>
                        <a:cs typeface="Times New Roman"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          </a:t>
                      </a:r>
                      <a:r>
                        <a:rPr lang="en-GB" sz="1800" dirty="0" smtClean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    </a:t>
                      </a:r>
                      <a:r>
                        <a:rPr lang="en-GB" sz="18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( pic_from_list_0_flag == 0 &amp;&amp; </a:t>
                      </a:r>
                      <a:endParaRPr lang="en-US" sz="1400" dirty="0">
                        <a:latin typeface="Times"/>
                        <a:ea typeface="Malgun Gothic"/>
                        <a:cs typeface="Times New Roman"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          </a:t>
                      </a:r>
                      <a:r>
                        <a:rPr lang="en-GB" sz="1800" dirty="0" smtClean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      </a:t>
                      </a:r>
                      <a:r>
                        <a:rPr lang="en-GB" sz="18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num_ref_idx_l1_activie_minus1 &gt; 0 )</a:t>
                      </a:r>
                      <a:endParaRPr lang="en-US" sz="14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8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16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dirty="0">
                          <a:latin typeface="Times New Roman"/>
                          <a:ea typeface="Malgun Gothic"/>
                          <a:cs typeface="Times New Roman"/>
                        </a:rPr>
                        <a:t>					  </a:t>
                      </a:r>
                      <a:r>
                        <a:rPr lang="en-GB" sz="1800" b="1" dirty="0" err="1">
                          <a:latin typeface="Times New Roman"/>
                          <a:ea typeface="Malgun Gothic"/>
                          <a:cs typeface="Times New Roman"/>
                        </a:rPr>
                        <a:t>ref_idx_list_curr</a:t>
                      </a:r>
                      <a:endParaRPr lang="en-US" sz="14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8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te(v)</a:t>
                      </a:r>
                      <a:endParaRPr lang="en-US" sz="14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16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>
                          <a:latin typeface="Times New Roman"/>
                          <a:ea typeface="Malgun Gothic"/>
                          <a:cs typeface="Times New Roman"/>
                        </a:rPr>
                        <a:t>				} 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8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16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>
                          <a:latin typeface="Times New Roman"/>
                          <a:ea typeface="Malgun Gothic"/>
                          <a:cs typeface="Times New Roman"/>
                        </a:rPr>
                        <a:t>		}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8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16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>
                          <a:latin typeface="Times New Roman"/>
                          <a:ea typeface="Malgun Gothic"/>
                          <a:cs typeface="Times New Roman"/>
                        </a:rPr>
                        <a:t>	}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8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16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800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Encoder-only LC reordering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914400"/>
            <a:ext cx="7620000" cy="1524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Encoder-only LC reordering is implemented in HM5.0 to test the proposed change and facilitate bit counting </a:t>
            </a:r>
          </a:p>
          <a:p>
            <a:pPr lvl="1"/>
            <a:r>
              <a:rPr lang="en-US" dirty="0" smtClean="0"/>
              <a:t>Sort LC by POC distance </a:t>
            </a:r>
            <a:r>
              <a:rPr lang="en-US" dirty="0" smtClean="0"/>
              <a:t>in </a:t>
            </a:r>
            <a:r>
              <a:rPr lang="en-US" dirty="0" smtClean="0"/>
              <a:t>increasing </a:t>
            </a:r>
            <a:r>
              <a:rPr lang="en-US" dirty="0" smtClean="0"/>
              <a:t>order</a:t>
            </a:r>
            <a:endParaRPr lang="en-US" dirty="0" smtClean="0"/>
          </a:p>
          <a:p>
            <a:pPr lvl="1"/>
            <a:r>
              <a:rPr lang="en-US" dirty="0" smtClean="0"/>
              <a:t>Then sort by QP in increasing order for tie-breaking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4000" y="4267200"/>
          <a:ext cx="4419600" cy="1752597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1449982"/>
                <a:gridCol w="1425953"/>
                <a:gridCol w="1543665"/>
              </a:tblGrid>
              <a:tr h="19473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/>
                        <a:t>POC in coding order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Default LC in HM5.0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Reordered LC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9473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16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{8, 6, 4, 0}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{8, 6, 4, 0}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9473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12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{8, 16, 6}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{8, 16, 6}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9473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10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{8, 12, 6, 16}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{8, 12, 6, 16}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9473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9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{8, 10, 12}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{8, 10, 12}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9473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11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{10, 12, 8, 16}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/>
                        <a:t>{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12, 10, </a:t>
                      </a:r>
                      <a:r>
                        <a:rPr lang="en-US" sz="1100" dirty="0"/>
                        <a:t>8, 16}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9473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14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{12, 16, 10}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/>
                        <a:t>{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16, 12, </a:t>
                      </a:r>
                      <a:r>
                        <a:rPr lang="en-US" sz="1100" dirty="0"/>
                        <a:t>10}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9473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13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{12, 14, 8, 16}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/>
                        <a:t>{12, 14, 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16, 8</a:t>
                      </a:r>
                      <a:r>
                        <a:rPr lang="en-US" sz="1100" dirty="0"/>
                        <a:t>}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9473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15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{14, 16, 12}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/>
                        <a:t>{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16, 14, </a:t>
                      </a:r>
                      <a:r>
                        <a:rPr lang="en-US" sz="1100" dirty="0"/>
                        <a:t>12}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4273" name="Object 1"/>
          <p:cNvGraphicFramePr>
            <a:graphicFrameLocks noChangeAspect="1"/>
          </p:cNvGraphicFramePr>
          <p:nvPr/>
        </p:nvGraphicFramePr>
        <p:xfrm>
          <a:off x="1309688" y="2525713"/>
          <a:ext cx="6175375" cy="1489075"/>
        </p:xfrm>
        <a:graphic>
          <a:graphicData uri="http://schemas.openxmlformats.org/presentationml/2006/ole">
            <p:oleObj spid="_x0000_s54273" name="Visio" r:id="rId3" imgW="6489134" imgH="1563417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 (1) 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1384396"/>
          <a:ext cx="6096003" cy="1511204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792084"/>
                <a:gridCol w="589189"/>
                <a:gridCol w="589189"/>
                <a:gridCol w="589189"/>
                <a:gridCol w="589189"/>
                <a:gridCol w="589798"/>
                <a:gridCol w="589189"/>
                <a:gridCol w="589189"/>
                <a:gridCol w="589189"/>
                <a:gridCol w="589798"/>
              </a:tblGrid>
              <a:tr h="146231">
                <a:tc rowSpan="2">
                  <a:txBody>
                    <a:bodyPr/>
                    <a:lstStyle/>
                    <a:p>
                      <a:endParaRPr lang="en-US" sz="1000" dirty="0">
                        <a:latin typeface="Times New Roman"/>
                      </a:endParaRPr>
                    </a:p>
                  </a:txBody>
                  <a:tcPr marL="65804" marR="65804" marT="0" marB="0" anchor="b"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/>
                        <a:t>Random Access HE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Random Access LC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Random Access HE-10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5370">
                <a:tc vMerge="1">
                  <a:txBody>
                    <a:bodyPr/>
                    <a:lstStyle/>
                    <a:p>
                      <a:endParaRPr lang="en-US" sz="1000" dirty="0">
                        <a:latin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Y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U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V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Y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U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V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Y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U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V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</a:tr>
              <a:tr h="14623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/>
                        <a:t>Class </a:t>
                      </a:r>
                      <a:r>
                        <a:rPr lang="en-US" sz="900" dirty="0" smtClean="0"/>
                        <a:t>A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0.0%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0.0%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-0.1%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0.0%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0.0%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0.1%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0.1%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0.0%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0.0%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</a:tr>
              <a:tr h="14623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Class B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0.0%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0.0%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0.1%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0.0%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0.0%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0.0%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0.0%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0.0%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0.0%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</a:tr>
              <a:tr h="14623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Class C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0.0%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0.0%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0.1%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0.0%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-0.1%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0.0%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/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Times New Roman"/>
                      </a:endParaRPr>
                    </a:p>
                  </a:txBody>
                  <a:tcPr marL="65804" marR="65804" marT="0" marB="0" anchor="b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 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14623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Class D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0.0%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-0.1%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-0.1%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0.1%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0.0%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0.0%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/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Times New Roman"/>
                      </a:endParaRPr>
                    </a:p>
                  </a:txBody>
                  <a:tcPr marL="65804" marR="65804" marT="0" marB="0" anchor="b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 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15537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Class E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 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Times New Roman"/>
                      </a:endParaRPr>
                    </a:p>
                  </a:txBody>
                  <a:tcPr marL="65804" marR="65804" marT="0" marB="0" anchor="b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 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 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Times New Roman"/>
                      </a:endParaRPr>
                    </a:p>
                  </a:txBody>
                  <a:tcPr marL="65804" marR="65804" marT="0" marB="0" anchor="b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 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 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Times New Roman"/>
                      </a:endParaRPr>
                    </a:p>
                  </a:txBody>
                  <a:tcPr marL="65804" marR="65804" marT="0" marB="0" anchor="b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/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14623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Overall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0.0%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0.0%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0.0%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0.0%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0.0%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0.0%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0.0%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0.0%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/>
                        <a:t>0.0%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</a:tr>
              <a:tr h="15537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 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0.0%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0.0%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0.0%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0.0%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0.0%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0.0%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0.0%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-0.1%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0.0%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</a:tr>
              <a:tr h="15537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Class F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0.0%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0.0%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/>
                        <a:t>0.0%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0.0%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0.1%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/>
                        <a:t>0.0%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/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/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/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5804" marR="65804" marT="0" marB="0" anchor="b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057400" y="3657600"/>
          <a:ext cx="4724400" cy="167640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143000"/>
                <a:gridCol w="1314450"/>
                <a:gridCol w="1123950"/>
                <a:gridCol w="1143000"/>
              </a:tblGrid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/>
                        <a:t>POC in coding order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Reordered LC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/>
                        <a:t>Bit </a:t>
                      </a:r>
                      <a:r>
                        <a:rPr lang="en-US" sz="1100" dirty="0" smtClean="0"/>
                        <a:t>count current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/>
                        <a:t>Bit count </a:t>
                      </a:r>
                      <a:r>
                        <a:rPr lang="en-US" sz="1100" dirty="0" smtClean="0"/>
                        <a:t>proposed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16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{8, 6, 4, 0}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7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7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12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{8, 16, 6}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5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5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10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{8, 12, 6, 16}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7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7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9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{8, 10, 12}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5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5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11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/>
                        <a:t>{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12, 10, </a:t>
                      </a:r>
                      <a:r>
                        <a:rPr lang="en-US" sz="1100" dirty="0"/>
                        <a:t>8, 16}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19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15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14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/>
                        <a:t>{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16, 12, </a:t>
                      </a:r>
                      <a:r>
                        <a:rPr lang="en-US" sz="1100" dirty="0"/>
                        <a:t>10}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13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11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13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/>
                        <a:t>{12, 14, 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16, 8</a:t>
                      </a:r>
                      <a:r>
                        <a:rPr lang="en-US" sz="1100" dirty="0"/>
                        <a:t>}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19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15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15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/>
                        <a:t>{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16, 14, </a:t>
                      </a:r>
                      <a:r>
                        <a:rPr lang="en-US" sz="1100" dirty="0"/>
                        <a:t>12}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13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-457200" algn="l"/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/>
                        <a:t>11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524000" y="914400"/>
            <a:ext cx="609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latin typeface="Arial Narrow" pitchFamily="34" charset="0"/>
              </a:rPr>
              <a:t>Rate-distortion performance, reordered LC vs. default LC (HM5.0)</a:t>
            </a:r>
            <a:endParaRPr lang="en-US" sz="1800" b="1" dirty="0"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66800" y="3200400"/>
            <a:ext cx="716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>
                <a:latin typeface="Arial Narrow" pitchFamily="34" charset="0"/>
              </a:rPr>
              <a:t>Per picture bit counting, proposed syntax vs. current syntax for LC reordering</a:t>
            </a:r>
            <a:endParaRPr lang="en-US" sz="18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 (2)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85800" y="3774440"/>
          <a:ext cx="7620000" cy="14833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05000"/>
                <a:gridCol w="1905000"/>
                <a:gridCol w="2057400"/>
                <a:gridCol w="17526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Current syntax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Proposed syntax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 savings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RA-HE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0" dirty="0">
                          <a:latin typeface="+mj-lt"/>
                          <a:ea typeface="Times New Roman"/>
                        </a:rPr>
                        <a:t>8529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0" dirty="0">
                          <a:latin typeface="+mj-lt"/>
                          <a:ea typeface="Times New Roman"/>
                        </a:rPr>
                        <a:t>7315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0" dirty="0">
                          <a:latin typeface="+mj-lt"/>
                          <a:ea typeface="Times New Roman"/>
                        </a:rPr>
                        <a:t>14.23%</a:t>
                      </a: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RA-LC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0" dirty="0">
                          <a:latin typeface="+mj-lt"/>
                          <a:ea typeface="Times New Roman"/>
                        </a:rPr>
                        <a:t>8529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0" dirty="0">
                          <a:latin typeface="+mj-lt"/>
                          <a:ea typeface="Times New Roman"/>
                        </a:rPr>
                        <a:t>7315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0" dirty="0">
                          <a:latin typeface="+mj-lt"/>
                          <a:ea typeface="Times New Roman"/>
                        </a:rPr>
                        <a:t>14.23%</a:t>
                      </a: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RA-10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0" dirty="0">
                          <a:latin typeface="+mj-lt"/>
                          <a:ea typeface="Times New Roman"/>
                        </a:rPr>
                        <a:t>4355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0" dirty="0">
                          <a:latin typeface="+mj-lt"/>
                          <a:ea typeface="Times New Roman"/>
                        </a:rPr>
                        <a:t>3737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0" dirty="0">
                          <a:latin typeface="+mj-lt"/>
                          <a:ea typeface="Times New Roman"/>
                        </a:rPr>
                        <a:t>14.19%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762000" y="762000"/>
            <a:ext cx="7620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82D1"/>
              </a:buClr>
              <a:buSzTx/>
              <a:buFontTx/>
              <a:buChar char="•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G1036: Common conditions for reference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picture marking and list construction proposals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</a:p>
          <a:p>
            <a:pPr marL="742950" lvl="1" indent="-285750">
              <a:spcBef>
                <a:spcPct val="20000"/>
              </a:spcBef>
              <a:buClr>
                <a:srgbClr val="0082D1"/>
              </a:buClr>
              <a:buFontTx/>
              <a:buChar char="–"/>
              <a:defRPr/>
            </a:pPr>
            <a:r>
              <a:rPr lang="en-US" kern="0" dirty="0" smtClean="0">
                <a:latin typeface="Arial Narrow" pitchFamily="34" charset="0"/>
                <a:ea typeface="+mn-ea"/>
              </a:rPr>
              <a:t>Mandates bit counting for relevant syntax per RAP (random access period)</a:t>
            </a:r>
          </a:p>
          <a:p>
            <a:pPr marL="742950" lvl="1" indent="-285750">
              <a:spcBef>
                <a:spcPct val="20000"/>
              </a:spcBef>
              <a:buClr>
                <a:srgbClr val="0082D1"/>
              </a:buClr>
              <a:buFontTx/>
              <a:buChar char="–"/>
              <a:defRPr/>
            </a:pPr>
            <a:r>
              <a:rPr lang="en-US" kern="0" dirty="0" smtClean="0">
                <a:latin typeface="Arial Narrow" pitchFamily="34" charset="0"/>
                <a:ea typeface="+mn-ea"/>
              </a:rPr>
              <a:t>Defines additional testing conditions beyond those in </a:t>
            </a:r>
            <a:r>
              <a:rPr lang="en-US" kern="0" dirty="0" smtClean="0">
                <a:latin typeface="Arial Narrow" pitchFamily="34" charset="0"/>
                <a:ea typeface="+mn-ea"/>
              </a:rPr>
              <a:t>G1200</a:t>
            </a:r>
          </a:p>
          <a:p>
            <a:pPr marL="742950" lvl="1" indent="-285750">
              <a:spcBef>
                <a:spcPct val="20000"/>
              </a:spcBef>
              <a:buClr>
                <a:srgbClr val="0082D1"/>
              </a:buClr>
              <a:buFontTx/>
              <a:buChar char="–"/>
              <a:defRPr/>
            </a:pPr>
            <a:r>
              <a:rPr lang="en-US" kern="0" dirty="0" smtClean="0">
                <a:latin typeface="Arial Narrow" pitchFamily="34" charset="0"/>
                <a:ea typeface="+mn-ea"/>
              </a:rPr>
              <a:t>Software branch HM-5.1-dev-ahg21</a:t>
            </a:r>
            <a:endParaRPr lang="en-US" kern="0" dirty="0" smtClean="0">
              <a:latin typeface="Arial Narrow" pitchFamily="34" charset="0"/>
              <a:ea typeface="+mn-ea"/>
            </a:endParaRPr>
          </a:p>
          <a:p>
            <a:pPr marL="342900" indent="-342900">
              <a:spcBef>
                <a:spcPct val="20000"/>
              </a:spcBef>
              <a:buClr>
                <a:srgbClr val="0082D1"/>
              </a:buClr>
              <a:buFontTx/>
              <a:buChar char="•"/>
            </a:pPr>
            <a:r>
              <a:rPr lang="en-US" sz="2800" kern="0" dirty="0" smtClean="0">
                <a:latin typeface="Arial Narrow" pitchFamily="34" charset="0"/>
                <a:ea typeface="+mn-ea"/>
              </a:rPr>
              <a:t>Bit counting per RAP for </a:t>
            </a:r>
            <a:r>
              <a:rPr lang="en-US" sz="2800" kern="0" dirty="0" err="1" smtClean="0">
                <a:latin typeface="Arial Narrow" pitchFamily="34" charset="0"/>
                <a:ea typeface="+mn-ea"/>
              </a:rPr>
              <a:t>ref_pic_list_combination</a:t>
            </a:r>
            <a:r>
              <a:rPr lang="en-US" sz="2800" kern="0" dirty="0" smtClean="0">
                <a:latin typeface="Arial Narrow" pitchFamily="34" charset="0"/>
                <a:ea typeface="+mn-ea"/>
              </a:rPr>
              <a:t>() </a:t>
            </a:r>
            <a:r>
              <a:rPr lang="en-US" sz="2800" kern="0" dirty="0" smtClean="0">
                <a:latin typeface="Arial Narrow" pitchFamily="34" charset="0"/>
                <a:ea typeface="+mn-ea"/>
              </a:rPr>
              <a:t>implemented on HM5.0</a:t>
            </a:r>
          </a:p>
          <a:p>
            <a:pPr marL="342900" lvl="0" indent="-342900">
              <a:spcBef>
                <a:spcPct val="20000"/>
              </a:spcBef>
              <a:buClr>
                <a:srgbClr val="0082D1"/>
              </a:buClr>
              <a:buFontTx/>
              <a:buChar char="•"/>
            </a:pPr>
            <a:r>
              <a:rPr lang="en-US" sz="2800" kern="0" dirty="0" smtClean="0">
                <a:latin typeface="Arial Narrow" pitchFamily="34" charset="0"/>
                <a:ea typeface="+mn-ea"/>
              </a:rPr>
              <a:t>Due to time constraint, only G1036 section 2.1 (</a:t>
            </a:r>
            <a:r>
              <a:rPr lang="en-US" sz="2800" kern="0" dirty="0" smtClean="0">
                <a:latin typeface="Arial Narrow" pitchFamily="34" charset="0"/>
              </a:rPr>
              <a:t>G1200 </a:t>
            </a:r>
            <a:r>
              <a:rPr lang="en-US" sz="2800" kern="0" dirty="0" smtClean="0">
                <a:latin typeface="Arial Narrow" pitchFamily="34" charset="0"/>
              </a:rPr>
              <a:t>RA</a:t>
            </a:r>
            <a:r>
              <a:rPr lang="en-US" sz="2800" kern="0" dirty="0" smtClean="0">
                <a:latin typeface="Arial Narrow" pitchFamily="34" charset="0"/>
                <a:ea typeface="+mn-ea"/>
              </a:rPr>
              <a:t>) were used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82D1"/>
              </a:buClr>
              <a:buSzTx/>
              <a:buFontTx/>
              <a:buChar char="•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Compare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to current syntax, the p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roposed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syntax </a:t>
            </a:r>
          </a:p>
          <a:p>
            <a:pPr marL="742950" lvl="1" indent="-285750">
              <a:spcBef>
                <a:spcPct val="20000"/>
              </a:spcBef>
              <a:buClr>
                <a:srgbClr val="0082D1"/>
              </a:buClr>
              <a:buFontTx/>
              <a:buChar char="–"/>
              <a:defRPr/>
            </a:pPr>
            <a:r>
              <a:rPr lang="en-US" kern="0" dirty="0" smtClean="0">
                <a:latin typeface="Arial Narrow" pitchFamily="34" charset="0"/>
              </a:rPr>
              <a:t>Achieves 14% saving </a:t>
            </a:r>
          </a:p>
          <a:p>
            <a:pPr marL="742950" lvl="1" indent="-285750">
              <a:spcBef>
                <a:spcPct val="20000"/>
              </a:spcBef>
              <a:buClr>
                <a:srgbClr val="0082D1"/>
              </a:buClr>
              <a:buFontTx/>
              <a:buChar char="–"/>
              <a:defRPr/>
            </a:pPr>
            <a:r>
              <a:rPr lang="en-US" kern="0" baseline="0" dirty="0" smtClean="0">
                <a:latin typeface="Arial Narrow" pitchFamily="34" charset="0"/>
                <a:ea typeface="+mn-ea"/>
              </a:rPr>
              <a:t>Potentially</a:t>
            </a:r>
            <a:r>
              <a:rPr lang="en-US" kern="0" dirty="0" smtClean="0">
                <a:latin typeface="Arial Narrow" pitchFamily="34" charset="0"/>
                <a:ea typeface="+mn-ea"/>
              </a:rPr>
              <a:t> higher savings if L0/L1 contains only 1 entry (G1036 section 2.2)</a:t>
            </a: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ヒラギノ角ゴ Pro W3"/>
        <a:cs typeface=""/>
      </a:majorFont>
      <a:minorFont>
        <a:latin typeface="Arial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E5B7B99B1F9E44A0E0E8F35F63D231" ma:contentTypeVersion="6" ma:contentTypeDescription="Create a new document." ma:contentTypeScope="" ma:versionID="630eb1ad667c491f5183fc8f3581caeb">
  <xsd:schema xmlns:xsd="http://www.w3.org/2001/XMLSchema" xmlns:p="http://schemas.microsoft.com/office/2006/metadata/properties" xmlns:ns2="721ffc36-e7e7-4057-adae-2ba1f63c0f40" targetNamespace="http://schemas.microsoft.com/office/2006/metadata/properties" ma:root="true" ma:fieldsID="1fe78b9c52717467978002076886856d" ns2:_="">
    <xsd:import namespace="721ffc36-e7e7-4057-adae-2ba1f63c0f40"/>
    <xsd:element name="properties">
      <xsd:complexType>
        <xsd:sequence>
          <xsd:element name="documentManagement">
            <xsd:complexType>
              <xsd:all>
                <xsd:element ref="ns2:Dept"/>
                <xsd:element ref="ns2:Document_x0020_Number" minOccurs="0"/>
                <xsd:element ref="ns2:Document_x0020_Type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721ffc36-e7e7-4057-adae-2ba1f63c0f40" elementFormDefault="qualified">
    <xsd:import namespace="http://schemas.microsoft.com/office/2006/documentManagement/types"/>
    <xsd:element name="Dept" ma:index="10" ma:displayName="Dept" ma:default="Advanced Products" ma:format="Dropdown" ma:internalName="Dept">
      <xsd:simpleType>
        <xsd:restriction base="dms:Choice">
          <xsd:enumeration value="Advanced Products"/>
          <xsd:enumeration value="Chief Executive Office"/>
          <xsd:enumeration value="Communications and Investor Relations"/>
          <xsd:enumeration value="Corporate Compliance (QUALITY)"/>
          <xsd:enumeration value="Corporate Strategy"/>
          <xsd:enumeration value="Facilities"/>
          <xsd:enumeration value="Finance"/>
          <xsd:enumeration value="Human Resources"/>
          <xsd:enumeration value="Information Technology"/>
          <xsd:enumeration value="IP Sales"/>
          <xsd:enumeration value="Legal"/>
          <xsd:enumeration value="Patents and Licensing"/>
          <xsd:enumeration value="Purchasing"/>
          <xsd:enumeration value="R and D"/>
          <xsd:enumeration value="Standards"/>
        </xsd:restriction>
      </xsd:simpleType>
    </xsd:element>
    <xsd:element name="Document_x0020_Number" ma:index="11" nillable="true" ma:displayName="Document Number" ma:internalName="Document_x0020_Number">
      <xsd:simpleType>
        <xsd:restriction base="dms:Text">
          <xsd:maxLength value="255"/>
        </xsd:restriction>
      </xsd:simpleType>
    </xsd:element>
    <xsd:element name="Document_x0020_Type" ma:index="12" ma:displayName="Document Type" ma:default="Deviation/Waiver" ma:format="Dropdown" ma:internalName="Document_x0020_Type">
      <xsd:simpleType>
        <xsd:restriction base="dms:Choice">
          <xsd:enumeration value="Deviation/Waiver"/>
          <xsd:enumeration value="Form/Checklist"/>
          <xsd:enumeration value="Guideline"/>
          <xsd:enumeration value="Manual"/>
          <xsd:enumeration value="Policy"/>
          <xsd:enumeration value="SOP"/>
          <xsd:enumeration value="Standard"/>
          <xsd:enumeration value="Table"/>
          <xsd:enumeration value="Template"/>
          <xsd:enumeration value="Work Instruction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Document_x0020_Number xmlns="721ffc36-e7e7-4057-adae-2ba1f63c0f40">9048</Document_x0020_Number>
    <Document_x0020_Type xmlns="721ffc36-e7e7-4057-adae-2ba1f63c0f40">Template</Document_x0020_Type>
    <Dept xmlns="721ffc36-e7e7-4057-adae-2ba1f63c0f40">Communications and Investor Relations</Dept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044F8F9-05BA-4442-8F58-9ED8227C572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21ffc36-e7e7-4057-adae-2ba1f63c0f40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2EED6BDA-D003-4150-AE88-F6D2A6E3B7C6}">
  <ds:schemaRefs>
    <ds:schemaRef ds:uri="http://schemas.microsoft.com/office/2006/metadata/properties"/>
    <ds:schemaRef ds:uri="721ffc36-e7e7-4057-adae-2ba1f63c0f40"/>
  </ds:schemaRefs>
</ds:datastoreItem>
</file>

<file path=customXml/itemProps3.xml><?xml version="1.0" encoding="utf-8"?>
<ds:datastoreItem xmlns:ds="http://schemas.openxmlformats.org/officeDocument/2006/customXml" ds:itemID="{6A95F586-65D1-4BC7-B21A-D1472201D86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3607</TotalTime>
  <Words>755</Words>
  <Application>Microsoft Office PowerPoint</Application>
  <PresentationFormat>On-screen Show (4:3)</PresentationFormat>
  <Paragraphs>240</Paragraphs>
  <Slides>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Blank Presentation</vt:lpstr>
      <vt:lpstr>Microsoft Office Visio Drawing</vt:lpstr>
      <vt:lpstr>JVCVC-H0137 AHG21: Reference Picture List Combination Syntax </vt:lpstr>
      <vt:lpstr>List Combination Revisited</vt:lpstr>
      <vt:lpstr>Redundancy in Current Syntax</vt:lpstr>
      <vt:lpstr>Proposed syntax table </vt:lpstr>
      <vt:lpstr>Encoder-only LC reordering</vt:lpstr>
      <vt:lpstr>Simulation results (1) </vt:lpstr>
      <vt:lpstr>Simulation results (2)</vt:lpstr>
    </vt:vector>
  </TitlesOfParts>
  <Company>Cynthia Meyer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InterDigital External Public Template</dc:title>
  <dc:subject>presentation template</dc:subject>
  <dc:creator>Jack Indekeu</dc:creator>
  <cp:keywords>DocNum:9048</cp:keywords>
  <dc:description>Rev E approved 1/28/11 by Jack Indekeu (e-mail to J Ruggles to update the footer copyright year from 2010 to 2011)</dc:description>
  <cp:lastModifiedBy>Yan Ye</cp:lastModifiedBy>
  <cp:revision>109</cp:revision>
  <dcterms:created xsi:type="dcterms:W3CDTF">2009-06-18T19:20:07Z</dcterms:created>
  <dcterms:modified xsi:type="dcterms:W3CDTF">2012-01-28T01:02:52Z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0x01010067E5B7B99B1F9E44A0E0E8F35F63D231</vt:lpwstr>
  </property>
  <property fmtid="{D5CDD505-2E9C-101B-9397-08002B2CF9AE}" pid="3" name="Order">
    <vt:r8>88600</vt:r8>
  </property>
</Properties>
</file>