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7" r:id="rId1"/>
  </p:sldMasterIdLst>
  <p:notesMasterIdLst>
    <p:notesMasterId r:id="rId11"/>
  </p:notesMasterIdLst>
  <p:sldIdLst>
    <p:sldId id="617" r:id="rId2"/>
    <p:sldId id="773" r:id="rId3"/>
    <p:sldId id="769" r:id="rId4"/>
    <p:sldId id="770" r:id="rId5"/>
    <p:sldId id="755" r:id="rId6"/>
    <p:sldId id="759" r:id="rId7"/>
    <p:sldId id="768" r:id="rId8"/>
    <p:sldId id="771" r:id="rId9"/>
    <p:sldId id="772" r:id="rId10"/>
  </p:sldIdLst>
  <p:sldSz cx="9144000" cy="6858000" type="screen4x3"/>
  <p:notesSz cx="7099300" cy="10234613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B33F"/>
    <a:srgbClr val="D07DE7"/>
    <a:srgbClr val="DD69CF"/>
    <a:srgbClr val="FFFF66"/>
    <a:srgbClr val="0066FF"/>
    <a:srgbClr val="58B2B4"/>
    <a:srgbClr val="003399"/>
    <a:srgbClr val="C0C0C0"/>
    <a:srgbClr val="000066"/>
    <a:srgbClr val="3333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889" autoAdjust="0"/>
    <p:restoredTop sz="99508" autoAdjust="0"/>
  </p:normalViewPr>
  <p:slideViewPr>
    <p:cSldViewPr snapToGrid="0">
      <p:cViewPr>
        <p:scale>
          <a:sx n="60" d="100"/>
          <a:sy n="60" d="100"/>
        </p:scale>
        <p:origin x="-1026" y="-402"/>
      </p:cViewPr>
      <p:guideLst>
        <p:guide orient="horz" pos="786"/>
        <p:guide orient="horz" pos="2825"/>
        <p:guide orient="horz" pos="4176"/>
        <p:guide pos="90"/>
        <p:guide pos="1114"/>
        <p:guide pos="55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506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3338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9" y="4861156"/>
            <a:ext cx="5680103" cy="460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506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5D85198B-729B-4F47-9660-5A7AD217C8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>
            <a:lvl1pPr>
              <a:defRPr>
                <a:latin typeface="HY각헤드라인M" pitchFamily="18" charset="-127"/>
                <a:ea typeface="HY각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293915" y="981075"/>
            <a:ext cx="8564336" cy="5543550"/>
          </a:xfr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4pPr>
            <a:lvl5pPr>
              <a:defRPr>
                <a:latin typeface="Arial Unicode MS" pitchFamily="50" charset="-127"/>
                <a:ea typeface="Arial Unicode MS" pitchFamily="50" charset="-127"/>
                <a:cs typeface="Arial Unicode MS" pitchFamily="50" charset="-127"/>
              </a:defRPr>
            </a:lvl5pPr>
          </a:lstStyle>
          <a:p>
            <a:pPr lvl="0"/>
            <a:r>
              <a:rPr lang="en-US" altLang="ko-KR" dirty="0" smtClean="0"/>
              <a:t>A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B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C</a:t>
            </a:r>
            <a:endParaRPr lang="ko-KR" altLang="en-US" dirty="0" smtClean="0"/>
          </a:p>
          <a:p>
            <a:pPr lvl="3"/>
            <a:r>
              <a:rPr lang="en-US" altLang="ko-KR" dirty="0" smtClean="0"/>
              <a:t>d</a:t>
            </a:r>
            <a:endParaRPr lang="ko-KR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0"/>
            <a:ext cx="91455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1" descr="08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8509000" y="6665913"/>
            <a:ext cx="654050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fld id="{71A79892-0690-400C-AAC7-7C89D6DACEC9}" type="slidenum">
              <a:rPr kumimoji="0" lang="ko-KR" altLang="en-US" sz="1000" b="1">
                <a:latin typeface="Tahoma" pitchFamily="34" charset="0"/>
                <a:ea typeface="HY견고딕" pitchFamily="18" charset="-127"/>
              </a:rPr>
              <a:pPr algn="r">
                <a:lnSpc>
                  <a:spcPct val="70000"/>
                </a:lnSpc>
                <a:spcBef>
                  <a:spcPct val="50000"/>
                </a:spcBef>
                <a:buClr>
                  <a:schemeClr val="accent2"/>
                </a:buClr>
                <a:defRPr/>
              </a:pPr>
              <a:t>‹#›</a:t>
            </a:fld>
            <a:r>
              <a:rPr kumimoji="0" lang="en-US" altLang="ko-KR" sz="1000" b="1" dirty="0" smtClean="0">
                <a:latin typeface="Tahoma" pitchFamily="34" charset="0"/>
                <a:ea typeface="HY견고딕" pitchFamily="18" charset="-127"/>
              </a:rPr>
              <a:t>/7</a:t>
            </a:r>
            <a:endParaRPr kumimoji="0" lang="en-US" altLang="ko-KR" sz="1000" b="1" dirty="0">
              <a:latin typeface="Tahoma" pitchFamily="34" charset="0"/>
              <a:ea typeface="HY견고딕" pitchFamily="18" charset="-127"/>
            </a:endParaRPr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325" y="248552"/>
            <a:ext cx="6743700" cy="4392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80808"/>
            </a:outerShdw>
          </a:effec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2079" y="981075"/>
            <a:ext cx="8539841" cy="5543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A</a:t>
            </a:r>
          </a:p>
          <a:p>
            <a:pPr lvl="1"/>
            <a:r>
              <a:rPr lang="en-US" altLang="ko-KR" dirty="0" smtClean="0"/>
              <a:t>B</a:t>
            </a:r>
          </a:p>
          <a:p>
            <a:pPr lvl="2"/>
            <a:r>
              <a:rPr lang="en-US" altLang="ko-KR" dirty="0" smtClean="0"/>
              <a:t>C</a:t>
            </a:r>
          </a:p>
          <a:p>
            <a:pPr lvl="3"/>
            <a:r>
              <a:rPr lang="en-US" altLang="ko-KR" dirty="0" smtClean="0"/>
              <a:t>d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-31750" y="6681788"/>
            <a:ext cx="2265363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r>
              <a:rPr kumimoji="0" lang="en-US" altLang="ko-KR" sz="1000">
                <a:latin typeface="맑은 고딕" pitchFamily="50" charset="-127"/>
                <a:ea typeface="맑은 고딕" pitchFamily="50" charset="-127"/>
              </a:rPr>
              <a:t>© Samsung Electronics Co., Ltd.</a:t>
            </a:r>
            <a:endParaRPr kumimoji="0"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4" r:id="rId3"/>
  </p:sldLayoutIdLst>
  <p:transition/>
  <p:txStyles>
    <p:titleStyle>
      <a:lvl1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0">
          <a:solidFill>
            <a:schemeClr val="bg1"/>
          </a:solidFill>
          <a:latin typeface="HY각헤드라인M" pitchFamily="18" charset="-127"/>
          <a:ea typeface="HY각헤드라인M" pitchFamily="18" charset="-127"/>
          <a:cs typeface="+mj-cs"/>
        </a:defRPr>
      </a:lvl1pPr>
      <a:lvl2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6pPr>
      <a:lvl7pPr marL="9144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7pPr>
      <a:lvl8pPr marL="13716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8pPr>
      <a:lvl9pPr marL="18288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66700" indent="-266700" algn="l" rtl="0" eaLnBrk="0" fontAlgn="base" latinLnBrk="1" hangingPunct="0">
        <a:lnSpc>
          <a:spcPct val="125000"/>
        </a:lnSpc>
        <a:spcBef>
          <a:spcPct val="0"/>
        </a:spcBef>
        <a:spcAft>
          <a:spcPct val="0"/>
        </a:spcAft>
        <a:buClr>
          <a:srgbClr val="000066"/>
        </a:buClr>
        <a:buFont typeface="Arial" charset="0"/>
        <a:buBlip>
          <a:blip r:embed="rId7"/>
        </a:buBlip>
        <a:defRPr kumimoji="1" sz="2400" b="1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1pPr>
      <a:lvl2pPr marL="515938" indent="-220663" algn="l" rtl="0" eaLnBrk="0" fontAlgn="base" latinLnBrk="1" hangingPunct="0">
        <a:lnSpc>
          <a:spcPct val="120000"/>
        </a:lnSpc>
        <a:spcBef>
          <a:spcPct val="10000"/>
        </a:spcBef>
        <a:spcAft>
          <a:spcPct val="0"/>
        </a:spcAft>
        <a:buFont typeface="HY헤드라인M" pitchFamily="18" charset="-127"/>
        <a:buChar char="-"/>
        <a:defRPr kumimoji="1" sz="20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2pPr>
      <a:lvl3pPr marL="895350" indent="-182563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3pPr>
      <a:lvl4pPr marL="1252538" indent="-17303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4pPr>
      <a:lvl5pPr marL="2124075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25812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30384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34956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39528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6275" y="2590800"/>
            <a:ext cx="81248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CE11 : Level </a:t>
            </a:r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 Reduction</a:t>
            </a:r>
            <a:endParaRPr lang="en-US" altLang="ko-KR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(JCTVC-H130)</a:t>
            </a:r>
            <a:endParaRPr lang="ko-KR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867" y="4688515"/>
            <a:ext cx="4143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Yinji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Piao</a:t>
            </a:r>
            <a:endParaRPr lang="ko-KR" altLang="en-US" sz="2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en-US" altLang="ko-KR" sz="2800" dirty="0" smtClean="0"/>
              <a:t>Summary</a:t>
            </a:r>
            <a:endParaRPr lang="ko-KR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15" y="981075"/>
            <a:ext cx="8688160" cy="5543550"/>
          </a:xfrm>
        </p:spPr>
        <p:txBody>
          <a:bodyPr/>
          <a:lstStyle/>
          <a:p>
            <a:r>
              <a:rPr lang="en-US" altLang="ko-KR" dirty="0" smtClean="0"/>
              <a:t>Propose to simplify </a:t>
            </a:r>
            <a:r>
              <a:rPr lang="en-US" altLang="ko-KR" dirty="0" err="1" smtClean="0"/>
              <a:t>luma</a:t>
            </a:r>
            <a:r>
              <a:rPr lang="en-US" altLang="ko-KR" dirty="0" smtClean="0"/>
              <a:t> context model </a:t>
            </a:r>
            <a:r>
              <a:rPr lang="en-US" altLang="ko-KR" dirty="0" smtClean="0"/>
              <a:t>of </a:t>
            </a:r>
            <a:r>
              <a:rPr lang="en-US" altLang="ko-KR" dirty="0" smtClean="0"/>
              <a:t>level </a:t>
            </a:r>
            <a:r>
              <a:rPr lang="en-US" altLang="ko-KR" dirty="0" smtClean="0"/>
              <a:t>coding</a:t>
            </a:r>
          </a:p>
          <a:p>
            <a:pPr lvl="1"/>
            <a:r>
              <a:rPr lang="en-US" altLang="ko-KR" dirty="0" smtClean="0"/>
              <a:t>More consistent context sets for </a:t>
            </a:r>
            <a:r>
              <a:rPr lang="en-US" altLang="ko-KR" dirty="0" err="1" smtClean="0"/>
              <a:t>luma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chroma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25% contex</a:t>
            </a:r>
            <a:r>
              <a:rPr lang="en-US" altLang="ko-KR" dirty="0" smtClean="0"/>
              <a:t>t reduction for level coding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Coding </a:t>
            </a:r>
            <a:r>
              <a:rPr lang="en-US" altLang="ko-KR" dirty="0" smtClean="0"/>
              <a:t>performance</a:t>
            </a:r>
          </a:p>
          <a:p>
            <a:pPr lvl="1"/>
            <a:r>
              <a:rPr lang="en-US" altLang="ko-KR" sz="1800" dirty="0" smtClean="0"/>
              <a:t>0.0% </a:t>
            </a:r>
            <a:r>
              <a:rPr lang="en-US" altLang="ko-KR" sz="1800" dirty="0" smtClean="0"/>
              <a:t>/ AI_HE, </a:t>
            </a:r>
            <a:r>
              <a:rPr lang="en-US" altLang="ko-KR" sz="1800" dirty="0" smtClean="0"/>
              <a:t>0.0% </a:t>
            </a:r>
            <a:r>
              <a:rPr lang="en-US" altLang="ko-KR" sz="1800" dirty="0" smtClean="0"/>
              <a:t>/ RA_HE,  </a:t>
            </a:r>
            <a:r>
              <a:rPr lang="en-US" altLang="ko-KR" sz="1800" dirty="0" smtClean="0"/>
              <a:t>0.0% </a:t>
            </a:r>
            <a:r>
              <a:rPr lang="en-US" altLang="ko-KR" sz="1800" dirty="0" smtClean="0"/>
              <a:t>/ LD_HE</a:t>
            </a:r>
          </a:p>
          <a:p>
            <a:pPr lvl="1"/>
            <a:r>
              <a:rPr lang="en-US" altLang="ko-KR" sz="1800" dirty="0" smtClean="0"/>
              <a:t>0.0% </a:t>
            </a:r>
            <a:r>
              <a:rPr lang="en-US" altLang="ko-KR" sz="1800" dirty="0" smtClean="0"/>
              <a:t>/ AI_LC, </a:t>
            </a:r>
            <a:r>
              <a:rPr lang="en-US" altLang="ko-KR" sz="1800" dirty="0" smtClean="0"/>
              <a:t>0.0% </a:t>
            </a:r>
            <a:r>
              <a:rPr lang="en-US" altLang="ko-KR" sz="1800" dirty="0" smtClean="0"/>
              <a:t>/ RA_LC, -</a:t>
            </a:r>
            <a:r>
              <a:rPr lang="en-US" altLang="ko-KR" sz="1800" dirty="0" smtClean="0"/>
              <a:t>0.0% </a:t>
            </a:r>
            <a:r>
              <a:rPr lang="en-US" altLang="ko-KR" sz="1800" dirty="0" smtClean="0"/>
              <a:t>/ LD_LC</a:t>
            </a:r>
          </a:p>
          <a:p>
            <a:pPr lvl="1"/>
            <a:r>
              <a:rPr lang="en-US" altLang="ko-KR" sz="1800" dirty="0" smtClean="0"/>
              <a:t>0.0% </a:t>
            </a:r>
            <a:r>
              <a:rPr lang="en-US" altLang="ko-KR" sz="1800" dirty="0" smtClean="0"/>
              <a:t>/ RA_HE10</a:t>
            </a:r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Level coding in HM5.0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16" y="981075"/>
            <a:ext cx="8594904" cy="5543550"/>
          </a:xfrm>
        </p:spPr>
        <p:txBody>
          <a:bodyPr/>
          <a:lstStyle/>
          <a:p>
            <a:r>
              <a:rPr lang="en-US" altLang="ko-KR" b="0" dirty="0" smtClean="0"/>
              <a:t>Context for GreaterT1 flag and GreaterT2 flag</a:t>
            </a:r>
          </a:p>
          <a:p>
            <a:pPr lvl="1"/>
            <a:r>
              <a:rPr lang="en-US" altLang="ko-KR" sz="1800" b="0" dirty="0" smtClean="0"/>
              <a:t>32 contexts for GreaterT1 flag: 6x4 (</a:t>
            </a:r>
            <a:r>
              <a:rPr lang="en-US" altLang="ko-KR" sz="1800" b="0" dirty="0" err="1" smtClean="0"/>
              <a:t>luma</a:t>
            </a:r>
            <a:r>
              <a:rPr lang="en-US" altLang="ko-KR" sz="1800" b="0" dirty="0" smtClean="0"/>
              <a:t>) + 2x4 (</a:t>
            </a:r>
            <a:r>
              <a:rPr lang="en-US" altLang="ko-KR" sz="1800" b="0" dirty="0" err="1" smtClean="0"/>
              <a:t>chroma</a:t>
            </a:r>
            <a:r>
              <a:rPr lang="en-US" altLang="ko-KR" sz="1800" b="0" dirty="0" smtClean="0"/>
              <a:t>)</a:t>
            </a:r>
          </a:p>
          <a:p>
            <a:pPr lvl="1"/>
            <a:r>
              <a:rPr lang="en-US" altLang="ko-KR" sz="1800" dirty="0" smtClean="0"/>
              <a:t>24 contexts for GreaterT2 flag: 6x3 (</a:t>
            </a:r>
            <a:r>
              <a:rPr lang="en-US" altLang="ko-KR" sz="1800" dirty="0" err="1" smtClean="0"/>
              <a:t>luma</a:t>
            </a:r>
            <a:r>
              <a:rPr lang="en-US" altLang="ko-KR" sz="1800" dirty="0" smtClean="0"/>
              <a:t>) + 2x3 (</a:t>
            </a:r>
            <a:r>
              <a:rPr lang="en-US" altLang="ko-KR" sz="1800" dirty="0" err="1" smtClean="0"/>
              <a:t>chroma</a:t>
            </a:r>
            <a:r>
              <a:rPr lang="en-US" altLang="ko-KR" sz="1800" dirty="0" smtClean="0"/>
              <a:t>)</a:t>
            </a:r>
          </a:p>
          <a:p>
            <a:pPr lvl="1"/>
            <a:r>
              <a:rPr lang="en-US" altLang="ko-KR" sz="1800" dirty="0" err="1" smtClean="0"/>
              <a:t>Context_idx</a:t>
            </a:r>
            <a:r>
              <a:rPr lang="en-US" altLang="ko-KR" sz="1800" dirty="0" smtClean="0"/>
              <a:t> = [</a:t>
            </a:r>
            <a:r>
              <a:rPr lang="en-US" altLang="ko-KR" sz="1800" dirty="0" err="1" smtClean="0"/>
              <a:t>contextset_idx</a:t>
            </a:r>
            <a:r>
              <a:rPr lang="en-US" altLang="ko-KR" sz="1800" dirty="0" smtClean="0"/>
              <a:t>, </a:t>
            </a:r>
            <a:r>
              <a:rPr lang="en-US" altLang="ko-KR" sz="1800" dirty="0" err="1" smtClean="0"/>
              <a:t>modelbin</a:t>
            </a:r>
            <a:r>
              <a:rPr lang="en-US" altLang="ko-KR" sz="1800" dirty="0" smtClean="0"/>
              <a:t>]</a:t>
            </a:r>
          </a:p>
          <a:p>
            <a:pPr lvl="2"/>
            <a:r>
              <a:rPr lang="en-US" altLang="ko-KR" dirty="0" smtClean="0"/>
              <a:t>Subset of large transform: 4x4 </a:t>
            </a:r>
            <a:r>
              <a:rPr lang="en-US" altLang="ko-KR" dirty="0" err="1" smtClean="0"/>
              <a:t>subblock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Subset of 4x4 &amp; 8x8 : Every 16 coefficients in reverse scan order</a:t>
            </a:r>
          </a:p>
          <a:p>
            <a:pPr lvl="2"/>
            <a:endParaRPr lang="en-US" altLang="ko-KR" sz="1400" dirty="0" smtClean="0"/>
          </a:p>
        </p:txBody>
      </p:sp>
      <p:graphicFrame>
        <p:nvGraphicFramePr>
          <p:cNvPr id="550" name="Table 549"/>
          <p:cNvGraphicFramePr>
            <a:graphicFrameLocks noGrp="1"/>
          </p:cNvGraphicFramePr>
          <p:nvPr/>
        </p:nvGraphicFramePr>
        <p:xfrm>
          <a:off x="978194" y="4035723"/>
          <a:ext cx="3298103" cy="1352550"/>
        </p:xfrm>
        <a:graphic>
          <a:graphicData uri="http://schemas.openxmlformats.org/drawingml/2006/table">
            <a:tbl>
              <a:tblPr/>
              <a:tblGrid>
                <a:gridCol w="516052"/>
                <a:gridCol w="1046935"/>
                <a:gridCol w="1735116"/>
              </a:tblGrid>
              <a:tr h="200025">
                <a:tc gridSpan="3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Context </a:t>
                      </a:r>
                      <a:r>
                        <a:rPr lang="en-US" sz="1000" b="1" kern="100" dirty="0" err="1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Set_Luma</a:t>
                      </a:r>
                      <a:r>
                        <a:rPr lang="en-US" sz="1000" b="1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 (previous subset)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Sub-set 0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0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1-3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2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&gt;3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3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Other sub-sets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0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4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1-3 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5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&gt;3 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2" name="TextBox 551"/>
          <p:cNvSpPr txBox="1"/>
          <p:nvPr/>
        </p:nvSpPr>
        <p:spPr>
          <a:xfrm>
            <a:off x="910520" y="3751081"/>
            <a:ext cx="166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Luma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53" name="Table 552"/>
          <p:cNvGraphicFramePr>
            <a:graphicFrameLocks noGrp="1"/>
          </p:cNvGraphicFramePr>
          <p:nvPr/>
        </p:nvGraphicFramePr>
        <p:xfrm>
          <a:off x="999461" y="5778798"/>
          <a:ext cx="3286362" cy="581025"/>
        </p:xfrm>
        <a:graphic>
          <a:graphicData uri="http://schemas.openxmlformats.org/drawingml/2006/table">
            <a:tbl>
              <a:tblPr/>
              <a:tblGrid>
                <a:gridCol w="510193"/>
                <a:gridCol w="2776169"/>
              </a:tblGrid>
              <a:tr h="200025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Context </a:t>
                      </a:r>
                      <a:r>
                        <a:rPr lang="en-US" sz="1000" b="1" kern="100" dirty="0" err="1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Set_Chroma</a:t>
                      </a:r>
                      <a:r>
                        <a:rPr lang="en-US" sz="1000" b="1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 (previous</a:t>
                      </a:r>
                      <a:r>
                        <a:rPr lang="en-US" sz="1000" b="1" kern="100" baseline="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 subset</a:t>
                      </a:r>
                      <a:r>
                        <a:rPr lang="en-US" sz="1000" b="1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)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0500">
                <a:tc rowSpan="2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No 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baseline="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Times New Roman"/>
                        </a:rPr>
                        <a:t>At least one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Times New Roman"/>
                        </a:rPr>
                        <a:t>LargerT1</a:t>
                      </a:r>
                      <a:endParaRPr lang="ko-KR" altLang="en-US" sz="10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54" name="TextBox 553"/>
          <p:cNvSpPr txBox="1"/>
          <p:nvPr/>
        </p:nvSpPr>
        <p:spPr>
          <a:xfrm>
            <a:off x="927798" y="5502574"/>
            <a:ext cx="166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Chroma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55" name="Table 554"/>
          <p:cNvGraphicFramePr>
            <a:graphicFrameLocks noGrp="1"/>
          </p:cNvGraphicFramePr>
          <p:nvPr/>
        </p:nvGraphicFramePr>
        <p:xfrm>
          <a:off x="4912577" y="4089698"/>
          <a:ext cx="3168172" cy="979170"/>
        </p:xfrm>
        <a:graphic>
          <a:graphicData uri="http://schemas.openxmlformats.org/drawingml/2006/table">
            <a:tbl>
              <a:tblPr/>
              <a:tblGrid>
                <a:gridCol w="412296"/>
                <a:gridCol w="2755876"/>
              </a:tblGrid>
              <a:tr h="217170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Model bin </a:t>
                      </a:r>
                      <a:r>
                        <a:rPr lang="en-US" sz="1000" b="1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 (current subset)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 or more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Initial - no trailing ones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2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 trailing one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altLang="ko-KR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3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2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or more trailing ones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56" name="Table 555"/>
          <p:cNvGraphicFramePr>
            <a:graphicFrameLocks noGrp="1"/>
          </p:cNvGraphicFramePr>
          <p:nvPr/>
        </p:nvGraphicFramePr>
        <p:xfrm>
          <a:off x="4903052" y="5547023"/>
          <a:ext cx="3198962" cy="788670"/>
        </p:xfrm>
        <a:graphic>
          <a:graphicData uri="http://schemas.openxmlformats.org/drawingml/2006/table">
            <a:tbl>
              <a:tblPr/>
              <a:tblGrid>
                <a:gridCol w="434481"/>
                <a:gridCol w="2764481"/>
              </a:tblGrid>
              <a:tr h="217170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Model bin </a:t>
                      </a:r>
                      <a:r>
                        <a:rPr lang="en-US" sz="1000" b="1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2 (current</a:t>
                      </a:r>
                      <a:r>
                        <a:rPr lang="en-US" sz="1000" b="1" kern="100" baseline="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 subset)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Initial - no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2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2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or more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7" name="Rectangle 193"/>
          <p:cNvSpPr>
            <a:spLocks noChangeArrowheads="1"/>
          </p:cNvSpPr>
          <p:nvPr/>
        </p:nvSpPr>
        <p:spPr bwMode="auto">
          <a:xfrm>
            <a:off x="691116" y="3654722"/>
            <a:ext cx="3802306" cy="2880000"/>
          </a:xfrm>
          <a:prstGeom prst="rect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ko-KR" altLang="en-US"/>
          </a:p>
        </p:txBody>
      </p:sp>
      <p:sp>
        <p:nvSpPr>
          <p:cNvPr id="558" name="Rectangle 193"/>
          <p:cNvSpPr>
            <a:spLocks noChangeArrowheads="1"/>
          </p:cNvSpPr>
          <p:nvPr/>
        </p:nvSpPr>
        <p:spPr bwMode="auto">
          <a:xfrm>
            <a:off x="4539547" y="3654723"/>
            <a:ext cx="3960000" cy="2880000"/>
          </a:xfrm>
          <a:prstGeom prst="rect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ko-KR" altLang="en-US"/>
          </a:p>
        </p:txBody>
      </p:sp>
      <p:sp>
        <p:nvSpPr>
          <p:cNvPr id="559" name="TextBox 558"/>
          <p:cNvSpPr txBox="1"/>
          <p:nvPr/>
        </p:nvSpPr>
        <p:spPr>
          <a:xfrm>
            <a:off x="4817327" y="3816648"/>
            <a:ext cx="166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GreaterT1 flag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0" name="TextBox 559"/>
          <p:cNvSpPr txBox="1"/>
          <p:nvPr/>
        </p:nvSpPr>
        <p:spPr>
          <a:xfrm>
            <a:off x="4820651" y="5293023"/>
            <a:ext cx="166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GreaterT2 flag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1" name="TextBox 560"/>
          <p:cNvSpPr txBox="1"/>
          <p:nvPr/>
        </p:nvSpPr>
        <p:spPr>
          <a:xfrm>
            <a:off x="2132813" y="3388023"/>
            <a:ext cx="166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Context set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2" name="TextBox 561"/>
          <p:cNvSpPr txBox="1"/>
          <p:nvPr/>
        </p:nvSpPr>
        <p:spPr>
          <a:xfrm>
            <a:off x="6223267" y="3378498"/>
            <a:ext cx="1184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Modelbin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8430532" cy="439224"/>
          </a:xfrm>
        </p:spPr>
        <p:txBody>
          <a:bodyPr/>
          <a:lstStyle/>
          <a:p>
            <a:r>
              <a:rPr lang="en-US" altLang="ko-KR" dirty="0" smtClean="0"/>
              <a:t>Simplified </a:t>
            </a:r>
            <a:r>
              <a:rPr lang="en-US" altLang="ko-KR" dirty="0" err="1" smtClean="0"/>
              <a:t>luma</a:t>
            </a:r>
            <a:r>
              <a:rPr lang="en-US" altLang="ko-KR" dirty="0" smtClean="0"/>
              <a:t> context set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15" y="981075"/>
            <a:ext cx="8541741" cy="5543550"/>
          </a:xfrm>
        </p:spPr>
        <p:txBody>
          <a:bodyPr/>
          <a:lstStyle/>
          <a:p>
            <a:r>
              <a:rPr lang="en-US" altLang="ko-KR" b="0" dirty="0" smtClean="0"/>
              <a:t>Context for GreaterT1 flag and GreaterT2 flag</a:t>
            </a:r>
          </a:p>
          <a:p>
            <a:pPr lvl="1"/>
            <a:r>
              <a:rPr lang="en-US" altLang="ko-KR" sz="1800" b="0" dirty="0" smtClean="0"/>
              <a:t>Remove </a:t>
            </a:r>
            <a:r>
              <a:rPr lang="en-US" altLang="ko-KR" sz="1800" b="0" dirty="0" smtClean="0">
                <a:solidFill>
                  <a:srgbClr val="C00000"/>
                </a:solidFill>
              </a:rPr>
              <a:t>8 </a:t>
            </a:r>
            <a:r>
              <a:rPr lang="en-US" altLang="ko-KR" sz="1800" b="0" dirty="0" err="1" smtClean="0">
                <a:solidFill>
                  <a:srgbClr val="C00000"/>
                </a:solidFill>
              </a:rPr>
              <a:t>luma</a:t>
            </a:r>
            <a:r>
              <a:rPr lang="en-US" altLang="ko-KR" sz="1800" b="0" dirty="0" smtClean="0">
                <a:solidFill>
                  <a:srgbClr val="C00000"/>
                </a:solidFill>
              </a:rPr>
              <a:t> contexts </a:t>
            </a:r>
            <a:r>
              <a:rPr lang="en-US" altLang="ko-KR" sz="1800" b="0" dirty="0" smtClean="0"/>
              <a:t>of GreaterT1 flag: </a:t>
            </a:r>
            <a:r>
              <a:rPr lang="en-US" altLang="ko-KR" sz="1800" dirty="0" smtClean="0"/>
              <a:t>6x4 </a:t>
            </a:r>
            <a:r>
              <a:rPr lang="en-US" altLang="ko-KR" sz="1800" dirty="0" smtClean="0">
                <a:sym typeface="Wingdings" pitchFamily="2" charset="2"/>
              </a:rPr>
              <a:t> 4</a:t>
            </a:r>
            <a:r>
              <a:rPr lang="en-US" altLang="ko-KR" sz="1800" b="0" dirty="0" smtClean="0"/>
              <a:t>x4</a:t>
            </a:r>
          </a:p>
          <a:p>
            <a:pPr lvl="1"/>
            <a:r>
              <a:rPr lang="en-US" altLang="ko-KR" sz="1800" dirty="0" smtClean="0"/>
              <a:t>Remove </a:t>
            </a:r>
            <a:r>
              <a:rPr lang="en-US" altLang="ko-KR" sz="1800" dirty="0" smtClean="0">
                <a:solidFill>
                  <a:srgbClr val="C00000"/>
                </a:solidFill>
              </a:rPr>
              <a:t>6 </a:t>
            </a:r>
            <a:r>
              <a:rPr lang="en-US" altLang="ko-KR" sz="1800" dirty="0" err="1" smtClean="0">
                <a:solidFill>
                  <a:srgbClr val="C00000"/>
                </a:solidFill>
              </a:rPr>
              <a:t>luma</a:t>
            </a:r>
            <a:r>
              <a:rPr lang="en-US" altLang="ko-KR" sz="1800" dirty="0" smtClean="0">
                <a:solidFill>
                  <a:srgbClr val="C00000"/>
                </a:solidFill>
              </a:rPr>
              <a:t> contexts </a:t>
            </a:r>
            <a:r>
              <a:rPr lang="en-US" altLang="ko-KR" sz="1800" dirty="0" smtClean="0"/>
              <a:t>of GreaterT2 flag: 6x3 </a:t>
            </a:r>
            <a:r>
              <a:rPr lang="en-US" altLang="ko-KR" sz="1800" dirty="0" smtClean="0">
                <a:sym typeface="Wingdings" pitchFamily="2" charset="2"/>
              </a:rPr>
              <a:t> 4x3</a:t>
            </a:r>
          </a:p>
          <a:p>
            <a:pPr lvl="1"/>
            <a:endParaRPr lang="en-US" altLang="ko-KR" b="0" dirty="0" smtClean="0"/>
          </a:p>
        </p:txBody>
      </p:sp>
      <p:graphicFrame>
        <p:nvGraphicFramePr>
          <p:cNvPr id="550" name="Table 549"/>
          <p:cNvGraphicFramePr>
            <a:graphicFrameLocks noGrp="1"/>
          </p:cNvGraphicFramePr>
          <p:nvPr/>
        </p:nvGraphicFramePr>
        <p:xfrm>
          <a:off x="1073002" y="3318800"/>
          <a:ext cx="3286355" cy="971550"/>
        </p:xfrm>
        <a:graphic>
          <a:graphicData uri="http://schemas.openxmlformats.org/drawingml/2006/table">
            <a:tbl>
              <a:tblPr/>
              <a:tblGrid>
                <a:gridCol w="514214"/>
                <a:gridCol w="1028605"/>
                <a:gridCol w="1743536"/>
              </a:tblGrid>
              <a:tr h="200025">
                <a:tc gridSpan="3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solidFill>
                            <a:schemeClr val="tx1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Context </a:t>
                      </a:r>
                      <a:r>
                        <a:rPr lang="en-US" sz="1000" b="1" kern="100" dirty="0" err="1" smtClean="0">
                          <a:solidFill>
                            <a:schemeClr val="tx1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Set_Luma</a:t>
                      </a:r>
                      <a:r>
                        <a:rPr lang="en-US" sz="1000" b="1" kern="100" dirty="0" smtClean="0">
                          <a:solidFill>
                            <a:schemeClr val="tx1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 (previous subset)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C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 dirty="0">
                        <a:solidFill>
                          <a:srgbClr val="C00000"/>
                        </a:solidFill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C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Sub-set 0</a:t>
                      </a:r>
                      <a:endParaRPr lang="ko-KR" sz="1000" kern="100" dirty="0">
                        <a:solidFill>
                          <a:srgbClr val="C00000"/>
                        </a:solidFill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rgbClr val="C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No LargerT1</a:t>
                      </a:r>
                      <a:endParaRPr lang="ko-KR" sz="1000" kern="100" dirty="0">
                        <a:solidFill>
                          <a:srgbClr val="C00000"/>
                        </a:solidFill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altLang="ko-KR" sz="1000" kern="100" dirty="0" smtClean="0">
                          <a:solidFill>
                            <a:srgbClr val="C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</a:t>
                      </a:r>
                      <a:endParaRPr lang="ko-KR" sz="1000" kern="100" dirty="0">
                        <a:solidFill>
                          <a:srgbClr val="C00000"/>
                        </a:solidFill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rgbClr val="C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At least one LargerT1</a:t>
                      </a:r>
                      <a:endParaRPr lang="ko-KR" sz="1000" kern="100" dirty="0">
                        <a:solidFill>
                          <a:srgbClr val="C00000"/>
                        </a:solidFill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altLang="ko-KR" sz="1000" kern="100" dirty="0" smtClean="0">
                          <a:solidFill>
                            <a:srgbClr val="C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2</a:t>
                      </a:r>
                      <a:endParaRPr lang="ko-KR" sz="1000" kern="100" dirty="0">
                        <a:solidFill>
                          <a:srgbClr val="C00000"/>
                        </a:solidFill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C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Other sub-sets</a:t>
                      </a:r>
                      <a:endParaRPr lang="ko-KR" sz="1000" kern="100" dirty="0">
                        <a:solidFill>
                          <a:srgbClr val="C00000"/>
                        </a:solidFill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rgbClr val="C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No LargerT1</a:t>
                      </a:r>
                      <a:endParaRPr lang="ko-KR" sz="1000" kern="100" dirty="0">
                        <a:solidFill>
                          <a:srgbClr val="C00000"/>
                        </a:solidFill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altLang="ko-KR" sz="1000" kern="100" dirty="0" smtClean="0">
                          <a:solidFill>
                            <a:srgbClr val="C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3</a:t>
                      </a:r>
                      <a:endParaRPr lang="ko-KR" sz="1000" kern="100" dirty="0">
                        <a:solidFill>
                          <a:srgbClr val="C00000"/>
                        </a:solidFill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rgbClr val="C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At least one LargerT1</a:t>
                      </a:r>
                      <a:endParaRPr lang="ko-KR" sz="1000" kern="100" dirty="0">
                        <a:solidFill>
                          <a:srgbClr val="C00000"/>
                        </a:solidFill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2" name="TextBox 551"/>
          <p:cNvSpPr txBox="1"/>
          <p:nvPr/>
        </p:nvSpPr>
        <p:spPr>
          <a:xfrm>
            <a:off x="992126" y="3011650"/>
            <a:ext cx="166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Luma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53" name="Table 552"/>
          <p:cNvGraphicFramePr>
            <a:graphicFrameLocks noGrp="1"/>
          </p:cNvGraphicFramePr>
          <p:nvPr/>
        </p:nvGraphicFramePr>
        <p:xfrm>
          <a:off x="1073000" y="4777965"/>
          <a:ext cx="3296988" cy="581025"/>
        </p:xfrm>
        <a:graphic>
          <a:graphicData uri="http://schemas.openxmlformats.org/drawingml/2006/table">
            <a:tbl>
              <a:tblPr/>
              <a:tblGrid>
                <a:gridCol w="511842"/>
                <a:gridCol w="2785146"/>
              </a:tblGrid>
              <a:tr h="200025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Context </a:t>
                      </a:r>
                      <a:r>
                        <a:rPr lang="en-US" sz="1000" b="1" kern="100" dirty="0" err="1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Set_Chroma</a:t>
                      </a:r>
                      <a:r>
                        <a:rPr lang="en-US" sz="1000" b="1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 (previous</a:t>
                      </a:r>
                      <a:r>
                        <a:rPr lang="en-US" sz="1000" b="1" kern="100" baseline="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 subset</a:t>
                      </a:r>
                      <a:r>
                        <a:rPr lang="en-US" sz="1000" b="1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)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0500">
                <a:tc rowSpan="2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No 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baseline="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Times New Roman"/>
                        </a:rPr>
                        <a:t>At least one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Times New Roman"/>
                        </a:rPr>
                        <a:t>LargerT1</a:t>
                      </a:r>
                      <a:endParaRPr lang="ko-KR" altLang="en-US" sz="10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54" name="TextBox 553"/>
          <p:cNvSpPr txBox="1"/>
          <p:nvPr/>
        </p:nvSpPr>
        <p:spPr>
          <a:xfrm>
            <a:off x="991867" y="4501740"/>
            <a:ext cx="166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Chroma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7" name="Rectangle 193"/>
          <p:cNvSpPr>
            <a:spLocks noChangeArrowheads="1"/>
          </p:cNvSpPr>
          <p:nvPr/>
        </p:nvSpPr>
        <p:spPr bwMode="auto">
          <a:xfrm>
            <a:off x="700506" y="2866550"/>
            <a:ext cx="3960000" cy="2880000"/>
          </a:xfrm>
          <a:prstGeom prst="rect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ko-KR" altLang="en-US"/>
          </a:p>
        </p:txBody>
      </p:sp>
      <p:sp>
        <p:nvSpPr>
          <p:cNvPr id="558" name="Rectangle 193"/>
          <p:cNvSpPr>
            <a:spLocks noChangeArrowheads="1"/>
          </p:cNvSpPr>
          <p:nvPr/>
        </p:nvSpPr>
        <p:spPr bwMode="auto">
          <a:xfrm>
            <a:off x="4699042" y="2866550"/>
            <a:ext cx="3960000" cy="2880000"/>
          </a:xfrm>
          <a:prstGeom prst="rect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ko-KR" altLang="en-US"/>
          </a:p>
        </p:txBody>
      </p:sp>
      <p:sp>
        <p:nvSpPr>
          <p:cNvPr id="561" name="TextBox 560"/>
          <p:cNvSpPr txBox="1"/>
          <p:nvPr/>
        </p:nvSpPr>
        <p:spPr>
          <a:xfrm>
            <a:off x="2207235" y="2599850"/>
            <a:ext cx="166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Context set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2" name="TextBox 561"/>
          <p:cNvSpPr txBox="1"/>
          <p:nvPr/>
        </p:nvSpPr>
        <p:spPr>
          <a:xfrm>
            <a:off x="6255162" y="2579692"/>
            <a:ext cx="1184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Modelbin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4891312" y="3313522"/>
          <a:ext cx="3168172" cy="979170"/>
        </p:xfrm>
        <a:graphic>
          <a:graphicData uri="http://schemas.openxmlformats.org/drawingml/2006/table">
            <a:tbl>
              <a:tblPr/>
              <a:tblGrid>
                <a:gridCol w="412296"/>
                <a:gridCol w="2755876"/>
              </a:tblGrid>
              <a:tr h="217170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Model bin </a:t>
                      </a:r>
                      <a:r>
                        <a:rPr lang="en-US" sz="1000" b="1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 (current subset)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 or more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Initial - no trailing ones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2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 trailing one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altLang="ko-KR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3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2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or more trailing ones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4881787" y="4770847"/>
          <a:ext cx="3198962" cy="788670"/>
        </p:xfrm>
        <a:graphic>
          <a:graphicData uri="http://schemas.openxmlformats.org/drawingml/2006/table">
            <a:tbl>
              <a:tblPr/>
              <a:tblGrid>
                <a:gridCol w="434481"/>
                <a:gridCol w="2764481"/>
              </a:tblGrid>
              <a:tr h="217170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Model bin </a:t>
                      </a:r>
                      <a:r>
                        <a:rPr lang="en-US" sz="1000" b="1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2 (current</a:t>
                      </a:r>
                      <a:r>
                        <a:rPr lang="en-US" sz="1000" b="1" kern="100" baseline="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 subset)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Initial - no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</a:t>
                      </a:r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1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2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2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or more </a:t>
                      </a: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Calibri"/>
                          <a:ea typeface="맑은 고딕"/>
                          <a:cs typeface="Times New Roman"/>
                        </a:rPr>
                        <a:t>LargerT1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796062" y="3040472"/>
            <a:ext cx="166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GreaterT1 flag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9386" y="4516847"/>
            <a:ext cx="166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GreaterT2 flag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en-US" altLang="ko-KR" sz="2800" dirty="0" smtClean="0"/>
              <a:t>Experimental results</a:t>
            </a:r>
            <a:endParaRPr lang="ko-KR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Common test condition</a:t>
            </a:r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>
              <a:buNone/>
            </a:pPr>
            <a:endParaRPr lang="en-US" altLang="ko-KR" sz="1800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/>
        </p:nvGraphicFramePr>
        <p:xfrm>
          <a:off x="709253" y="1578791"/>
          <a:ext cx="7945650" cy="4566830"/>
        </p:xfrm>
        <a:graphic>
          <a:graphicData uri="http://schemas.openxmlformats.org/drawingml/2006/table">
            <a:tbl>
              <a:tblPr/>
              <a:tblGrid>
                <a:gridCol w="905804"/>
                <a:gridCol w="586389"/>
                <a:gridCol w="589567"/>
                <a:gridCol w="589567"/>
                <a:gridCol w="586389"/>
                <a:gridCol w="587978"/>
                <a:gridCol w="587978"/>
                <a:gridCol w="586389"/>
                <a:gridCol w="587978"/>
                <a:gridCol w="587978"/>
                <a:gridCol w="586389"/>
                <a:gridCol w="586389"/>
                <a:gridCol w="576855"/>
              </a:tblGrid>
              <a:tr h="22572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　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 </a:t>
                      </a:r>
                      <a:endParaRPr lang="ko-KR" sz="1100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All Intra HE</a:t>
                      </a:r>
                      <a:endParaRPr lang="ko-KR" sz="1100" b="1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Random Access HE</a:t>
                      </a:r>
                      <a:endParaRPr lang="ko-KR" sz="1100" b="1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Low delay B HE</a:t>
                      </a:r>
                      <a:endParaRPr lang="ko-KR" sz="1100" b="1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Random Access HE-10</a:t>
                      </a:r>
                      <a:endParaRPr lang="ko-KR" sz="1100" b="1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72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Y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U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V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Y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U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V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Y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U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V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Y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U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V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A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0.2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-0.2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B </a:t>
                      </a:r>
                      <a:endParaRPr lang="ko-KR" sz="1100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0.2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C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</a:t>
                      </a:r>
                      <a:endParaRPr lang="ko-KR" sz="1100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0.2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D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-0.2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E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0.5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Overall</a:t>
                      </a: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-0.2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Enc Time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Dec Time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99%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102%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72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　</a:t>
                      </a: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All Intra LC</a:t>
                      </a:r>
                      <a:endParaRPr lang="ko-KR" sz="1100" b="1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Random Access LC</a:t>
                      </a:r>
                      <a:endParaRPr lang="ko-KR" sz="1100" b="1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Low delay B LC</a:t>
                      </a:r>
                      <a:endParaRPr lang="ko-KR" sz="1100" b="1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72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Y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U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V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Y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U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V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Y</a:t>
                      </a:r>
                      <a:endParaRPr lang="ko-KR" sz="1100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U</a:t>
                      </a:r>
                      <a:endParaRPr lang="ko-KR" sz="1100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V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A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B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0.2</a:t>
                      </a:r>
                      <a:endParaRPr lang="ko-KR" sz="1100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0.2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C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D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0.5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-0.2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0.7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E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-0.6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-1.5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Overall</a:t>
                      </a: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0.2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Enc Time </a:t>
                      </a:r>
                      <a:endParaRPr lang="ko-KR" sz="1100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99%</a:t>
                      </a:r>
                      <a:endParaRPr lang="ko-KR" sz="1100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921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Dec Time 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  <a:endParaRPr lang="ko-KR" sz="1100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  <a:endParaRPr lang="ko-KR" sz="1100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ko-KR" sz="1000" kern="100" dirty="0"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en-US" altLang="ko-KR" sz="2800" dirty="0" smtClean="0"/>
              <a:t>Conclusion</a:t>
            </a:r>
            <a:endParaRPr lang="ko-KR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15" y="981075"/>
            <a:ext cx="8688160" cy="5543550"/>
          </a:xfrm>
        </p:spPr>
        <p:txBody>
          <a:bodyPr/>
          <a:lstStyle/>
          <a:p>
            <a:r>
              <a:rPr lang="en-US" altLang="ko-KR" dirty="0" smtClean="0"/>
              <a:t>Number of removed context: </a:t>
            </a:r>
            <a:r>
              <a:rPr lang="en-US" altLang="ko-KR" dirty="0" smtClean="0">
                <a:solidFill>
                  <a:srgbClr val="C00000"/>
                </a:solidFill>
              </a:rPr>
              <a:t>25%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b="1" dirty="0" smtClean="0">
              <a:solidFill>
                <a:srgbClr val="C00000"/>
              </a:solidFill>
            </a:endParaRPr>
          </a:p>
          <a:p>
            <a:r>
              <a:rPr lang="en-US" altLang="ko-KR" dirty="0" smtClean="0"/>
              <a:t>Coding performance</a:t>
            </a:r>
          </a:p>
          <a:p>
            <a:pPr lvl="1"/>
            <a:r>
              <a:rPr lang="en-US" altLang="ko-KR" sz="1800" dirty="0" smtClean="0"/>
              <a:t>0.0% </a:t>
            </a:r>
            <a:r>
              <a:rPr lang="en-US" altLang="ko-KR" sz="1800" dirty="0" smtClean="0"/>
              <a:t>/ AI_HE, </a:t>
            </a:r>
            <a:r>
              <a:rPr lang="en-US" altLang="ko-KR" sz="1800" dirty="0" smtClean="0"/>
              <a:t>0.0% </a:t>
            </a:r>
            <a:r>
              <a:rPr lang="en-US" altLang="ko-KR" sz="1800" dirty="0" smtClean="0"/>
              <a:t>/ RA_HE,  </a:t>
            </a:r>
            <a:r>
              <a:rPr lang="en-US" altLang="ko-KR" sz="1800" dirty="0" smtClean="0"/>
              <a:t>0.0% </a:t>
            </a:r>
            <a:r>
              <a:rPr lang="en-US" altLang="ko-KR" sz="1800" dirty="0" smtClean="0"/>
              <a:t>/ LD_HE</a:t>
            </a:r>
          </a:p>
          <a:p>
            <a:pPr lvl="1"/>
            <a:r>
              <a:rPr lang="en-US" altLang="ko-KR" sz="1800" dirty="0" smtClean="0"/>
              <a:t>0.0% </a:t>
            </a:r>
            <a:r>
              <a:rPr lang="en-US" altLang="ko-KR" sz="1800" dirty="0" smtClean="0"/>
              <a:t>/ AI_LC, </a:t>
            </a:r>
            <a:r>
              <a:rPr lang="en-US" altLang="ko-KR" sz="1800" dirty="0" smtClean="0"/>
              <a:t>0.0% </a:t>
            </a:r>
            <a:r>
              <a:rPr lang="en-US" altLang="ko-KR" sz="1800" dirty="0" smtClean="0"/>
              <a:t>/ RA_LC, -</a:t>
            </a:r>
            <a:r>
              <a:rPr lang="en-US" altLang="ko-KR" sz="1800" dirty="0" smtClean="0"/>
              <a:t>0.0% </a:t>
            </a:r>
            <a:r>
              <a:rPr lang="en-US" altLang="ko-KR" sz="1800" dirty="0" smtClean="0"/>
              <a:t>/ LD_LC</a:t>
            </a:r>
          </a:p>
          <a:p>
            <a:pPr lvl="1"/>
            <a:r>
              <a:rPr lang="en-US" altLang="ko-KR" sz="1800" dirty="0" smtClean="0"/>
              <a:t>0.0% </a:t>
            </a:r>
            <a:r>
              <a:rPr lang="en-US" altLang="ko-KR" sz="1800" dirty="0" smtClean="0"/>
              <a:t>/ RA_HE10</a:t>
            </a:r>
          </a:p>
          <a:p>
            <a:pPr lvl="1"/>
            <a:endParaRPr lang="en-US" altLang="ko-KR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03165" y="1593882"/>
          <a:ext cx="6920379" cy="1011096"/>
        </p:xfrm>
        <a:graphic>
          <a:graphicData uri="http://schemas.openxmlformats.org/drawingml/2006/table">
            <a:tbl>
              <a:tblPr/>
              <a:tblGrid>
                <a:gridCol w="2567975"/>
                <a:gridCol w="1088101"/>
                <a:gridCol w="1088101"/>
                <a:gridCol w="1088101"/>
                <a:gridCol w="1088101"/>
              </a:tblGrid>
              <a:tr h="252774">
                <a:tc rowSpan="2">
                  <a:txBody>
                    <a:bodyPr/>
                    <a:lstStyle/>
                    <a:p>
                      <a:endParaRPr lang="ko-KR" sz="12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HM5.0</a:t>
                      </a:r>
                      <a:endParaRPr lang="ko-KR" sz="12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Proposed</a:t>
                      </a:r>
                      <a:endParaRPr lang="ko-KR" sz="12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277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Luma</a:t>
                      </a:r>
                      <a:endParaRPr lang="ko-KR" sz="12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Chroma</a:t>
                      </a:r>
                      <a:endParaRPr lang="ko-KR" sz="12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Luma</a:t>
                      </a:r>
                      <a:endParaRPr lang="ko-KR" sz="12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Chroma</a:t>
                      </a:r>
                      <a:endParaRPr lang="ko-KR" sz="12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7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coeff_abs_level_greater1_flag</a:t>
                      </a:r>
                      <a:endParaRPr lang="ko-KR" sz="12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24</a:t>
                      </a:r>
                      <a:endParaRPr lang="ko-KR" sz="12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8</a:t>
                      </a:r>
                      <a:endParaRPr lang="ko-KR" sz="12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16</a:t>
                      </a:r>
                      <a:endParaRPr lang="ko-KR" sz="12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8</a:t>
                      </a:r>
                      <a:endParaRPr lang="ko-KR" sz="12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7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coeff_abs_leve2_greater1_flag</a:t>
                      </a:r>
                      <a:endParaRPr lang="ko-KR" sz="12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18</a:t>
                      </a:r>
                      <a:endParaRPr lang="ko-KR" sz="12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</a:t>
                      </a:r>
                      <a:endParaRPr lang="ko-KR" sz="12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12</a:t>
                      </a:r>
                      <a:endParaRPr lang="ko-KR" sz="12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</a:t>
                      </a:r>
                      <a:endParaRPr lang="ko-KR" sz="12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352675" y="2809875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i="1" dirty="0" smtClean="0">
                <a:latin typeface="Times New Roman" pitchFamily="18" charset="0"/>
                <a:cs typeface="Times New Roman" pitchFamily="18" charset="0"/>
              </a:rPr>
              <a:t>Thank you !</a:t>
            </a:r>
            <a:endParaRPr lang="ko-KR" altLang="en-US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Low QP test</a:t>
            </a:r>
            <a:endParaRPr lang="ko-KR" alt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94660" y="1573914"/>
          <a:ext cx="7928349" cy="4539810"/>
        </p:xfrm>
        <a:graphic>
          <a:graphicData uri="http://schemas.openxmlformats.org/drawingml/2006/table">
            <a:tbl>
              <a:tblPr/>
              <a:tblGrid>
                <a:gridCol w="902246"/>
                <a:gridCol w="585112"/>
                <a:gridCol w="586698"/>
                <a:gridCol w="586698"/>
                <a:gridCol w="585112"/>
                <a:gridCol w="586698"/>
                <a:gridCol w="586698"/>
                <a:gridCol w="585112"/>
                <a:gridCol w="586698"/>
                <a:gridCol w="586698"/>
                <a:gridCol w="585112"/>
                <a:gridCol w="586698"/>
                <a:gridCol w="578769"/>
              </a:tblGrid>
              <a:tr h="224391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</a:t>
                      </a:r>
                      <a:endParaRPr lang="ko-KR" sz="10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HE</a:t>
                      </a:r>
                      <a:endParaRPr lang="ko-KR" sz="10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Random Access HE</a:t>
                      </a:r>
                      <a:endParaRPr lang="ko-KR" sz="10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Low delay B HE</a:t>
                      </a:r>
                      <a:endParaRPr lang="ko-KR" sz="10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Random Access HE-10</a:t>
                      </a:r>
                      <a:endParaRPr lang="ko-KR" sz="10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43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A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B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C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D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E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Overall</a:t>
                      </a: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Enc Time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101%</a:t>
                      </a:r>
                      <a:endParaRPr lang="ko-KR" sz="10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101%</a:t>
                      </a:r>
                      <a:endParaRPr lang="ko-KR" sz="10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439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Dec Time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101%</a:t>
                      </a:r>
                      <a:endParaRPr lang="ko-KR" sz="10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101%</a:t>
                      </a:r>
                      <a:endParaRPr lang="ko-KR" sz="10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102%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4391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LC</a:t>
                      </a:r>
                      <a:endParaRPr lang="ko-KR" sz="10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Random Access LC</a:t>
                      </a:r>
                      <a:endParaRPr lang="ko-KR" sz="10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Low delay B LC</a:t>
                      </a:r>
                      <a:endParaRPr lang="ko-KR" sz="10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43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0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0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A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B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C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D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E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-0.8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Overall</a:t>
                      </a: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Enc Time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78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Dec Time 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101%</a:t>
                      </a:r>
                      <a:endParaRPr lang="ko-KR" sz="10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ko-KR" sz="10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RDOQ off</a:t>
            </a:r>
            <a:endParaRPr lang="ko-KR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4027" y="1552356"/>
          <a:ext cx="7981507" cy="4614527"/>
        </p:xfrm>
        <a:graphic>
          <a:graphicData uri="http://schemas.openxmlformats.org/drawingml/2006/table">
            <a:tbl>
              <a:tblPr/>
              <a:tblGrid>
                <a:gridCol w="908296"/>
                <a:gridCol w="589036"/>
                <a:gridCol w="590631"/>
                <a:gridCol w="590631"/>
                <a:gridCol w="589036"/>
                <a:gridCol w="590631"/>
                <a:gridCol w="590631"/>
                <a:gridCol w="589036"/>
                <a:gridCol w="590631"/>
                <a:gridCol w="590631"/>
                <a:gridCol w="589036"/>
                <a:gridCol w="590631"/>
                <a:gridCol w="582650"/>
              </a:tblGrid>
              <a:tr h="23166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</a:t>
                      </a:r>
                      <a:endParaRPr lang="ko-KR" sz="11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</a:t>
                      </a: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Intra HE</a:t>
                      </a:r>
                      <a:endParaRPr lang="ko-KR" sz="11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Random Access HE</a:t>
                      </a:r>
                      <a:endParaRPr lang="ko-KR" sz="11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Low delay B HE</a:t>
                      </a:r>
                      <a:endParaRPr lang="ko-KR" sz="11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Random Access HE-10</a:t>
                      </a:r>
                      <a:endParaRPr lang="ko-KR" sz="11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166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1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A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0.2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B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C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D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E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-0.7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Overall</a:t>
                      </a: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Enc Time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1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1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769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Dec Time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1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101%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7691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LC</a:t>
                      </a:r>
                      <a:endParaRPr lang="ko-KR" sz="11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Random Access LC</a:t>
                      </a:r>
                      <a:endParaRPr lang="ko-KR" sz="11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Low delay B LC</a:t>
                      </a:r>
                      <a:endParaRPr lang="ko-KR" sz="11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76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1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1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1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A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B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0.2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0.2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C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D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0.5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0.7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E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-0.6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-1.5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Overall</a:t>
                      </a: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0.2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Enc Time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99%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ko-KR" sz="10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12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Dec Time 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99%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99%</a:t>
                      </a:r>
                      <a:endParaRPr lang="ko-KR" sz="11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ko-KR" sz="10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120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SAIT">
  <a:themeElements>
    <a:clrScheme name="6_SAI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6_SAIT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accent1">
              <a:gamma/>
              <a:shade val="60000"/>
              <a:invGamma/>
            </a:schemeClr>
          </a:prstShdw>
        </a:effec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6_S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AI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99946</TotalTime>
  <Words>1105</Words>
  <Application>Microsoft Office PowerPoint</Application>
  <PresentationFormat>On-screen Show (4:3)</PresentationFormat>
  <Paragraphs>641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6_SAIT</vt:lpstr>
      <vt:lpstr>Slide 1</vt:lpstr>
      <vt:lpstr>Summary</vt:lpstr>
      <vt:lpstr>Level coding in HM5.0</vt:lpstr>
      <vt:lpstr>Simplified luma context set</vt:lpstr>
      <vt:lpstr>Experimental results</vt:lpstr>
      <vt:lpstr>Conclusion</vt:lpstr>
      <vt:lpstr>Slide 7</vt:lpstr>
      <vt:lpstr>Experimental results</vt:lpstr>
      <vt:lpstr>Experimental results</vt:lpstr>
    </vt:vector>
  </TitlesOfParts>
  <Company>삼성전자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ThunderBird</dc:creator>
  <cp:lastModifiedBy> </cp:lastModifiedBy>
  <cp:revision>1941</cp:revision>
  <dcterms:created xsi:type="dcterms:W3CDTF">2006-11-22T03:19:05Z</dcterms:created>
  <dcterms:modified xsi:type="dcterms:W3CDTF">2012-02-05T04:45:24Z</dcterms:modified>
</cp:coreProperties>
</file>