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605" r:id="rId1"/>
  </p:sldMasterIdLst>
  <p:notesMasterIdLst>
    <p:notesMasterId r:id="rId12"/>
  </p:notesMasterIdLst>
  <p:handoutMasterIdLst>
    <p:handoutMasterId r:id="rId13"/>
  </p:handoutMasterIdLst>
  <p:sldIdLst>
    <p:sldId id="515" r:id="rId2"/>
    <p:sldId id="680" r:id="rId3"/>
    <p:sldId id="681" r:id="rId4"/>
    <p:sldId id="682" r:id="rId5"/>
    <p:sldId id="683" r:id="rId6"/>
    <p:sldId id="684" r:id="rId7"/>
    <p:sldId id="685" r:id="rId8"/>
    <p:sldId id="686" r:id="rId9"/>
    <p:sldId id="687" r:id="rId10"/>
    <p:sldId id="551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kim" initials="y" lastIdx="1" clrIdx="0"/>
  <p:cmAuthor id="1" name="alberto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ACC5DE"/>
    <a:srgbClr val="00D200"/>
    <a:srgbClr val="4070A0"/>
    <a:srgbClr val="F3F9FA"/>
    <a:srgbClr val="003366"/>
    <a:srgbClr val="FF9900"/>
    <a:srgbClr val="456A1C"/>
    <a:srgbClr val="6C9200"/>
    <a:srgbClr val="4F84B9"/>
    <a:srgbClr val="C9D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84" autoAdjust="0"/>
  </p:normalViewPr>
  <p:slideViewPr>
    <p:cSldViewPr snapToGrid="0">
      <p:cViewPr varScale="1">
        <p:scale>
          <a:sx n="75" d="100"/>
          <a:sy n="75" d="100"/>
        </p:scale>
        <p:origin x="-798" y="-90"/>
      </p:cViewPr>
      <p:guideLst>
        <p:guide orient="horz" pos="1104"/>
        <p:guide orient="horz" pos="3648"/>
        <p:guide pos="2880"/>
      </p:guideLst>
    </p:cSldViewPr>
  </p:slideViewPr>
  <p:outlineViewPr>
    <p:cViewPr>
      <p:scale>
        <a:sx n="33" d="100"/>
        <a:sy n="33" d="100"/>
      </p:scale>
      <p:origin x="0" y="18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2772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8A0038C-02B1-4BEC-BC65-1E7249011F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59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819275" y="619125"/>
            <a:ext cx="3609975" cy="2708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49239" y="3459163"/>
            <a:ext cx="6846887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A9CA102B-60A0-4095-989D-6364DBEA82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41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1pPr>
    <a:lvl2pPr marL="742950" indent="-28575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2pPr>
    <a:lvl3pPr marL="11430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3pPr>
    <a:lvl4pPr marL="16002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4pPr>
    <a:lvl5pPr marL="20574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gradie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68600"/>
            <a:ext cx="9144000" cy="4089400"/>
          </a:xfrm>
          <a:prstGeom prst="rect">
            <a:avLst/>
          </a:prstGeom>
          <a:noFill/>
        </p:spPr>
      </p:pic>
      <p:pic>
        <p:nvPicPr>
          <p:cNvPr id="3084" name="Picture 12" descr="cloud"/>
          <p:cNvPicPr>
            <a:picLocks noChangeAspect="1" noChangeArrowheads="1"/>
          </p:cNvPicPr>
          <p:nvPr userDrawn="1"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1527175"/>
          </a:xfrm>
          <a:prstGeom prst="rect">
            <a:avLst/>
          </a:prstGeom>
          <a:noFill/>
        </p:spPr>
      </p:pic>
      <p:pic>
        <p:nvPicPr>
          <p:cNvPr id="3079" name="Picture 7" descr="imgbanner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4000"/>
            <a:ext cx="9144000" cy="1241425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200400"/>
            <a:ext cx="7772400" cy="838200"/>
          </a:xfrm>
        </p:spPr>
        <p:txBody>
          <a:bodyPr/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191000"/>
            <a:ext cx="6400800" cy="609600"/>
          </a:xfrm>
        </p:spPr>
        <p:txBody>
          <a:bodyPr/>
          <a:lstStyle>
            <a:lvl1pPr marL="0" indent="0">
              <a:buFont typeface="Wingdings" pitchFamily="96" charset="2"/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083" name="Picture 11" descr="CAV-logo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471488"/>
            <a:ext cx="3200400" cy="595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1717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627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spcBef>
                <a:spcPts val="0"/>
              </a:spcBef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267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6200" y="64770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Cavium Networks Proprietary and Confidential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bottom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0" y="6367463"/>
            <a:ext cx="9144000" cy="490537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5307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19200"/>
            <a:ext cx="868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8351838" y="6513513"/>
            <a:ext cx="5730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</a:rPr>
              <a:t>Page </a:t>
            </a:r>
            <a:fld id="{A79A390D-0070-407E-A2C7-2693A4C72F27}" type="slidenum">
              <a:rPr lang="en-US" sz="800">
                <a:solidFill>
                  <a:schemeClr val="bg1"/>
                </a:solidFill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6" r:id="rId1"/>
    <p:sldLayoutId id="2147484607" r:id="rId2"/>
    <p:sldLayoutId id="2147484608" r:id="rId3"/>
    <p:sldLayoutId id="2147484609" r:id="rId4"/>
    <p:sldLayoutId id="2147484610" r:id="rId5"/>
    <p:sldLayoutId id="2147484611" r:id="rId6"/>
    <p:sldLayoutId id="2147484612" r:id="rId7"/>
    <p:sldLayoutId id="2147484613" r:id="rId8"/>
    <p:sldLayoutId id="2147484614" r:id="rId9"/>
    <p:sldLayoutId id="2147484615" r:id="rId10"/>
    <p:sldLayoutId id="2147484616" r:id="rId11"/>
    <p:sldLayoutId id="2147484617" r:id="rId12"/>
    <p:sldLayoutId id="2147484618" r:id="rId13"/>
    <p:sldLayoutId id="2147484620" r:id="rId14"/>
    <p:sldLayoutId id="2147484621" r:id="rId15"/>
    <p:sldLayoutId id="2147484622" r:id="rId16"/>
    <p:sldLayoutId id="2147484623" r:id="rId17"/>
    <p:sldLayoutId id="2147484625" r:id="rId18"/>
    <p:sldLayoutId id="2147484626" r:id="rId19"/>
    <p:sldLayoutId id="2147484627" r:id="rId20"/>
    <p:sldLayoutId id="2147484628" r:id="rId21"/>
    <p:sldLayoutId id="2147484629" r:id="rId22"/>
    <p:sldLayoutId id="2147484630" r:id="rId23"/>
    <p:sldLayoutId id="2147484631" r:id="rId24"/>
    <p:sldLayoutId id="2147484632" r:id="rId25"/>
    <p:sldLayoutId id="2147484633" r:id="rId26"/>
    <p:sldLayoutId id="2147484634" r:id="rId27"/>
    <p:sldLayoutId id="2147484635" r:id="rId28"/>
    <p:sldLayoutId id="2147484636" r:id="rId29"/>
    <p:sldLayoutId id="2147484637" r:id="rId3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E82"/>
        </a:buClr>
        <a:buFont typeface="Wingdings" pitchFamily="96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685800" y="3302758"/>
            <a:ext cx="7772400" cy="1682710"/>
          </a:xfrm>
        </p:spPr>
        <p:txBody>
          <a:bodyPr/>
          <a:lstStyle/>
          <a:p>
            <a:pPr algn="ctr"/>
            <a:r>
              <a:rPr lang="en-US" b="1" dirty="0"/>
              <a:t>Improvement of Intra DC prediction for cases without </a:t>
            </a:r>
            <a:r>
              <a:rPr lang="en-GB" b="1" dirty="0"/>
              <a:t>neighbouring </a:t>
            </a:r>
            <a:r>
              <a:rPr lang="en-GB" b="1" dirty="0" smtClean="0"/>
              <a:t>samples</a:t>
            </a:r>
            <a:br>
              <a:rPr lang="en-GB" b="1" dirty="0" smtClean="0"/>
            </a:br>
            <a:r>
              <a:rPr lang="en-GB" b="1" dirty="0"/>
              <a:t/>
            </a:r>
            <a:br>
              <a:rPr lang="en-GB" b="1" dirty="0"/>
            </a:br>
            <a:r>
              <a:rPr lang="en-US" sz="2800" dirty="0" smtClean="0"/>
              <a:t>JCTVC-H0120 </a:t>
            </a:r>
            <a:endParaRPr lang="en-US" sz="2800" dirty="0" smtClean="0">
              <a:ea typeface="ＭＳ Ｐゴシック" pitchFamily="50" charset="-128"/>
            </a:endParaRPr>
          </a:p>
        </p:txBody>
      </p:sp>
      <p:sp>
        <p:nvSpPr>
          <p:cNvPr id="7171" name="Text Placeholder 2"/>
          <p:cNvSpPr>
            <a:spLocks noGrp="1"/>
          </p:cNvSpPr>
          <p:nvPr>
            <p:ph type="subTitle" idx="1"/>
          </p:nvPr>
        </p:nvSpPr>
        <p:spPr>
          <a:xfrm>
            <a:off x="0" y="5256474"/>
            <a:ext cx="9144000" cy="609600"/>
          </a:xfrm>
        </p:spPr>
        <p:txBody>
          <a:bodyPr anchor="t"/>
          <a:lstStyle/>
          <a:p>
            <a:pPr algn="ctr" hangingPunct="0"/>
            <a:r>
              <a:rPr lang="es-ES_tradnl" sz="2000" dirty="0"/>
              <a:t>Alberto Dueñas, Francisco Javier Roncero, Oscar Patino and Adam </a:t>
            </a:r>
            <a:r>
              <a:rPr lang="es-ES_tradnl" sz="2000" dirty="0" smtClean="0"/>
              <a:t>Malamy</a:t>
            </a:r>
            <a:endParaRPr lang="en-US" sz="1800" b="0" dirty="0" smtClean="0">
              <a:ea typeface="ＭＳ Ｐゴシック" pitchFamily="50" charset="-128"/>
            </a:endParaRPr>
          </a:p>
          <a:p>
            <a:pPr algn="ctr"/>
            <a:endParaRPr lang="en-US" sz="1800" b="0" dirty="0" smtClean="0">
              <a:ea typeface="ＭＳ Ｐゴシック" pitchFamily="50" charset="-128"/>
            </a:endParaRPr>
          </a:p>
          <a:p>
            <a:pPr algn="ctr"/>
            <a:endParaRPr lang="en-US" sz="1800" b="0" dirty="0" smtClean="0">
              <a:ea typeface="ＭＳ Ｐゴシック" pitchFamily="50" charset="-128"/>
            </a:endParaRPr>
          </a:p>
          <a:p>
            <a:pPr algn="ctr"/>
            <a:endParaRPr lang="en-US" sz="1800" b="0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50" charset="-128"/>
              </a:rPr>
              <a:t>Thank You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23481"/>
            <a:ext cx="8676861" cy="5448719"/>
          </a:xfrm>
        </p:spPr>
        <p:txBody>
          <a:bodyPr/>
          <a:lstStyle/>
          <a:p>
            <a:r>
              <a:rPr lang="en-US" dirty="0"/>
              <a:t>On the current </a:t>
            </a:r>
            <a:r>
              <a:rPr lang="en-US" dirty="0" smtClean="0"/>
              <a:t>WD5 in </a:t>
            </a:r>
            <a:r>
              <a:rPr lang="en-US" dirty="0"/>
              <a:t>the cases where intra prediction is required for a CU where no </a:t>
            </a:r>
            <a:r>
              <a:rPr lang="en-GB" dirty="0"/>
              <a:t>neighbouring samples </a:t>
            </a:r>
            <a:r>
              <a:rPr lang="en-US" dirty="0"/>
              <a:t>are available, value of 128 for all neighbors is used to perform the intra </a:t>
            </a:r>
            <a:r>
              <a:rPr lang="en-US" dirty="0" smtClean="0"/>
              <a:t>prediction</a:t>
            </a:r>
          </a:p>
          <a:p>
            <a:r>
              <a:rPr lang="en-US" dirty="0"/>
              <a:t>We </a:t>
            </a:r>
            <a:r>
              <a:rPr lang="en-US" dirty="0" smtClean="0"/>
              <a:t>define </a:t>
            </a:r>
            <a:r>
              <a:rPr lang="en-US" dirty="0"/>
              <a:t>this as a </a:t>
            </a:r>
            <a:r>
              <a:rPr lang="en-US" i="1" dirty="0"/>
              <a:t>128-value</a:t>
            </a:r>
            <a:r>
              <a:rPr lang="en-US" dirty="0"/>
              <a:t> </a:t>
            </a:r>
            <a:r>
              <a:rPr lang="en-US" dirty="0" smtClean="0"/>
              <a:t>prediction</a:t>
            </a:r>
            <a:endParaRPr lang="en-US" dirty="0"/>
          </a:p>
          <a:p>
            <a:r>
              <a:rPr lang="en-US" dirty="0"/>
              <a:t>The usage of the current </a:t>
            </a:r>
            <a:r>
              <a:rPr lang="en-US" i="1" dirty="0"/>
              <a:t>128-value</a:t>
            </a:r>
            <a:r>
              <a:rPr lang="en-US" dirty="0"/>
              <a:t> prediction may cause a large </a:t>
            </a:r>
            <a:r>
              <a:rPr lang="en-US" dirty="0" smtClean="0"/>
              <a:t>error</a:t>
            </a:r>
            <a:r>
              <a:rPr lang="en-US" dirty="0"/>
              <a:t> in some </a:t>
            </a:r>
            <a:r>
              <a:rPr lang="en-US" dirty="0" smtClean="0"/>
              <a:t>occasions leading to:</a:t>
            </a:r>
            <a:endParaRPr lang="en-US" dirty="0" smtClean="0"/>
          </a:p>
          <a:p>
            <a:pPr lvl="1"/>
            <a:r>
              <a:rPr lang="en-US" dirty="0" smtClean="0"/>
              <a:t>Noticeable </a:t>
            </a:r>
            <a:r>
              <a:rPr lang="en-US" dirty="0"/>
              <a:t>visually </a:t>
            </a:r>
            <a:r>
              <a:rPr lang="en-US" dirty="0" smtClean="0"/>
              <a:t>artifact</a:t>
            </a:r>
          </a:p>
          <a:p>
            <a:pPr lvl="1"/>
            <a:r>
              <a:rPr lang="en-US" dirty="0" smtClean="0"/>
              <a:t>Noticeable </a:t>
            </a:r>
            <a:r>
              <a:rPr lang="en-US" dirty="0"/>
              <a:t>coding efficiency </a:t>
            </a:r>
            <a:r>
              <a:rPr lang="en-US" dirty="0" smtClean="0"/>
              <a:t>lost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988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Problem </a:t>
            </a:r>
            <a:r>
              <a:rPr lang="en-US" dirty="0" smtClean="0"/>
              <a:t>Statement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23481"/>
            <a:ext cx="8676861" cy="5448719"/>
          </a:xfrm>
        </p:spPr>
        <p:txBody>
          <a:bodyPr/>
          <a:lstStyle/>
          <a:p>
            <a:pPr hangingPunct="0"/>
            <a:r>
              <a:rPr lang="en-US" dirty="0"/>
              <a:t>Original WD5</a:t>
            </a:r>
            <a:r>
              <a:rPr lang="en-US" dirty="0" smtClean="0"/>
              <a:t>:</a:t>
            </a:r>
          </a:p>
          <a:p>
            <a:pPr hangingPunct="0"/>
            <a:endParaRPr lang="en-US" dirty="0" smtClean="0"/>
          </a:p>
          <a:p>
            <a:pPr hangingPunct="0"/>
            <a:endParaRPr lang="en-US" dirty="0"/>
          </a:p>
          <a:p>
            <a:pPr hangingPunct="0"/>
            <a:endParaRPr lang="en-US" dirty="0"/>
          </a:p>
          <a:p>
            <a:pPr hangingPunct="0"/>
            <a:r>
              <a:rPr lang="en-US" dirty="0" smtClean="0"/>
              <a:t>Propose </a:t>
            </a:r>
            <a:r>
              <a:rPr lang="en-US" dirty="0"/>
              <a:t>Contribution</a:t>
            </a:r>
            <a:r>
              <a:rPr lang="en-US" dirty="0" smtClean="0"/>
              <a:t>:</a:t>
            </a:r>
          </a:p>
          <a:p>
            <a:pPr hangingPunct="0"/>
            <a:endParaRPr lang="en-US" dirty="0"/>
          </a:p>
          <a:p>
            <a:pPr hangingPunct="0"/>
            <a:endParaRPr lang="en-US" dirty="0" smtClean="0"/>
          </a:p>
          <a:p>
            <a:pPr hangingPunct="0"/>
            <a:endParaRPr lang="en-US" dirty="0" smtClean="0"/>
          </a:p>
          <a:p>
            <a:pPr marL="0" indent="0" algn="ctr" hangingPunct="0">
              <a:buNone/>
            </a:pPr>
            <a:r>
              <a:rPr lang="en-US" sz="2000" dirty="0" smtClean="0"/>
              <a:t>QP </a:t>
            </a:r>
            <a:r>
              <a:rPr lang="en-US" sz="2000" dirty="0"/>
              <a:t>40 in Low Delay </a:t>
            </a:r>
            <a:r>
              <a:rPr lang="en-US" sz="2000" dirty="0" smtClean="0"/>
              <a:t>P Low </a:t>
            </a:r>
            <a:r>
              <a:rPr lang="en-US" sz="2000" dirty="0" smtClean="0"/>
              <a:t>complexity</a:t>
            </a:r>
            <a:endParaRPr 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lum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494" y="1452230"/>
            <a:ext cx="5943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lum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494" y="4175524"/>
            <a:ext cx="5943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63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Algorithm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23481"/>
            <a:ext cx="8676861" cy="5448719"/>
          </a:xfrm>
        </p:spPr>
        <p:txBody>
          <a:bodyPr/>
          <a:lstStyle/>
          <a:p>
            <a:r>
              <a:rPr lang="en-US" sz="2800" dirty="0"/>
              <a:t>The current contribution proposed is to add an </a:t>
            </a:r>
            <a:r>
              <a:rPr lang="en-US" sz="2800" b="1" i="1" dirty="0" err="1"/>
              <a:t>intra_DC_X_value</a:t>
            </a:r>
            <a:r>
              <a:rPr lang="en-US" sz="2800" dirty="0"/>
              <a:t> parameter to the syntax (where X = luminance, </a:t>
            </a:r>
            <a:r>
              <a:rPr lang="en-US" sz="2800" dirty="0" err="1"/>
              <a:t>Cb</a:t>
            </a:r>
            <a:r>
              <a:rPr lang="en-US" sz="2800" dirty="0"/>
              <a:t> and Cr) that could be used on the cases where the current </a:t>
            </a:r>
            <a:r>
              <a:rPr lang="en-US" sz="2800" i="1" dirty="0"/>
              <a:t>128-value</a:t>
            </a:r>
            <a:r>
              <a:rPr lang="en-US" sz="2800" dirty="0"/>
              <a:t> prediction is currently </a:t>
            </a:r>
            <a:r>
              <a:rPr lang="en-US" sz="2800" dirty="0" smtClean="0"/>
              <a:t>utilized to perform intra </a:t>
            </a:r>
            <a:r>
              <a:rPr lang="en-US" sz="2800" dirty="0"/>
              <a:t>prediction (where no </a:t>
            </a:r>
            <a:r>
              <a:rPr lang="en-GB" sz="2800" dirty="0"/>
              <a:t>neighbouring samples </a:t>
            </a:r>
            <a:r>
              <a:rPr lang="en-US" sz="2800" dirty="0"/>
              <a:t>are </a:t>
            </a:r>
            <a:r>
              <a:rPr lang="en-US" sz="2800" dirty="0" smtClean="0"/>
              <a:t>available)</a:t>
            </a:r>
            <a:endParaRPr lang="en-US" sz="2800" dirty="0" smtClean="0"/>
          </a:p>
          <a:p>
            <a:pPr hangingPunct="0"/>
            <a:r>
              <a:rPr lang="en-US" sz="2800" dirty="0"/>
              <a:t>This proposal implies the following new main tasks in the bitstream generation process:</a:t>
            </a:r>
          </a:p>
          <a:p>
            <a:pPr lvl="1" hangingPunct="0"/>
            <a:r>
              <a:rPr lang="en-US" sz="2400" dirty="0"/>
              <a:t>Adding the new syntax elements – </a:t>
            </a:r>
            <a:r>
              <a:rPr lang="en-US" sz="2400" b="1" i="1" dirty="0" err="1"/>
              <a:t>intra_DC_X_value</a:t>
            </a:r>
            <a:r>
              <a:rPr lang="en-US" sz="2400" dirty="0"/>
              <a:t> – to the bitstream for the cases </a:t>
            </a:r>
            <a:r>
              <a:rPr lang="en-US" sz="2400" dirty="0" smtClean="0"/>
              <a:t>described</a:t>
            </a:r>
            <a:endParaRPr lang="en-US" sz="2400" dirty="0"/>
          </a:p>
          <a:p>
            <a:pPr lvl="1" hangingPunct="0"/>
            <a:r>
              <a:rPr lang="en-US" sz="2400" dirty="0"/>
              <a:t>The calculation of the value for </a:t>
            </a:r>
            <a:r>
              <a:rPr lang="en-US" sz="2400" b="1" i="1" dirty="0" err="1"/>
              <a:t>intra_DC_X_value</a:t>
            </a:r>
            <a:r>
              <a:rPr lang="en-US" sz="2400" dirty="0"/>
              <a:t> during the prediction </a:t>
            </a:r>
            <a:r>
              <a:rPr lang="en-US" sz="2400" dirty="0" smtClean="0"/>
              <a:t>process</a:t>
            </a:r>
            <a:endParaRPr lang="en-US" sz="2400" dirty="0"/>
          </a:p>
          <a:p>
            <a:r>
              <a:rPr lang="en-US" sz="2800" dirty="0" smtClean="0"/>
              <a:t>Assumed </a:t>
            </a:r>
            <a:r>
              <a:rPr lang="en-US" sz="2800" dirty="0"/>
              <a:t>to have a low implementation </a:t>
            </a:r>
            <a:r>
              <a:rPr lang="en-US" sz="2800" dirty="0" smtClean="0"/>
              <a:t>cost</a:t>
            </a:r>
            <a:endParaRPr lang="en-US" sz="2800" dirty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0585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Algorithm </a:t>
            </a:r>
            <a:r>
              <a:rPr lang="en-US" dirty="0" smtClean="0"/>
              <a:t>description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23481"/>
            <a:ext cx="8676861" cy="5448719"/>
          </a:xfrm>
        </p:spPr>
        <p:txBody>
          <a:bodyPr/>
          <a:lstStyle/>
          <a:p>
            <a:pPr lvl="0"/>
            <a:r>
              <a:rPr lang="en-US" sz="2800" b="1" dirty="0"/>
              <a:t>Using the </a:t>
            </a:r>
            <a:r>
              <a:rPr lang="en-US" sz="2800" b="1" dirty="0" smtClean="0"/>
              <a:t>“</a:t>
            </a:r>
            <a:r>
              <a:rPr lang="en-US" sz="2800" b="1" dirty="0" smtClean="0"/>
              <a:t>currently not </a:t>
            </a:r>
            <a:r>
              <a:rPr lang="en-US" sz="2800" b="1" dirty="0" smtClean="0"/>
              <a:t>used</a:t>
            </a:r>
            <a:r>
              <a:rPr lang="en-US" sz="2800" b="1" dirty="0"/>
              <a:t>” Intra prediction mode 35 for luma</a:t>
            </a:r>
            <a:r>
              <a:rPr lang="en-US" sz="2800" dirty="0"/>
              <a:t> to signal the special </a:t>
            </a:r>
            <a:r>
              <a:rPr lang="en-US" sz="2800" dirty="0" err="1"/>
              <a:t>Intra_DC</a:t>
            </a:r>
            <a:r>
              <a:rPr lang="en-US" sz="2800" dirty="0"/>
              <a:t> prediction proposed enables new syntax elements </a:t>
            </a:r>
            <a:r>
              <a:rPr lang="en-US" sz="2800" b="1" i="1" dirty="0" err="1"/>
              <a:t>intra_DC_X_value</a:t>
            </a:r>
            <a:r>
              <a:rPr lang="en-US" sz="2800" dirty="0"/>
              <a:t> that must be expected in the bit-stream</a:t>
            </a:r>
            <a:r>
              <a:rPr lang="en-US" sz="2800" dirty="0" smtClean="0"/>
              <a:t>.</a:t>
            </a:r>
          </a:p>
          <a:p>
            <a:pPr lvl="0"/>
            <a:endParaRPr lang="en-US" sz="2800" dirty="0"/>
          </a:p>
          <a:p>
            <a:pPr lvl="0"/>
            <a:endParaRPr lang="en-US" sz="2800" dirty="0" smtClean="0"/>
          </a:p>
          <a:p>
            <a:pPr lvl="0"/>
            <a:endParaRPr lang="en-US" sz="2800" dirty="0"/>
          </a:p>
          <a:p>
            <a:pPr lvl="0"/>
            <a:r>
              <a:rPr lang="en-US" sz="2800" dirty="0" smtClean="0"/>
              <a:t>No signaling is required when </a:t>
            </a:r>
            <a:r>
              <a:rPr lang="en-US" sz="2800" b="1" i="1" dirty="0" err="1" smtClean="0"/>
              <a:t>intra_DC_X_value</a:t>
            </a:r>
            <a:r>
              <a:rPr lang="en-US" sz="2800" b="1" i="1" dirty="0" smtClean="0"/>
              <a:t> </a:t>
            </a:r>
            <a:r>
              <a:rPr lang="en-US" sz="2800" dirty="0" smtClean="0"/>
              <a:t>it is not </a:t>
            </a:r>
            <a:r>
              <a:rPr lang="en-US" sz="2800" dirty="0" smtClean="0"/>
              <a:t>used and will hav</a:t>
            </a:r>
            <a:r>
              <a:rPr lang="en-US" sz="2800" dirty="0" smtClean="0"/>
              <a:t>e no cost when not used</a:t>
            </a:r>
            <a:endParaRPr lang="en-US" sz="2800" dirty="0"/>
          </a:p>
          <a:p>
            <a:endParaRPr lang="en-US" sz="2800" b="1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003570"/>
              </p:ext>
            </p:extLst>
          </p:nvPr>
        </p:nvGraphicFramePr>
        <p:xfrm>
          <a:off x="268794" y="3076387"/>
          <a:ext cx="8686800" cy="1158240"/>
        </p:xfrm>
        <a:graphic>
          <a:graphicData uri="http://schemas.openxmlformats.org/drawingml/2006/table">
            <a:tbl>
              <a:tblPr/>
              <a:tblGrid>
                <a:gridCol w="4343400"/>
                <a:gridCol w="434340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</a:rPr>
                        <a:t>Intra prediction mode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</a:rPr>
                        <a:t>Associated names</a:t>
                      </a:r>
                      <a:endParaRPr lang="en-US" sz="10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"/>
                          <a:ea typeface="Times New Roman"/>
                        </a:rPr>
                        <a:t>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Intra_Planar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"/>
                          <a:ea typeface="Times New Roman"/>
                        </a:rPr>
                        <a:t>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Intra_Vertical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"/>
                          <a:ea typeface="Times New Roman"/>
                        </a:rPr>
                        <a:t>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Intra_Horizontal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"/>
                          <a:ea typeface="Times New Roman"/>
                        </a:rPr>
                        <a:t>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Intra_DC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"/>
                          <a:ea typeface="Times New Roman"/>
                        </a:rPr>
                        <a:t>Otherwise (4..34)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Intra_Angular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"/>
                          <a:ea typeface="Times New Roman"/>
                        </a:rPr>
                        <a:t>35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err="1">
                          <a:effectLst/>
                          <a:latin typeface="Times New Roman"/>
                          <a:ea typeface="Times New Roman"/>
                        </a:rPr>
                        <a:t>Intra_FromLuma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 (used only for chroma)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76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Algorithm </a:t>
            </a:r>
            <a:r>
              <a:rPr lang="en-US" dirty="0" smtClean="0"/>
              <a:t>description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23481"/>
            <a:ext cx="8676861" cy="5448719"/>
          </a:xfrm>
        </p:spPr>
        <p:txBody>
          <a:bodyPr/>
          <a:lstStyle/>
          <a:p>
            <a:r>
              <a:rPr lang="en-US" sz="2800" dirty="0"/>
              <a:t>When the </a:t>
            </a:r>
            <a:r>
              <a:rPr lang="en-US" sz="2800" dirty="0" smtClean="0"/>
              <a:t>new special </a:t>
            </a:r>
            <a:r>
              <a:rPr lang="en-US" sz="2800" dirty="0" err="1" smtClean="0"/>
              <a:t>Intra_DC</a:t>
            </a:r>
            <a:r>
              <a:rPr lang="en-US" sz="2800" dirty="0" smtClean="0"/>
              <a:t> </a:t>
            </a:r>
            <a:r>
              <a:rPr lang="en-US" sz="2800" dirty="0"/>
              <a:t>prediction proposed is </a:t>
            </a:r>
            <a:r>
              <a:rPr lang="en-US" sz="2800" dirty="0" smtClean="0"/>
              <a:t>used</a:t>
            </a:r>
          </a:p>
          <a:p>
            <a:pPr lvl="1"/>
            <a:r>
              <a:rPr lang="en-US" sz="2400" dirty="0"/>
              <a:t>New </a:t>
            </a:r>
            <a:r>
              <a:rPr lang="en-US" sz="2400" b="1" i="1" dirty="0" err="1"/>
              <a:t>intra_DC_Cx_value</a:t>
            </a:r>
            <a:r>
              <a:rPr lang="en-US" sz="2400" dirty="0"/>
              <a:t> syntax elements if </a:t>
            </a:r>
            <a:r>
              <a:rPr lang="en-US" sz="2400" dirty="0" smtClean="0"/>
              <a:t>special </a:t>
            </a:r>
            <a:r>
              <a:rPr lang="en-US" sz="2400" dirty="0" err="1" smtClean="0"/>
              <a:t>Intra_DC</a:t>
            </a:r>
            <a:r>
              <a:rPr lang="en-US" sz="2400" dirty="0" smtClean="0"/>
              <a:t> prediction is signaled</a:t>
            </a:r>
          </a:p>
          <a:p>
            <a:pPr lvl="0"/>
            <a:r>
              <a:rPr lang="en-US" sz="2800" dirty="0"/>
              <a:t>DC value calculated as usual if special </a:t>
            </a:r>
            <a:r>
              <a:rPr lang="en-US" sz="2800" dirty="0" err="1"/>
              <a:t>Intra_DC</a:t>
            </a:r>
            <a:r>
              <a:rPr lang="en-US" sz="2800" dirty="0"/>
              <a:t> is not </a:t>
            </a:r>
            <a:r>
              <a:rPr lang="en-US" sz="2800" dirty="0" smtClean="0"/>
              <a:t>signaled</a:t>
            </a:r>
            <a:endParaRPr lang="en-US" sz="2800" dirty="0" smtClean="0"/>
          </a:p>
          <a:p>
            <a:pPr hangingPunct="0"/>
            <a:r>
              <a:rPr lang="en-US" sz="2800" dirty="0"/>
              <a:t>Current implementation calculates </a:t>
            </a:r>
            <a:r>
              <a:rPr lang="en-US" sz="2800" b="1" dirty="0" err="1"/>
              <a:t>DCVal</a:t>
            </a:r>
            <a:r>
              <a:rPr lang="en-US" sz="2800" dirty="0"/>
              <a:t> as:</a:t>
            </a:r>
          </a:p>
          <a:p>
            <a:pPr hangingPunct="0"/>
            <a:endParaRPr lang="en-US" sz="2800" dirty="0" smtClean="0"/>
          </a:p>
          <a:p>
            <a:pPr hangingPunct="0"/>
            <a:endParaRPr lang="en-US" sz="2800" dirty="0" smtClean="0"/>
          </a:p>
          <a:p>
            <a:pPr hangingPunct="0"/>
            <a:endParaRPr lang="en-US" sz="2800" dirty="0" smtClean="0"/>
          </a:p>
          <a:p>
            <a:pPr hangingPunct="0"/>
            <a:r>
              <a:rPr lang="en-US" sz="2800" dirty="0" smtClean="0"/>
              <a:t>The </a:t>
            </a:r>
            <a:r>
              <a:rPr lang="en-US" sz="2800" dirty="0"/>
              <a:t>proposal will use the new syntax </a:t>
            </a:r>
            <a:r>
              <a:rPr lang="en-US" sz="2800" dirty="0" smtClean="0"/>
              <a:t>elements: </a:t>
            </a:r>
            <a:r>
              <a:rPr lang="en-US" sz="2400" dirty="0"/>
              <a:t>	</a:t>
            </a:r>
            <a:r>
              <a:rPr lang="en-US" sz="2400" dirty="0" err="1"/>
              <a:t>DCVal</a:t>
            </a:r>
            <a:r>
              <a:rPr lang="en-US" sz="2400" dirty="0"/>
              <a:t> = </a:t>
            </a:r>
            <a:r>
              <a:rPr lang="en-US" sz="2400" b="1" i="1" dirty="0" err="1" smtClean="0"/>
              <a:t>intra_DC_X_value</a:t>
            </a:r>
            <a:r>
              <a:rPr lang="en-US" sz="2400" dirty="0" smtClean="0"/>
              <a:t> </a:t>
            </a:r>
            <a:r>
              <a:rPr lang="en-US" sz="2400" dirty="0"/>
              <a:t>(X = luma, </a:t>
            </a:r>
            <a:r>
              <a:rPr lang="en-US" sz="2400" dirty="0" err="1"/>
              <a:t>Cb</a:t>
            </a:r>
            <a:r>
              <a:rPr lang="en-US" sz="2400" dirty="0"/>
              <a:t> and Cr</a:t>
            </a:r>
            <a:r>
              <a:rPr lang="en-US" sz="2400" dirty="0" smtClean="0"/>
              <a:t>)</a:t>
            </a:r>
            <a:endParaRPr lang="en-US" sz="2400" dirty="0"/>
          </a:p>
          <a:p>
            <a:pPr lvl="0"/>
            <a:endParaRPr lang="en-US" sz="2800" dirty="0"/>
          </a:p>
          <a:p>
            <a:endParaRPr lang="en-US" sz="28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82" y="4027156"/>
            <a:ext cx="10146437" cy="124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464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Experimental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23481"/>
            <a:ext cx="8676861" cy="5448719"/>
          </a:xfrm>
        </p:spPr>
        <p:txBody>
          <a:bodyPr/>
          <a:lstStyle/>
          <a:p>
            <a:pPr hangingPunct="0"/>
            <a:r>
              <a:rPr lang="en-US" sz="2800" dirty="0"/>
              <a:t>Two new configurations are being tested:</a:t>
            </a:r>
          </a:p>
          <a:p>
            <a:pPr lvl="1" hangingPunct="0"/>
            <a:r>
              <a:rPr lang="en-US" sz="2400" dirty="0"/>
              <a:t>Low delay P LC + Force Intra Refresh + Constrained Intra. </a:t>
            </a:r>
            <a:endParaRPr lang="en-US" sz="2400" dirty="0" smtClean="0"/>
          </a:p>
          <a:p>
            <a:pPr lvl="2" hangingPunct="0"/>
            <a:r>
              <a:rPr lang="en-US" sz="2000" dirty="0" smtClean="0"/>
              <a:t>HM </a:t>
            </a:r>
            <a:r>
              <a:rPr lang="en-US" sz="2000" dirty="0"/>
              <a:t>has been modified to enforce the usage of Intra LCUs (10% of total LCUs in a </a:t>
            </a:r>
            <a:r>
              <a:rPr lang="en-US" sz="2000" dirty="0" smtClean="0"/>
              <a:t>frame) </a:t>
            </a:r>
            <a:r>
              <a:rPr lang="en-US" sz="2000" dirty="0" smtClean="0"/>
              <a:t>in a regular </a:t>
            </a:r>
            <a:r>
              <a:rPr lang="en-US" sz="2000" dirty="0" err="1" smtClean="0"/>
              <a:t>partern</a:t>
            </a:r>
            <a:r>
              <a:rPr lang="en-US" sz="2000" dirty="0" smtClean="0"/>
              <a:t>, one every 10 </a:t>
            </a:r>
            <a:r>
              <a:rPr lang="en-US" sz="2000" dirty="0" smtClean="0"/>
              <a:t>and </a:t>
            </a:r>
            <a:r>
              <a:rPr lang="en-US" sz="2000" dirty="0"/>
              <a:t>enabling “</a:t>
            </a:r>
            <a:r>
              <a:rPr lang="en-US" sz="2000" dirty="0" err="1"/>
              <a:t>ConstrainedIntraPred</a:t>
            </a:r>
            <a:r>
              <a:rPr lang="en-US" sz="2000" dirty="0" smtClean="0"/>
              <a:t>”</a:t>
            </a:r>
            <a:endParaRPr lang="en-US" sz="2000" dirty="0"/>
          </a:p>
          <a:p>
            <a:pPr lvl="1" hangingPunct="0"/>
            <a:r>
              <a:rPr lang="en-US" sz="2400" dirty="0"/>
              <a:t>All Intra LC + Slices. </a:t>
            </a:r>
            <a:endParaRPr lang="en-US" sz="2400" dirty="0" smtClean="0"/>
          </a:p>
          <a:p>
            <a:pPr lvl="2" hangingPunct="0"/>
            <a:r>
              <a:rPr lang="en-US" sz="2000" dirty="0" smtClean="0"/>
              <a:t>HM </a:t>
            </a:r>
            <a:r>
              <a:rPr lang="en-US" sz="2000" dirty="0"/>
              <a:t>has been modified to force slices boundaries (slices of 10 LCUs in size are used in this case</a:t>
            </a:r>
            <a:r>
              <a:rPr lang="en-US" sz="2000" dirty="0" smtClean="0"/>
              <a:t>)</a:t>
            </a:r>
            <a:endParaRPr lang="en-US" sz="2400" b="1" dirty="0"/>
          </a:p>
          <a:p>
            <a:pPr hangingPunct="0"/>
            <a:r>
              <a:rPr lang="en-US" dirty="0" smtClean="0"/>
              <a:t>No significant changes on the standard configurations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8618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Experimental </a:t>
            </a:r>
            <a:r>
              <a:rPr lang="en-US" dirty="0" smtClean="0"/>
              <a:t>results (2)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872038"/>
              </p:ext>
            </p:extLst>
          </p:nvPr>
        </p:nvGraphicFramePr>
        <p:xfrm>
          <a:off x="748043" y="1778559"/>
          <a:ext cx="3411973" cy="2658835"/>
        </p:xfrm>
        <a:graphic>
          <a:graphicData uri="http://schemas.openxmlformats.org/drawingml/2006/table">
            <a:tbl>
              <a:tblPr firstRow="1" firstCol="1" bandRow="1"/>
              <a:tblGrid>
                <a:gridCol w="990082"/>
                <a:gridCol w="807297"/>
                <a:gridCol w="807297"/>
                <a:gridCol w="807297"/>
              </a:tblGrid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P LC +Force Intra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1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-3.8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-2.7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-7.0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-8.0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0.7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-2.0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1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-3.1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-3.4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11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1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--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979701"/>
              </p:ext>
            </p:extLst>
          </p:nvPr>
        </p:nvGraphicFramePr>
        <p:xfrm>
          <a:off x="4787481" y="1778559"/>
          <a:ext cx="3411973" cy="2658835"/>
        </p:xfrm>
        <a:graphic>
          <a:graphicData uri="http://schemas.openxmlformats.org/drawingml/2006/table">
            <a:tbl>
              <a:tblPr firstRow="1" firstCol="1" bandRow="1"/>
              <a:tblGrid>
                <a:gridCol w="990082"/>
                <a:gridCol w="807297"/>
                <a:gridCol w="807297"/>
                <a:gridCol w="807297"/>
              </a:tblGrid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LC + Slices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1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0.8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1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11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4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1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--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11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23481"/>
            <a:ext cx="8676861" cy="5448719"/>
          </a:xfrm>
        </p:spPr>
        <p:txBody>
          <a:bodyPr/>
          <a:lstStyle/>
          <a:p>
            <a:pPr hangingPunct="0"/>
            <a:r>
              <a:rPr lang="en-US" sz="2800" dirty="0"/>
              <a:t>The proposed algorithm deals with an issue that is producing both noticeable visual degradation and coding efficiency degradation</a:t>
            </a:r>
            <a:endParaRPr lang="en-US" sz="2800" dirty="0" smtClean="0"/>
          </a:p>
          <a:p>
            <a:pPr hangingPunct="0"/>
            <a:r>
              <a:rPr lang="en-US" sz="2800" dirty="0" smtClean="0"/>
              <a:t>Simple </a:t>
            </a:r>
            <a:r>
              <a:rPr lang="en-US" sz="2800" dirty="0"/>
              <a:t>encoding/decoding process </a:t>
            </a:r>
            <a:r>
              <a:rPr lang="en-US" sz="2800" dirty="0" smtClean="0"/>
              <a:t>modifications</a:t>
            </a:r>
          </a:p>
          <a:p>
            <a:pPr lvl="0" hangingPunct="0"/>
            <a:r>
              <a:rPr lang="en-US" sz="2800" dirty="0"/>
              <a:t>In case where no </a:t>
            </a:r>
            <a:r>
              <a:rPr lang="en-GB" sz="2800" dirty="0"/>
              <a:t>neighbouring samples </a:t>
            </a:r>
            <a:r>
              <a:rPr lang="en-US" sz="2800" dirty="0"/>
              <a:t>are available:</a:t>
            </a:r>
          </a:p>
          <a:p>
            <a:pPr lvl="1"/>
            <a:r>
              <a:rPr lang="en-US" sz="2400" dirty="0"/>
              <a:t>Visual improvement </a:t>
            </a:r>
            <a:r>
              <a:rPr lang="en-US" sz="2400" dirty="0" smtClean="0"/>
              <a:t>are produced</a:t>
            </a:r>
          </a:p>
          <a:p>
            <a:pPr lvl="1"/>
            <a:r>
              <a:rPr lang="en-US" sz="2400" dirty="0"/>
              <a:t>BD-Rate improvement is produced</a:t>
            </a:r>
            <a:endParaRPr lang="en-US" sz="2400" dirty="0"/>
          </a:p>
          <a:p>
            <a:pPr hangingPunct="0"/>
            <a:r>
              <a:rPr lang="en-US" sz="2800"/>
              <a:t>No cost when it is not used, using unused signaling</a:t>
            </a:r>
          </a:p>
          <a:p>
            <a:pPr hangingPunct="0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2713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33278</TotalTime>
  <Words>610</Words>
  <Application>Microsoft Office PowerPoint</Application>
  <PresentationFormat>On-screen Show (4:3)</PresentationFormat>
  <Paragraphs>146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Blank Presentation</vt:lpstr>
      <vt:lpstr>Improvement of Intra DC prediction for cases without neighbouring samples  JCTVC-H0120 </vt:lpstr>
      <vt:lpstr>Problem Statement</vt:lpstr>
      <vt:lpstr>Problem Statement (2)</vt:lpstr>
      <vt:lpstr>Algorithm description</vt:lpstr>
      <vt:lpstr>Algorithm description (2)</vt:lpstr>
      <vt:lpstr>Algorithm description (3)</vt:lpstr>
      <vt:lpstr>Experimental results</vt:lpstr>
      <vt:lpstr>Experimental results (2)</vt:lpstr>
      <vt:lpstr>Conclusions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Cavium Networks PureVu Video Processors   Product Overview     Cavium Networks Proprietary &amp; Confidential</dc:title>
  <dc:creator>Duenas, Alberto</dc:creator>
  <cp:lastModifiedBy>Duenas, Alberto</cp:lastModifiedBy>
  <cp:revision>850</cp:revision>
  <cp:lastPrinted>2011-09-22T16:26:28Z</cp:lastPrinted>
  <dcterms:modified xsi:type="dcterms:W3CDTF">2012-02-02T00:15:59Z</dcterms:modified>
</cp:coreProperties>
</file>