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78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03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직사각형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직사각형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이등변 삼각형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5" name="직선 연결선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내용 개체 틀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8" name="직선 연결선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직선 연결선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이등변 삼각형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1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1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1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1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19200" y="3645024"/>
            <a:ext cx="6858000" cy="1231776"/>
          </a:xfrm>
        </p:spPr>
        <p:txBody>
          <a:bodyPr>
            <a:normAutofit/>
          </a:bodyPr>
          <a:lstStyle/>
          <a:p>
            <a:r>
              <a:rPr lang="en-US" altLang="ko-KR" sz="2400" b="1" dirty="0" smtClean="0"/>
              <a:t> </a:t>
            </a:r>
            <a:r>
              <a:rPr lang="en-US" altLang="ko-KR" sz="2400" dirty="0"/>
              <a:t>JCTVC-H0115: </a:t>
            </a:r>
            <a:r>
              <a:rPr lang="en-US" altLang="ko-KR" sz="2400" b="1" dirty="0"/>
              <a:t>Sample adaptive offset in Low Complexity test</a:t>
            </a:r>
            <a:endParaRPr lang="ko-KR" altLang="en-US" sz="2400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357290" y="5000636"/>
            <a:ext cx="6858000" cy="990600"/>
          </a:xfrm>
          <a:prstGeom prst="rect">
            <a:avLst/>
          </a:prstGeom>
        </p:spPr>
        <p:txBody>
          <a:bodyPr vert="horz" anchor="t" anchorCtr="0">
            <a:normAutofit fontScale="97500"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Elena </a:t>
            </a:r>
            <a:r>
              <a:rPr kumimoji="0" lang="en-US" altLang="ko-KR" sz="16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Alshina</a:t>
            </a:r>
            <a:r>
              <a:rPr kumimoji="0" lang="en-US" altLang="ko-KR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lang="en-US" altLang="ko-KR" sz="1600" dirty="0" smtClean="0">
                <a:latin typeface="+mj-lt"/>
                <a:ea typeface="+mj-ea"/>
                <a:cs typeface="+mj-cs"/>
              </a:rPr>
              <a:t>Alexander </a:t>
            </a:r>
            <a:r>
              <a:rPr lang="en-US" altLang="ko-KR" sz="1600" dirty="0" err="1" smtClean="0">
                <a:latin typeface="+mj-lt"/>
                <a:ea typeface="+mj-ea"/>
                <a:cs typeface="+mj-cs"/>
              </a:rPr>
              <a:t>Alshin</a:t>
            </a:r>
            <a:r>
              <a:rPr lang="en-US" altLang="ko-KR" sz="1600" dirty="0" smtClean="0">
                <a:latin typeface="+mj-lt"/>
                <a:ea typeface="+mj-ea"/>
                <a:cs typeface="+mj-cs"/>
              </a:rPr>
              <a:t>, </a:t>
            </a:r>
            <a:r>
              <a:rPr lang="en-US" altLang="ko-KR" sz="1600" dirty="0" err="1" smtClean="0">
                <a:latin typeface="+mj-lt"/>
                <a:ea typeface="+mj-ea"/>
                <a:cs typeface="+mj-cs"/>
              </a:rPr>
              <a:t>JeongHoon</a:t>
            </a:r>
            <a:r>
              <a:rPr lang="en-US" altLang="ko-KR" sz="1600" dirty="0" smtClean="0">
                <a:latin typeface="+mj-lt"/>
                <a:ea typeface="+mj-ea"/>
                <a:cs typeface="+mj-cs"/>
              </a:rPr>
              <a:t> Park</a:t>
            </a:r>
          </a:p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Samsung Electronics Ltd</a:t>
            </a:r>
            <a:endParaRPr kumimoji="0" lang="ko-KR" altLang="en-US" sz="1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>
                <a:latin typeface="Cambria Math" pitchFamily="18" charset="0"/>
                <a:ea typeface="Cambria Math" pitchFamily="18" charset="0"/>
              </a:rPr>
              <a:t>Performance </a:t>
            </a:r>
            <a:r>
              <a:rPr lang="en-US" altLang="ko-KR" dirty="0" err="1">
                <a:latin typeface="Cambria Math" pitchFamily="18" charset="0"/>
                <a:ea typeface="Cambria Math" pitchFamily="18" charset="0"/>
              </a:rPr>
              <a:t>vs</a:t>
            </a:r>
            <a:r>
              <a:rPr lang="en-US" altLang="ko-KR" dirty="0">
                <a:latin typeface="Cambria Math" pitchFamily="18" charset="0"/>
                <a:ea typeface="Cambria Math" pitchFamily="18" charset="0"/>
              </a:rPr>
              <a:t> HM5.0 in LC </a:t>
            </a:r>
            <a:r>
              <a:rPr lang="en-US" altLang="ko-KR" dirty="0" smtClean="0">
                <a:latin typeface="Cambria Math" pitchFamily="18" charset="0"/>
                <a:ea typeface="Cambria Math" pitchFamily="18" charset="0"/>
              </a:rPr>
              <a:t>test</a:t>
            </a:r>
            <a:endParaRPr lang="ko-KR" alt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404772"/>
              </p:ext>
            </p:extLst>
          </p:nvPr>
        </p:nvGraphicFramePr>
        <p:xfrm>
          <a:off x="6072197" y="1714488"/>
          <a:ext cx="3071804" cy="1385808"/>
        </p:xfrm>
        <a:graphic>
          <a:graphicData uri="http://schemas.openxmlformats.org/drawingml/2006/table">
            <a:tbl>
              <a:tblPr/>
              <a:tblGrid>
                <a:gridCol w="907579"/>
                <a:gridCol w="418883"/>
                <a:gridCol w="558510"/>
                <a:gridCol w="628323"/>
                <a:gridCol w="558509"/>
              </a:tblGrid>
              <a:tr h="352628">
                <a:tc grid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latin typeface="Times New Roman"/>
                          <a:ea typeface="맑은 고딕"/>
                          <a:cs typeface="Times New Roman"/>
                        </a:rPr>
                        <a:t>RA- </a:t>
                      </a:r>
                      <a:r>
                        <a:rPr lang="en-US" sz="1400" dirty="0">
                          <a:latin typeface="Times New Roman"/>
                          <a:ea typeface="맑은 고딕"/>
                          <a:cs typeface="Times New Roman"/>
                        </a:rPr>
                        <a:t>LC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400" dirty="0" smtClean="0">
                          <a:latin typeface="Times New Roman"/>
                          <a:ea typeface="+mn-ea"/>
                          <a:cs typeface="Times New Roman"/>
                        </a:rPr>
                        <a:t>LB- LC</a:t>
                      </a:r>
                      <a:endParaRPr lang="ko-KR" alt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400" dirty="0" smtClean="0">
                          <a:latin typeface="Times New Roman"/>
                          <a:ea typeface="+mn-ea"/>
                          <a:cs typeface="Times New Roman"/>
                        </a:rPr>
                        <a:t>LP- LC</a:t>
                      </a:r>
                      <a:endParaRPr lang="ko-KR" alt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6314"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latin typeface="Times New Roman"/>
                          <a:ea typeface="맑은 고딕"/>
                          <a:cs typeface="Times New Roman"/>
                        </a:rPr>
                        <a:t>MULTS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맑은 고딕"/>
                          <a:cs typeface="Times New Roman"/>
                        </a:rPr>
                        <a:t>-2%</a:t>
                      </a:r>
                      <a:endParaRPr lang="ko-KR" sz="1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맑은 고딕"/>
                          <a:cs typeface="Times New Roman"/>
                        </a:rPr>
                        <a:t>-2%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맑은 고딕"/>
                          <a:cs typeface="Times New Roman"/>
                        </a:rPr>
                        <a:t>-1%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6314"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latin typeface="Times New Roman"/>
                          <a:ea typeface="맑은 고딕"/>
                          <a:cs typeface="Times New Roman"/>
                        </a:rPr>
                        <a:t>ADDS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맑은 고딕"/>
                          <a:cs typeface="Times New Roman"/>
                        </a:rPr>
                        <a:t>-2%</a:t>
                      </a:r>
                      <a:endParaRPr lang="ko-KR" sz="1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맑은 고딕"/>
                          <a:cs typeface="Times New Roman"/>
                        </a:rPr>
                        <a:t>-2%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맑은 고딕"/>
                          <a:cs typeface="Times New Roman"/>
                        </a:rPr>
                        <a:t>-1%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92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400" dirty="0" smtClean="0">
                          <a:latin typeface="Times New Roman"/>
                          <a:ea typeface="+mn-ea"/>
                          <a:cs typeface="Times New Roman"/>
                        </a:rPr>
                        <a:t>MEM </a:t>
                      </a:r>
                      <a:r>
                        <a:rPr lang="en-US" altLang="ko-KR" sz="1400" dirty="0" smtClean="0">
                          <a:latin typeface="Times New Roman"/>
                          <a:ea typeface="+mn-ea"/>
                          <a:cs typeface="Times New Roman"/>
                        </a:rPr>
                        <a:t>ACCESS*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latin typeface="Times New Roman"/>
                          <a:ea typeface="맑은 고딕"/>
                          <a:cs typeface="Times New Roman"/>
                        </a:rPr>
                        <a:t>2D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맑은 고딕"/>
                          <a:cs typeface="Times New Roman"/>
                        </a:rPr>
                        <a:t>-1%</a:t>
                      </a:r>
                      <a:endParaRPr lang="ko-KR" sz="1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맑은 고딕"/>
                          <a:cs typeface="Times New Roman"/>
                        </a:rPr>
                        <a:t>-1%</a:t>
                      </a:r>
                      <a:endParaRPr lang="ko-KR" sz="1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맑은 고딕"/>
                          <a:cs typeface="Times New Roman"/>
                        </a:rPr>
                        <a:t>-1%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9008">
                <a:tc vMerge="1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alt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400" dirty="0" smtClean="0">
                          <a:latin typeface="Times New Roman"/>
                          <a:ea typeface="+mn-ea"/>
                          <a:cs typeface="Times New Roman"/>
                        </a:rPr>
                        <a:t>1D</a:t>
                      </a:r>
                      <a:endParaRPr lang="ko-KR" alt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맑은 고딕"/>
                          <a:cs typeface="Times New Roman"/>
                        </a:rPr>
                        <a:t>-1%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맑은 고딕"/>
                          <a:cs typeface="Times New Roman"/>
                        </a:rPr>
                        <a:t>-1%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맑은 고딕"/>
                          <a:cs typeface="Times New Roman"/>
                        </a:rPr>
                        <a:t>-1%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7" name="표 16"/>
          <p:cNvGraphicFramePr>
            <a:graphicFrameLocks noGrp="1"/>
          </p:cNvGraphicFramePr>
          <p:nvPr/>
        </p:nvGraphicFramePr>
        <p:xfrm>
          <a:off x="142844" y="1405904"/>
          <a:ext cx="3500462" cy="4023360"/>
        </p:xfrm>
        <a:graphic>
          <a:graphicData uri="http://schemas.openxmlformats.org/drawingml/2006/table">
            <a:tbl>
              <a:tblPr/>
              <a:tblGrid>
                <a:gridCol w="1018215"/>
                <a:gridCol w="833149"/>
                <a:gridCol w="815949"/>
                <a:gridCol w="833149"/>
              </a:tblGrid>
              <a:tr h="168808">
                <a:tc>
                  <a:txBody>
                    <a:bodyPr/>
                    <a:lstStyle/>
                    <a:p>
                      <a:endParaRPr lang="ko-KR" sz="12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All Intra LC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8808">
                <a:tc>
                  <a:txBody>
                    <a:bodyPr/>
                    <a:lstStyle/>
                    <a:p>
                      <a:endParaRPr lang="ko-KR" sz="12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Y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U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V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80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Class A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-0.7%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-2.2%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-2.3%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80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Class B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-0.5%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-2.4%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-3.5%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880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Class C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-0.7%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-2.5%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-3.5%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880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Class D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-0.5%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-1.7%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-2.3%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80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Class E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-0.9%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-4.0%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-3.8%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880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Class F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-2.9%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-3.6%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-5.4%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880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Overall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-1.0%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-2.7%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-3.5%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90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Enc Time[%]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101%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90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Dec Time[%]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104%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8808">
                <a:tc>
                  <a:txBody>
                    <a:bodyPr/>
                    <a:lstStyle/>
                    <a:p>
                      <a:endParaRPr lang="ko-KR" sz="12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Random Access LC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8808">
                <a:tc>
                  <a:txBody>
                    <a:bodyPr/>
                    <a:lstStyle/>
                    <a:p>
                      <a:endParaRPr lang="ko-KR" sz="12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Y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U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V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80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Class A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-1.9%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latin typeface="Arial"/>
                          <a:ea typeface="맑은 고딕"/>
                          <a:cs typeface="Times New Roman"/>
                        </a:rPr>
                        <a:t>-5.8%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latin typeface="Arial"/>
                          <a:ea typeface="맑은 고딕"/>
                          <a:cs typeface="Times New Roman"/>
                        </a:rPr>
                        <a:t>-5.5%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880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Class B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-2.0%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latin typeface="Arial"/>
                          <a:ea typeface="맑은 고딕"/>
                          <a:cs typeface="Times New Roman"/>
                        </a:rPr>
                        <a:t>-5.8%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latin typeface="Arial"/>
                          <a:ea typeface="맑은 고딕"/>
                          <a:cs typeface="Times New Roman"/>
                        </a:rPr>
                        <a:t>-5.9%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880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Class C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-1.0%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latin typeface="Arial"/>
                          <a:ea typeface="맑은 고딕"/>
                          <a:cs typeface="Times New Roman"/>
                        </a:rPr>
                        <a:t>-4.1%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latin typeface="Arial"/>
                          <a:ea typeface="맑은 고딕"/>
                          <a:cs typeface="Times New Roman"/>
                        </a:rPr>
                        <a:t>-5.5%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880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Class D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-0.4%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-2.3%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-2.6%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80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Class E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2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2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2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80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Class F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latin typeface="Arial"/>
                          <a:ea typeface="맑은 고딕"/>
                          <a:cs typeface="Times New Roman"/>
                        </a:rPr>
                        <a:t>-5.3%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latin typeface="Arial"/>
                          <a:ea typeface="맑은 고딕"/>
                          <a:cs typeface="Times New Roman"/>
                        </a:rPr>
                        <a:t>-6.7%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latin typeface="Arial"/>
                          <a:ea typeface="맑은 고딕"/>
                          <a:cs typeface="Times New Roman"/>
                        </a:rPr>
                        <a:t>-9.7%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880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Overall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>
                          <a:latin typeface="Arial"/>
                          <a:ea typeface="맑은 고딕"/>
                          <a:cs typeface="Times New Roman"/>
                        </a:rPr>
                        <a:t>-2.1%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>
                          <a:latin typeface="Arial"/>
                          <a:ea typeface="맑은 고딕"/>
                          <a:cs typeface="Times New Roman"/>
                        </a:rPr>
                        <a:t>-5.0%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dirty="0">
                          <a:latin typeface="Arial"/>
                          <a:ea typeface="맑은 고딕"/>
                          <a:cs typeface="Times New Roman"/>
                        </a:rPr>
                        <a:t>-5.8%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90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Enc Time[%]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100%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90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Dec Time[%]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105%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표 17"/>
          <p:cNvGraphicFramePr>
            <a:graphicFrameLocks noGrp="1"/>
          </p:cNvGraphicFramePr>
          <p:nvPr/>
        </p:nvGraphicFramePr>
        <p:xfrm>
          <a:off x="3714744" y="1405904"/>
          <a:ext cx="2286000" cy="4023360"/>
        </p:xfrm>
        <a:graphic>
          <a:graphicData uri="http://schemas.openxmlformats.org/drawingml/2006/table">
            <a:tbl>
              <a:tblPr/>
              <a:tblGrid>
                <a:gridCol w="766445"/>
                <a:gridCol w="753110"/>
                <a:gridCol w="766445"/>
              </a:tblGrid>
              <a:tr h="152400"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Low delay B LC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Y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U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V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endParaRPr lang="ko-KR" sz="12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2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2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-2.9%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latin typeface="Arial"/>
                          <a:ea typeface="맑은 고딕"/>
                          <a:cs typeface="Times New Roman"/>
                        </a:rPr>
                        <a:t>-9.3%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latin typeface="Arial"/>
                          <a:ea typeface="맑은 고딕"/>
                          <a:cs typeface="Times New Roman"/>
                        </a:rPr>
                        <a:t>-10.3%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-1.8%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latin typeface="Arial"/>
                          <a:ea typeface="맑은 고딕"/>
                          <a:cs typeface="Times New Roman"/>
                        </a:rPr>
                        <a:t>-7.5%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latin typeface="Arial"/>
                          <a:ea typeface="맑은 고딕"/>
                          <a:cs typeface="Times New Roman"/>
                        </a:rPr>
                        <a:t>-11.1%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-0.8%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latin typeface="Arial"/>
                          <a:ea typeface="맑은 고딕"/>
                          <a:cs typeface="Times New Roman"/>
                        </a:rPr>
                        <a:t>-3.9%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latin typeface="Arial"/>
                          <a:ea typeface="맑은 고딕"/>
                          <a:cs typeface="Times New Roman"/>
                        </a:rPr>
                        <a:t>-5.6%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latin typeface="Arial"/>
                          <a:ea typeface="맑은 고딕"/>
                          <a:cs typeface="Times New Roman"/>
                        </a:rPr>
                        <a:t>-3.5%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latin typeface="Arial"/>
                          <a:ea typeface="맑은 고딕"/>
                          <a:cs typeface="Times New Roman"/>
                        </a:rPr>
                        <a:t>-15.9%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latin typeface="Arial"/>
                          <a:ea typeface="맑은 고딕"/>
                          <a:cs typeface="Times New Roman"/>
                        </a:rPr>
                        <a:t>-14.3%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latin typeface="Arial"/>
                          <a:ea typeface="맑은 고딕"/>
                          <a:cs typeface="Times New Roman"/>
                        </a:rPr>
                        <a:t>-9.2%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latin typeface="Arial"/>
                          <a:ea typeface="맑은 고딕"/>
                          <a:cs typeface="Times New Roman"/>
                        </a:rPr>
                        <a:t>-12.6%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latin typeface="Arial"/>
                          <a:ea typeface="맑은 고딕"/>
                          <a:cs typeface="Times New Roman"/>
                        </a:rPr>
                        <a:t>-16.4%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>
                          <a:latin typeface="Arial"/>
                          <a:ea typeface="맑은 고딕"/>
                          <a:cs typeface="Times New Roman"/>
                        </a:rPr>
                        <a:t>-3.6%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>
                          <a:latin typeface="Arial"/>
                          <a:ea typeface="맑은 고딕"/>
                          <a:cs typeface="Times New Roman"/>
                        </a:rPr>
                        <a:t>-9.5%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dirty="0">
                          <a:latin typeface="Arial"/>
                          <a:ea typeface="맑은 고딕"/>
                          <a:cs typeface="Times New Roman"/>
                        </a:rPr>
                        <a:t>-11.4%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100%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925"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105%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Low delay P LC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Y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U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V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endParaRPr lang="ko-KR" sz="12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2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2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latin typeface="Arial"/>
                          <a:ea typeface="맑은 고딕"/>
                          <a:cs typeface="Times New Roman"/>
                        </a:rPr>
                        <a:t>-10.7%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latin typeface="Arial"/>
                          <a:ea typeface="맑은 고딕"/>
                          <a:cs typeface="Times New Roman"/>
                        </a:rPr>
                        <a:t>-12.2%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latin typeface="Arial"/>
                          <a:ea typeface="맑은 고딕"/>
                          <a:cs typeface="Times New Roman"/>
                        </a:rPr>
                        <a:t>-13.7%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latin typeface="Arial"/>
                          <a:ea typeface="맑은 고딕"/>
                          <a:cs typeface="Times New Roman"/>
                        </a:rPr>
                        <a:t>-6.3%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latin typeface="Arial"/>
                          <a:ea typeface="맑은 고딕"/>
                          <a:cs typeface="Times New Roman"/>
                        </a:rPr>
                        <a:t>-9.8%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latin typeface="Arial"/>
                          <a:ea typeface="맑은 고딕"/>
                          <a:cs typeface="Times New Roman"/>
                        </a:rPr>
                        <a:t>-13.2%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latin typeface="Arial"/>
                          <a:ea typeface="맑은 고딕"/>
                          <a:cs typeface="Times New Roman"/>
                        </a:rPr>
                        <a:t>-3.5%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latin typeface="Arial"/>
                          <a:ea typeface="맑은 고딕"/>
                          <a:cs typeface="Times New Roman"/>
                        </a:rPr>
                        <a:t>-6.6%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latin typeface="Arial"/>
                          <a:ea typeface="맑은 고딕"/>
                          <a:cs typeface="Times New Roman"/>
                        </a:rPr>
                        <a:t>-6.8%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latin typeface="Arial"/>
                          <a:ea typeface="맑은 고딕"/>
                          <a:cs typeface="Times New Roman"/>
                        </a:rPr>
                        <a:t>-11.5%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latin typeface="Arial"/>
                          <a:ea typeface="맑은 고딕"/>
                          <a:cs typeface="Times New Roman"/>
                        </a:rPr>
                        <a:t>-20.9%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latin typeface="Arial"/>
                          <a:ea typeface="맑은 고딕"/>
                          <a:cs typeface="Times New Roman"/>
                        </a:rPr>
                        <a:t>-18.4%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latin typeface="Arial"/>
                          <a:ea typeface="맑은 고딕"/>
                          <a:cs typeface="Times New Roman"/>
                        </a:rPr>
                        <a:t>-10.1%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>
                          <a:latin typeface="Arial"/>
                          <a:ea typeface="맑은 고딕"/>
                          <a:cs typeface="Times New Roman"/>
                        </a:rPr>
                        <a:t>-13.4%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latin typeface="Arial"/>
                          <a:ea typeface="맑은 고딕"/>
                          <a:cs typeface="Times New Roman"/>
                        </a:rPr>
                        <a:t>-16.5%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>
                          <a:latin typeface="Arial"/>
                          <a:ea typeface="맑은 고딕"/>
                          <a:cs typeface="Times New Roman"/>
                        </a:rPr>
                        <a:t>-8.4%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>
                          <a:latin typeface="Arial"/>
                          <a:ea typeface="맑은 고딕"/>
                          <a:cs typeface="Times New Roman"/>
                        </a:rPr>
                        <a:t>-12.2%</a:t>
                      </a:r>
                      <a:endParaRPr lang="ko-KR" sz="12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dirty="0">
                          <a:latin typeface="Arial"/>
                          <a:ea typeface="맑은 고딕"/>
                          <a:cs typeface="Times New Roman"/>
                        </a:rPr>
                        <a:t>-13.5%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101%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925"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107%</a:t>
                      </a:r>
                      <a:endParaRPr lang="ko-KR" sz="12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6072198" y="1214422"/>
            <a:ext cx="2861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u="sng" dirty="0" smtClean="0">
                <a:latin typeface="Cambria Math" pitchFamily="18" charset="0"/>
                <a:ea typeface="Cambria Math" pitchFamily="18" charset="0"/>
              </a:rPr>
              <a:t>MC complexity (</a:t>
            </a:r>
            <a:r>
              <a:rPr lang="en-US" altLang="ko-KR" u="sng" dirty="0" err="1" smtClean="0">
                <a:latin typeface="Cambria Math" pitchFamily="18" charset="0"/>
                <a:ea typeface="Cambria Math" pitchFamily="18" charset="0"/>
              </a:rPr>
              <a:t>vs</a:t>
            </a:r>
            <a:r>
              <a:rPr lang="en-US" altLang="ko-KR" u="sng" dirty="0" smtClean="0">
                <a:latin typeface="Cambria Math" pitchFamily="18" charset="0"/>
                <a:ea typeface="Cambria Math" pitchFamily="18" charset="0"/>
              </a:rPr>
              <a:t> HM5.0):</a:t>
            </a:r>
            <a:endParaRPr lang="ko-KR" altLang="en-US" u="sng" dirty="0">
              <a:latin typeface="Cambria Math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5720" y="5445224"/>
            <a:ext cx="8643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altLang="ko-KR" sz="2000" dirty="0" smtClean="0">
                <a:latin typeface="Cambria Math" pitchFamily="18" charset="0"/>
                <a:ea typeface="Cambria Math" pitchFamily="18" charset="0"/>
              </a:rPr>
              <a:t>Based </a:t>
            </a:r>
            <a:r>
              <a:rPr lang="en-CA" altLang="ko-KR" sz="2000" dirty="0" smtClean="0">
                <a:latin typeface="Cambria Math" pitchFamily="18" charset="0"/>
                <a:ea typeface="Cambria Math" pitchFamily="18" charset="0"/>
              </a:rPr>
              <a:t>on reported performance improvement (</a:t>
            </a:r>
            <a:r>
              <a:rPr lang="en-CA" altLang="ko-KR" sz="2000" b="1" dirty="0" smtClean="0">
                <a:latin typeface="Cambria Math" pitchFamily="18" charset="0"/>
                <a:ea typeface="Cambria Math" pitchFamily="18" charset="0"/>
              </a:rPr>
              <a:t>4% </a:t>
            </a:r>
            <a:r>
              <a:rPr lang="en-CA" altLang="ko-KR" sz="2000" dirty="0" err="1" smtClean="0">
                <a:latin typeface="Cambria Math" pitchFamily="18" charset="0"/>
                <a:ea typeface="Cambria Math" pitchFamily="18" charset="0"/>
              </a:rPr>
              <a:t>Luma</a:t>
            </a:r>
            <a:r>
              <a:rPr lang="en-CA" altLang="ko-KR" sz="2000" dirty="0" smtClean="0">
                <a:latin typeface="Cambria Math" pitchFamily="18" charset="0"/>
                <a:ea typeface="Cambria Math" pitchFamily="18" charset="0"/>
              </a:rPr>
              <a:t> gain, </a:t>
            </a:r>
            <a:r>
              <a:rPr lang="en-CA" altLang="ko-KR" sz="2000" b="1" dirty="0" smtClean="0">
                <a:latin typeface="Cambria Math" pitchFamily="18" charset="0"/>
                <a:ea typeface="Cambria Math" pitchFamily="18" charset="0"/>
              </a:rPr>
              <a:t>8%</a:t>
            </a:r>
            <a:r>
              <a:rPr lang="en-CA" altLang="ko-KR" sz="2000" dirty="0" smtClean="0">
                <a:latin typeface="Cambria Math" pitchFamily="18" charset="0"/>
                <a:ea typeface="Cambria Math" pitchFamily="18" charset="0"/>
              </a:rPr>
              <a:t> Chroma gain), MC part complexity reduction, visual quality improvement Samsung proposes to </a:t>
            </a:r>
            <a:r>
              <a:rPr lang="en-CA" altLang="ko-KR" sz="2000" b="1" dirty="0" smtClean="0">
                <a:latin typeface="Cambria Math" pitchFamily="18" charset="0"/>
                <a:ea typeface="Cambria Math" pitchFamily="18" charset="0"/>
              </a:rPr>
              <a:t>enable SAO in LC case</a:t>
            </a:r>
            <a:r>
              <a:rPr lang="en-CA" altLang="ko-KR" sz="2000" dirty="0" smtClean="0">
                <a:latin typeface="Cambria Math" pitchFamily="18" charset="0"/>
                <a:ea typeface="Cambria Math" pitchFamily="18" charset="0"/>
              </a:rPr>
              <a:t>.</a:t>
            </a:r>
            <a:endParaRPr lang="ko-KR" alt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6246946" y="3536379"/>
            <a:ext cx="2701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*NEC’s memory access </a:t>
            </a:r>
          </a:p>
          <a:p>
            <a:r>
              <a:rPr lang="en-US" dirty="0" smtClean="0"/>
              <a:t>estimation tool was used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9114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원본">
  <a:themeElements>
    <a:clrScheme name="원본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원본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원본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4339</TotalTime>
  <Words>428</Words>
  <Application>Microsoft Office PowerPoint</Application>
  <PresentationFormat>On-screen Show (4:3)</PresentationFormat>
  <Paragraphs>145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원본</vt:lpstr>
      <vt:lpstr> JCTVC-H0115: Sample adaptive offset in Low Complexity test</vt:lpstr>
      <vt:lpstr>Performance vs HM5.0 in LC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Windows 사용자</dc:creator>
  <cp:lastModifiedBy>Lena</cp:lastModifiedBy>
  <cp:revision>423</cp:revision>
  <dcterms:created xsi:type="dcterms:W3CDTF">2011-06-27T12:53:02Z</dcterms:created>
  <dcterms:modified xsi:type="dcterms:W3CDTF">2012-02-01T14:21:01Z</dcterms:modified>
</cp:coreProperties>
</file>