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4" r:id="rId3"/>
    <p:sldId id="280" r:id="rId4"/>
    <p:sldId id="279" r:id="rId5"/>
    <p:sldId id="277" r:id="rId6"/>
    <p:sldId id="276" r:id="rId7"/>
    <p:sldId id="281" r:id="rId8"/>
    <p:sldId id="330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1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00C8D6-5FA3-42E9-AAFC-393574AC32BF}" type="datetimeFigureOut">
              <a:rPr lang="ko-KR" altLang="en-US" smtClean="0"/>
              <a:pPr/>
              <a:t>2012-02-02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1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1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1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1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1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1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19200" y="3645024"/>
            <a:ext cx="6858000" cy="1231776"/>
          </a:xfrm>
        </p:spPr>
        <p:txBody>
          <a:bodyPr>
            <a:normAutofit/>
          </a:bodyPr>
          <a:lstStyle/>
          <a:p>
            <a:r>
              <a:rPr lang="en-US" altLang="ko-KR" sz="2400" b="1" dirty="0" smtClean="0"/>
              <a:t> JCTVC-H0144 </a:t>
            </a:r>
            <a:br>
              <a:rPr lang="en-US" altLang="ko-KR" sz="2400" b="1" dirty="0" smtClean="0"/>
            </a:br>
            <a:r>
              <a:rPr lang="en-US" sz="2400" b="1" dirty="0" smtClean="0"/>
              <a:t>Non-CE8</a:t>
            </a:r>
            <a:r>
              <a:rPr lang="en-US" sz="2400" b="1" dirty="0"/>
              <a:t>: Sample adaptive offset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with </a:t>
            </a:r>
            <a:r>
              <a:rPr lang="en-US" sz="2400" b="1" dirty="0"/>
              <a:t>constrained ranges of edge offset</a:t>
            </a:r>
            <a:endParaRPr lang="ko-KR" altLang="en-US" sz="2400" dirty="0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187624" y="5000636"/>
            <a:ext cx="7488832" cy="990600"/>
          </a:xfrm>
          <a:prstGeom prst="rect">
            <a:avLst/>
          </a:prstGeom>
        </p:spPr>
        <p:txBody>
          <a:bodyPr vert="horz" anchor="t" anchorCtr="0">
            <a:normAutofit fontScale="97500"/>
          </a:bodyPr>
          <a:lstStyle/>
          <a:p>
            <a:pPr hangingPunct="0"/>
            <a:r>
              <a:rPr lang="en-US" sz="1600" dirty="0"/>
              <a:t>Elena </a:t>
            </a:r>
            <a:r>
              <a:rPr lang="en-US" sz="1600" dirty="0" err="1"/>
              <a:t>Alshina</a:t>
            </a:r>
            <a:r>
              <a:rPr lang="en-US" sz="1600" dirty="0"/>
              <a:t>, Alexander </a:t>
            </a:r>
            <a:r>
              <a:rPr lang="en-US" sz="1600" dirty="0" err="1"/>
              <a:t>Alshin</a:t>
            </a:r>
            <a:r>
              <a:rPr lang="en-US" sz="1600" dirty="0"/>
              <a:t>, </a:t>
            </a:r>
            <a:r>
              <a:rPr lang="en-US" sz="1600" dirty="0" err="1"/>
              <a:t>JeongHoon</a:t>
            </a:r>
            <a:r>
              <a:rPr lang="en-US" sz="1600" dirty="0"/>
              <a:t> </a:t>
            </a:r>
            <a:r>
              <a:rPr lang="en-US" sz="1600" dirty="0" smtClean="0"/>
              <a:t>Park (Samsung), </a:t>
            </a:r>
          </a:p>
          <a:p>
            <a:pPr hangingPunct="0"/>
            <a:r>
              <a:rPr lang="en-US" sz="1600" dirty="0" smtClean="0"/>
              <a:t>In </a:t>
            </a:r>
            <a:r>
              <a:rPr lang="en-US" sz="1600" dirty="0"/>
              <a:t>Suk Chong, Marta </a:t>
            </a:r>
            <a:r>
              <a:rPr lang="en-US" sz="1600" dirty="0" err="1" smtClean="0"/>
              <a:t>Karczewicz</a:t>
            </a:r>
            <a:r>
              <a:rPr lang="en-US" sz="1600" dirty="0" smtClean="0"/>
              <a:t> (</a:t>
            </a:r>
            <a:r>
              <a:rPr lang="it-IT" sz="1600" dirty="0" smtClean="0"/>
              <a:t>Qualcomm), </a:t>
            </a:r>
            <a:r>
              <a:rPr lang="it-IT" sz="1600" dirty="0"/>
              <a:t> </a:t>
            </a:r>
            <a:endParaRPr lang="it-IT" sz="1600" dirty="0" smtClean="0"/>
          </a:p>
          <a:p>
            <a:pPr hangingPunct="0"/>
            <a:r>
              <a:rPr lang="en-US" sz="1600" dirty="0" err="1" smtClean="0"/>
              <a:t>Chih</a:t>
            </a:r>
            <a:r>
              <a:rPr lang="en-US" sz="1600" dirty="0" smtClean="0"/>
              <a:t>-Ming </a:t>
            </a:r>
            <a:r>
              <a:rPr lang="en-US" sz="1600" dirty="0"/>
              <a:t>Fu, </a:t>
            </a:r>
            <a:r>
              <a:rPr lang="en-US" sz="1600" dirty="0" err="1"/>
              <a:t>Ching-Yeh</a:t>
            </a:r>
            <a:r>
              <a:rPr lang="en-US" sz="1600" dirty="0"/>
              <a:t> Chen, Chia-Yang Tsai, Yu-Wen Huang, </a:t>
            </a:r>
            <a:r>
              <a:rPr lang="en-US" sz="1600" dirty="0" err="1"/>
              <a:t>Shawmin</a:t>
            </a:r>
            <a:r>
              <a:rPr lang="en-US" sz="1600" dirty="0"/>
              <a:t> </a:t>
            </a:r>
            <a:r>
              <a:rPr lang="en-US" sz="1600" dirty="0" smtClean="0"/>
              <a:t>Lei  (</a:t>
            </a:r>
            <a:r>
              <a:rPr lang="en-US" sz="1600" dirty="0" err="1" smtClean="0"/>
              <a:t>MediaTek</a:t>
            </a:r>
            <a:r>
              <a:rPr lang="en-US" sz="1600" dirty="0" smtClean="0"/>
              <a:t>)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oposal\201201\CE8.e.1_OffsetCoding\subjective_test\BQMall_832x480_60_29_Anchor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0" cy="45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533400"/>
            <a:ext cx="7619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HM-5.0,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29</a:t>
            </a:r>
            <a:endParaRPr lang="en-US" sz="3600" dirty="0"/>
          </a:p>
        </p:txBody>
      </p:sp>
      <p:sp>
        <p:nvSpPr>
          <p:cNvPr id="6" name="Oval 5"/>
          <p:cNvSpPr/>
          <p:nvPr/>
        </p:nvSpPr>
        <p:spPr>
          <a:xfrm>
            <a:off x="7239000" y="45720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96200" y="5486400"/>
            <a:ext cx="838200" cy="381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813887" y="4800600"/>
            <a:ext cx="2348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Pepper and Salt Noise?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533400"/>
            <a:ext cx="7678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H0434,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29</a:t>
            </a:r>
            <a:endParaRPr lang="en-US" sz="3600" dirty="0"/>
          </a:p>
        </p:txBody>
      </p:sp>
      <p:pic>
        <p:nvPicPr>
          <p:cNvPr id="4099" name="Picture 3" descr="D:\Proposal\201201\CE8.e.1_OffsetCoding\subjective_test\BQMall_832x480_60_29_H434_T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1" cy="4572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7239000" y="45720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696200" y="5486400"/>
            <a:ext cx="838200" cy="381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791200" y="4800600"/>
            <a:ext cx="1556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Removing Sign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67600" y="5943600"/>
            <a:ext cx="1357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Lose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2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533400"/>
            <a:ext cx="7435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H0276,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29</a:t>
            </a:r>
            <a:endParaRPr lang="en-US" sz="3600" dirty="0"/>
          </a:p>
        </p:txBody>
      </p:sp>
      <p:pic>
        <p:nvPicPr>
          <p:cNvPr id="2050" name="Picture 2" descr="D:\Proposal\201201\CE8.e.1_OffsetCoding\subjective_test\BQMall_832x480_60_29_H276_MTK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0" cy="4572000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7239000" y="45720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96200" y="5486400"/>
            <a:ext cx="838200" cy="381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0" y="4800600"/>
            <a:ext cx="1075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Proposed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86600" y="6019800"/>
            <a:ext cx="174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Preserve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1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533400"/>
            <a:ext cx="7435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H0114,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29</a:t>
            </a:r>
            <a:endParaRPr 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" y="1353600"/>
            <a:ext cx="793432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7239000" y="45720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696200" y="5486400"/>
            <a:ext cx="838200" cy="381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96000" y="4800600"/>
            <a:ext cx="1075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Proposed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6600" y="6019800"/>
            <a:ext cx="174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Preserve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33400"/>
            <a:ext cx="51924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Original,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POC 102</a:t>
            </a:r>
            <a:endParaRPr lang="en-US" sz="3600" dirty="0"/>
          </a:p>
        </p:txBody>
      </p:sp>
      <p:pic>
        <p:nvPicPr>
          <p:cNvPr id="6146" name="Picture 2" descr="D:\Proposal\201201\CE8.e.1_OffsetCoding\subjective_test\BQMall_832x480_60_102_org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1" cy="4572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1524000" y="44196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676400" y="5257800"/>
            <a:ext cx="838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5800" y="4648200"/>
            <a:ext cx="879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Texture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04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533400"/>
            <a:ext cx="7853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HM-5.0,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102</a:t>
            </a:r>
            <a:endParaRPr lang="en-US" sz="3600" dirty="0"/>
          </a:p>
        </p:txBody>
      </p:sp>
      <p:pic>
        <p:nvPicPr>
          <p:cNvPr id="5122" name="Picture 2" descr="D:\Proposal\201201\CE8.e.1_OffsetCoding\subjective_test\BQMall_832x480_60_102_Anchor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1" cy="4572000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1524000" y="44196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76400" y="5257800"/>
            <a:ext cx="838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4038600"/>
            <a:ext cx="2348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Pepper and Salt Noise?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533400"/>
            <a:ext cx="766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H0434,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102</a:t>
            </a:r>
            <a:endParaRPr lang="en-US" sz="3600" dirty="0"/>
          </a:p>
        </p:txBody>
      </p:sp>
      <p:pic>
        <p:nvPicPr>
          <p:cNvPr id="7170" name="Picture 2" descr="D:\Proposal\201201\CE8.e.1_OffsetCoding\subjective_test\BQMall_832x480_60_102_H434_T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1" cy="4572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1524000" y="44196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76400" y="5257800"/>
            <a:ext cx="838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6800" y="4038600"/>
            <a:ext cx="1556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Removing Sign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00" y="5562600"/>
            <a:ext cx="1357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Lose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4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533400"/>
            <a:ext cx="766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H0276,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102</a:t>
            </a:r>
            <a:endParaRPr lang="en-US" sz="3600" dirty="0"/>
          </a:p>
        </p:txBody>
      </p:sp>
      <p:pic>
        <p:nvPicPr>
          <p:cNvPr id="8194" name="Picture 2" descr="D:\Proposal\201201\CE8.e.1_OffsetCoding\subjective_test\BQMall_832x480_60_102_H276_MTK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0" cy="4572000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1524000" y="44196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76400" y="5257800"/>
            <a:ext cx="838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371600" y="4038600"/>
            <a:ext cx="1075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Proposed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0" y="5562600"/>
            <a:ext cx="174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Preserve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17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533400"/>
            <a:ext cx="766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H0114,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HE-LDB, QP37, POC 102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" y="1368000"/>
            <a:ext cx="7934325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1524000" y="44196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76400" y="5257800"/>
            <a:ext cx="838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71600" y="4038600"/>
            <a:ext cx="1075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Proposed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5562600"/>
            <a:ext cx="174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Preserve Texture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Visual quality illustration</a:t>
            </a:r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63888" y="5142639"/>
            <a:ext cx="2716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Resolving pepper-salt noise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146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000" b="1" dirty="0" smtClean="0"/>
              <a:t>EO statistics in HM 5.0</a:t>
            </a:r>
            <a:endParaRPr lang="ko-KR" altLang="en-US" sz="20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dirty="0" smtClean="0"/>
              <a:t>JCTVC-H0114 </a:t>
            </a:r>
            <a:r>
              <a:rPr lang="en-US" sz="1000" b="1" dirty="0"/>
              <a:t>Non-CE8: Sample adaptive </a:t>
            </a:r>
            <a:r>
              <a:rPr lang="en-US" sz="1000" b="1" dirty="0" smtClean="0"/>
              <a:t>offset with </a:t>
            </a:r>
            <a:r>
              <a:rPr lang="en-US" sz="1000" b="1" dirty="0"/>
              <a:t>constrained ranges of edge offset </a:t>
            </a:r>
            <a:endParaRPr lang="ko-KR" altLang="en-US" sz="1000" dirty="0">
              <a:latin typeface="+mj-lt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980728"/>
            <a:ext cx="4968552" cy="396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92696"/>
            <a:ext cx="5168390" cy="41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226" y="1331476"/>
            <a:ext cx="148951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8 bits samples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36096" y="1419859"/>
            <a:ext cx="16049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10 bits samples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577132"/>
              </p:ext>
            </p:extLst>
          </p:nvPr>
        </p:nvGraphicFramePr>
        <p:xfrm>
          <a:off x="1187625" y="4293096"/>
          <a:ext cx="7632847" cy="1874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6523"/>
                <a:gridCol w="1325207"/>
                <a:gridCol w="1342417"/>
                <a:gridCol w="1326283"/>
                <a:gridCol w="1342417"/>
              </a:tblGrid>
              <a:tr h="22237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Bit-depth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8 bits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10 bits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37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 category i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764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Example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2223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iEOMin(i)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2223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iEOMax(i)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2223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uiEOBits(i)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5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27873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iEOMostProbable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(</a:t>
                      </a:r>
                      <a:r>
                        <a:rPr lang="en-CA" sz="1600" dirty="0" err="1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054" y="4797152"/>
            <a:ext cx="4667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97152"/>
            <a:ext cx="4667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667" y="4797152"/>
            <a:ext cx="4667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363" y="4797152"/>
            <a:ext cx="4667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115616" y="5157192"/>
            <a:ext cx="7704856" cy="50214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 cmpd="thickThin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" y="4293096"/>
            <a:ext cx="1115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</a:rPr>
              <a:t>Can be only </a:t>
            </a:r>
          </a:p>
          <a:p>
            <a:r>
              <a:rPr lang="en-US" sz="1400" dirty="0" smtClean="0">
                <a:solidFill>
                  <a:srgbClr val="0070C0"/>
                </a:solidFill>
              </a:rPr>
              <a:t>encoder side </a:t>
            </a:r>
          </a:p>
          <a:p>
            <a:r>
              <a:rPr lang="en-US" sz="1400" dirty="0" smtClean="0">
                <a:solidFill>
                  <a:srgbClr val="0070C0"/>
                </a:solidFill>
              </a:rPr>
              <a:t>constrain</a:t>
            </a:r>
            <a:endParaRPr lang="en-US" sz="1400" dirty="0">
              <a:solidFill>
                <a:srgbClr val="0070C0"/>
              </a:solidFill>
            </a:endParaRPr>
          </a:p>
        </p:txBody>
      </p:sp>
      <p:cxnSp>
        <p:nvCxnSpPr>
          <p:cNvPr id="12" name="Curved Connector 11"/>
          <p:cNvCxnSpPr/>
          <p:nvPr/>
        </p:nvCxnSpPr>
        <p:spPr>
          <a:xfrm rot="16200000" flipH="1">
            <a:off x="414909" y="4960541"/>
            <a:ext cx="555573" cy="557809"/>
          </a:xfrm>
          <a:prstGeom prst="curvedConnector2">
            <a:avLst/>
          </a:prstGeom>
          <a:ln w="381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859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(HM-5.0)</a:t>
            </a:r>
          </a:p>
        </p:txBody>
      </p:sp>
      <p:pic>
        <p:nvPicPr>
          <p:cNvPr id="56325" name="Picture 5" descr="BDrive_AI_qp37_frame00028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78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(HM-5.0, SAO off)</a:t>
            </a:r>
          </a:p>
        </p:txBody>
      </p:sp>
      <p:pic>
        <p:nvPicPr>
          <p:cNvPr id="55300" name="Picture 4" descr="AI_BasketballDrive_QP37_frm28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04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(H0434)</a:t>
            </a:r>
            <a:endParaRPr lang="en-US" altLang="ko-KR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7348" name="Picture 4" descr="BDrive_AI_qp37_frame00028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86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 err="1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70975"/>
            <a:ext cx="8686800" cy="615855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699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(HM-5.0)</a:t>
            </a:r>
          </a:p>
        </p:txBody>
      </p:sp>
      <p:pic>
        <p:nvPicPr>
          <p:cNvPr id="15364" name="Picture 4" descr="BQT_AI_qp37_frame000194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52600"/>
            <a:ext cx="9150350" cy="51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211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(HM-5.0, SAO off)</a:t>
            </a:r>
          </a:p>
        </p:txBody>
      </p:sp>
      <p:pic>
        <p:nvPicPr>
          <p:cNvPr id="59396" name="Picture 4" descr="AI_BQTerrace_QP37_frm194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567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44624"/>
            <a:ext cx="8229600" cy="1143000"/>
          </a:xfrm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(H0434)</a:t>
            </a:r>
          </a:p>
        </p:txBody>
      </p:sp>
      <p:pic>
        <p:nvPicPr>
          <p:cNvPr id="16388" name="Picture 4" descr="BQT_AI_qp37_frame000194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50350" cy="51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97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 smtClean="0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 AI-HE QP37 Frame 194 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5608" y="1295400"/>
            <a:ext cx="9799608" cy="5562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91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(HM-5.0)</a:t>
            </a:r>
          </a:p>
        </p:txBody>
      </p:sp>
      <p:pic>
        <p:nvPicPr>
          <p:cNvPr id="13317" name="Picture 5" descr="CNSpd_AI_qp37_frame000499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93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(HM-5.0, SAO off)</a:t>
            </a:r>
          </a:p>
        </p:txBody>
      </p:sp>
      <p:pic>
        <p:nvPicPr>
          <p:cNvPr id="62467" name="Picture 3" descr="AI_ChinaSpeed_QP37_frm499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579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EO meaning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653136"/>
            <a:ext cx="8229600" cy="158417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EO sign removal:</a:t>
            </a:r>
          </a:p>
          <a:p>
            <a:pPr lvl="1"/>
            <a:r>
              <a:rPr lang="en-US" dirty="0" smtClean="0"/>
              <a:t>Unsigned EO </a:t>
            </a:r>
            <a:r>
              <a:rPr lang="en-US" dirty="0" smtClean="0">
                <a:sym typeface="Wingdings" pitchFamily="2" charset="2"/>
              </a:rPr>
              <a:t> only smoothing effect is allowed</a:t>
            </a:r>
          </a:p>
          <a:p>
            <a:r>
              <a:rPr lang="en-US" dirty="0"/>
              <a:t>EO </a:t>
            </a:r>
            <a:r>
              <a:rPr lang="en-US" dirty="0" smtClean="0"/>
              <a:t>constrain</a:t>
            </a:r>
          </a:p>
          <a:p>
            <a:pPr lvl="1"/>
            <a:r>
              <a:rPr lang="en-US" dirty="0" err="1" smtClean="0">
                <a:sym typeface="Wingdings" pitchFamily="2" charset="2"/>
              </a:rPr>
              <a:t>iEOMin≤EO≤iEOMax</a:t>
            </a:r>
            <a:r>
              <a:rPr lang="en-US" dirty="0" smtClean="0">
                <a:sym typeface="Wingdings" pitchFamily="2" charset="2"/>
              </a:rPr>
              <a:t>  balanced smoothing/sharpening effect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4" y="1340768"/>
            <a:ext cx="4471748" cy="32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460" y="1306132"/>
            <a:ext cx="4514714" cy="326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7246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(H0434)</a:t>
            </a:r>
          </a:p>
        </p:txBody>
      </p:sp>
      <p:pic>
        <p:nvPicPr>
          <p:cNvPr id="14341" name="Picture 5" descr="CNSpd_AI_qp37_frame000499_prop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418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AI-HE QP37 Frame 499 </a:t>
            </a:r>
            <a:r>
              <a:rPr lang="en-US" altLang="ko-KR" sz="31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31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3845" y="1143000"/>
            <a:ext cx="9557845" cy="5715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822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(HM-5.0)</a:t>
            </a:r>
          </a:p>
        </p:txBody>
      </p:sp>
      <p:pic>
        <p:nvPicPr>
          <p:cNvPr id="6147" name="Picture 3" descr="BDrive_LB_frame00014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11325"/>
            <a:ext cx="9150350" cy="51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95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(HM-5.0, SAO off)</a:t>
            </a:r>
          </a:p>
        </p:txBody>
      </p:sp>
      <p:pic>
        <p:nvPicPr>
          <p:cNvPr id="63492" name="Picture 4" descr="LB_BasketballDrive_QP37_frm14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760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</a:t>
            </a:r>
            <a:r>
              <a:rPr lang="en-US" altLang="ko-KR" sz="31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H0434</a:t>
            </a:r>
            <a:r>
              <a:rPr lang="en-US" altLang="ko-KR" sz="3100" dirty="0" smtClean="0">
                <a:latin typeface="Cambria Math" pitchFamily="18" charset="0"/>
                <a:ea typeface="Cambria Math" pitchFamily="18" charset="0"/>
              </a:rPr>
              <a:t>)</a:t>
            </a:r>
            <a:endParaRPr lang="en-US" altLang="ko-KR" sz="31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172" name="Picture 4" descr="BDrive_LB_frame00014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11325"/>
            <a:ext cx="9150350" cy="51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109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146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1138"/>
            <a:ext cx="10134600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76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(HM-5.0)</a:t>
            </a:r>
          </a:p>
        </p:txBody>
      </p:sp>
      <p:pic>
        <p:nvPicPr>
          <p:cNvPr id="11268" name="Picture 4" descr="BDrive_LB_frame000423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-6350" y="1454150"/>
            <a:ext cx="9150350" cy="5424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81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(HM-5.0, SAO off)</a:t>
            </a:r>
          </a:p>
        </p:txBody>
      </p:sp>
      <p:pic>
        <p:nvPicPr>
          <p:cNvPr id="65540" name="Picture 4" descr="LB_BasketballDrive_QP37_frm423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0" y="1436688"/>
            <a:ext cx="9144000" cy="5421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979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(H0434)</a:t>
            </a:r>
          </a:p>
        </p:txBody>
      </p:sp>
      <p:pic>
        <p:nvPicPr>
          <p:cNvPr id="12292" name="Picture 4" descr="BDrive_LB_frame000423_prop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-7938" y="1454150"/>
            <a:ext cx="9151938" cy="5426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9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138262"/>
            <a:ext cx="9927771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77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of proposed EO syntax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3645024"/>
            <a:ext cx="8229600" cy="2808312"/>
          </a:xfrm>
        </p:spPr>
        <p:txBody>
          <a:bodyPr>
            <a:normAutofit lnSpcReduction="10000"/>
          </a:bodyPr>
          <a:lstStyle/>
          <a:p>
            <a:r>
              <a:rPr lang="en-US" b="1" dirty="0" err="1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EOMostProbable</a:t>
            </a:r>
            <a:r>
              <a:rPr lang="en-US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derivation process:</a:t>
            </a:r>
          </a:p>
          <a:p>
            <a:pPr lvl="1"/>
            <a:r>
              <a:rPr lang="en-US" sz="2600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Default </a:t>
            </a:r>
            <a:r>
              <a:rPr lang="en-US" sz="260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predetermined value</a:t>
            </a:r>
          </a:p>
          <a:p>
            <a:pPr lvl="2"/>
            <a:r>
              <a:rPr lang="en-US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EOMostProbable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= 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0 or 1 (according category and bit-depth)</a:t>
            </a:r>
          </a:p>
          <a:p>
            <a:pPr lvl="1"/>
            <a:r>
              <a:rPr lang="en-US" sz="260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Prediction from Left</a:t>
            </a:r>
          </a:p>
          <a:p>
            <a:pPr lvl="2"/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if Left SAO block uses EO then </a:t>
            </a:r>
            <a:r>
              <a:rPr lang="en-US" dirty="0" err="1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EOMostProbable</a:t>
            </a:r>
            <a:r>
              <a:rPr lang="en-US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= EO (</a:t>
            </a:r>
            <a:r>
              <a:rPr lang="en-US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left_block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lvl="1"/>
            <a:r>
              <a:rPr lang="en-US" sz="2600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Prediction from </a:t>
            </a:r>
            <a:r>
              <a:rPr lang="en-US" sz="260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already decoded </a:t>
            </a:r>
            <a:endParaRPr lang="en-US" sz="2600" dirty="0">
              <a:solidFill>
                <a:schemeClr val="dk1"/>
              </a:solidFill>
              <a:latin typeface="Cambria Math" pitchFamily="18" charset="0"/>
              <a:ea typeface="Cambria Math" pitchFamily="18" charset="0"/>
            </a:endParaRPr>
          </a:p>
          <a:p>
            <a:pPr lvl="2"/>
            <a:r>
              <a:rPr lang="en-US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EOMostProbable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 (3-i) </a:t>
            </a:r>
            <a:r>
              <a:rPr lang="en-US" dirty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= -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EO (</a:t>
            </a:r>
            <a:r>
              <a:rPr lang="en-US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i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) (</a:t>
            </a:r>
            <a:r>
              <a:rPr lang="en-US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i</a:t>
            </a:r>
            <a:r>
              <a:rPr lang="en-US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=0,1)</a:t>
            </a:r>
            <a:endParaRPr lang="en-US" dirty="0">
              <a:solidFill>
                <a:schemeClr val="dk1"/>
              </a:solidFill>
              <a:latin typeface="Cambria Math" pitchFamily="18" charset="0"/>
              <a:ea typeface="Cambria Math" pitchFamily="18" charset="0"/>
            </a:endParaRPr>
          </a:p>
          <a:p>
            <a:pPr lvl="2"/>
            <a:endParaRPr lang="en-US" dirty="0">
              <a:solidFill>
                <a:schemeClr val="dk1"/>
              </a:solidFill>
              <a:latin typeface="Cambria Math" pitchFamily="18" charset="0"/>
              <a:ea typeface="Cambria Math" pitchFamily="18" charset="0"/>
            </a:endParaRPr>
          </a:p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5028101"/>
              </p:ext>
            </p:extLst>
          </p:nvPr>
        </p:nvGraphicFramePr>
        <p:xfrm>
          <a:off x="323528" y="1412776"/>
          <a:ext cx="8496944" cy="1813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040"/>
                <a:gridCol w="3061961"/>
                <a:gridCol w="1856639"/>
                <a:gridCol w="2736304"/>
              </a:tblGrid>
              <a:tr h="5324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 Math" pitchFamily="18" charset="0"/>
                          <a:ea typeface="Cambria Math" pitchFamily="18" charset="0"/>
                        </a:rPr>
                        <a:t>HM5.0</a:t>
                      </a:r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 Math" pitchFamily="18" charset="0"/>
                          <a:ea typeface="Cambria Math" pitchFamily="18" charset="0"/>
                        </a:rPr>
                        <a:t>JCTVC-H0114</a:t>
                      </a:r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  <a:tr h="547629"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se(v)</a:t>
                      </a:r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 Math" pitchFamily="18" charset="0"/>
                          <a:ea typeface="Cambria Math" pitchFamily="18" charset="0"/>
                        </a:rPr>
                        <a:t>Variable length code</a:t>
                      </a:r>
                      <a:r>
                        <a:rPr lang="en-US" baseline="0" dirty="0" smtClean="0">
                          <a:latin typeface="Cambria Math" pitchFamily="18" charset="0"/>
                          <a:ea typeface="Cambria Math" pitchFamily="18" charset="0"/>
                        </a:rPr>
                        <a:t> for EO</a:t>
                      </a:r>
                    </a:p>
                    <a:p>
                      <a:r>
                        <a:rPr lang="en-US" baseline="0" dirty="0" smtClean="0">
                          <a:latin typeface="Cambria Math" pitchFamily="18" charset="0"/>
                          <a:ea typeface="Cambria Math" pitchFamily="18" charset="0"/>
                        </a:rPr>
                        <a:t>Shortest code word for EO=0</a:t>
                      </a:r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kumimoji="0" lang="en-GB" sz="1800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u(1</a:t>
                      </a:r>
                      <a:r>
                        <a:rPr kumimoji="0"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) </a:t>
                      </a:r>
                      <a:endParaRPr kumimoji="0" lang="en-US" sz="18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E0==</a:t>
                      </a:r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EOMostProbable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?</a:t>
                      </a:r>
                      <a:endParaRPr kumimoji="0" lang="en-US" sz="18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40599">
                <a:tc>
                  <a:txBody>
                    <a:bodyPr/>
                    <a:lstStyle/>
                    <a:p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u(</a:t>
                      </a:r>
                      <a:r>
                        <a:rPr kumimoji="0" lang="en-CA" sz="1800" kern="1200" dirty="0" err="1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uiEOBits</a:t>
                      </a:r>
                      <a:r>
                        <a:rPr kumimoji="0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[</a:t>
                      </a:r>
                      <a:r>
                        <a:rPr kumimoji="0" lang="en-CA" sz="1800" kern="1200" dirty="0" err="1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</a:t>
                      </a:r>
                      <a:r>
                        <a:rPr kumimoji="0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]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-1)</a:t>
                      </a:r>
                      <a:endParaRPr kumimoji="0" lang="en-US" sz="18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Fix length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code for </a:t>
                      </a:r>
                    </a:p>
                    <a:p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remainder (if needed)</a:t>
                      </a:r>
                      <a:endParaRPr kumimoji="0" lang="en-US" sz="18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dirty="0" smtClean="0"/>
              <a:t>JCTVC-H0114 </a:t>
            </a:r>
            <a:r>
              <a:rPr lang="en-US" sz="1000" b="1" dirty="0"/>
              <a:t>Non-CE8: Sample adaptive </a:t>
            </a:r>
            <a:r>
              <a:rPr lang="en-US" sz="1000" b="1" dirty="0" smtClean="0"/>
              <a:t>offset with </a:t>
            </a:r>
            <a:r>
              <a:rPr lang="en-US" sz="1000" b="1" dirty="0"/>
              <a:t>constrained ranges of edge offset 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13963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(HM-5.0)</a:t>
            </a:r>
          </a:p>
        </p:txBody>
      </p:sp>
      <p:pic>
        <p:nvPicPr>
          <p:cNvPr id="23556" name="Picture 4" descr="BDrillText_LB_frame000351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377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(HM-5.0, SAO off)</a:t>
            </a:r>
          </a:p>
        </p:txBody>
      </p:sp>
      <p:pic>
        <p:nvPicPr>
          <p:cNvPr id="66564" name="Picture 4" descr="LB_BasketballDrillText_QP37_frm351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92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(H0434)</a:t>
            </a:r>
          </a:p>
        </p:txBody>
      </p:sp>
      <p:pic>
        <p:nvPicPr>
          <p:cNvPr id="24580" name="Picture 4" descr="BDrillText_LB_frame000351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09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240092"/>
            <a:ext cx="10963985" cy="59036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233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(HM-5.0)</a:t>
            </a:r>
          </a:p>
        </p:txBody>
      </p:sp>
      <p:pic>
        <p:nvPicPr>
          <p:cNvPr id="45060" name="Picture 4" descr="BQMall_LB_frame000029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74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(HM-5.0, SAO off)</a:t>
            </a:r>
          </a:p>
        </p:txBody>
      </p:sp>
      <p:pic>
        <p:nvPicPr>
          <p:cNvPr id="67589" name="Picture 5" descr="LB_BQMall_QP37_frm29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81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(H0434)</a:t>
            </a:r>
          </a:p>
        </p:txBody>
      </p:sp>
      <p:pic>
        <p:nvPicPr>
          <p:cNvPr id="46084" name="Picture 4" descr="BQMall_LB_frame000029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54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281138"/>
            <a:ext cx="8912698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29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(HM-5.0)</a:t>
            </a:r>
          </a:p>
        </p:txBody>
      </p:sp>
      <p:pic>
        <p:nvPicPr>
          <p:cNvPr id="47108" name="Picture 4" descr="bqmALL_lb_frame000102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5438"/>
            <a:ext cx="9144000" cy="5262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44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(HM-5.0, SAO off)</a:t>
            </a:r>
          </a:p>
        </p:txBody>
      </p:sp>
      <p:pic>
        <p:nvPicPr>
          <p:cNvPr id="69636" name="Picture 4" descr="LB_BQMall_QP37_frm102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7025"/>
            <a:ext cx="9144000" cy="5260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569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EO decoding</a:t>
            </a:r>
            <a:endParaRPr lang="en-US" dirty="0"/>
          </a:p>
        </p:txBody>
      </p:sp>
      <p:pic>
        <p:nvPicPr>
          <p:cNvPr id="3074" name="개체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94" t="-461" b="-191"/>
          <a:stretch>
            <a:fillRect/>
          </a:stretch>
        </p:blipFill>
        <p:spPr bwMode="auto">
          <a:xfrm>
            <a:off x="611560" y="1196752"/>
            <a:ext cx="7632848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dirty="0" smtClean="0"/>
              <a:t>JCTVC-H0114 </a:t>
            </a:r>
            <a:r>
              <a:rPr lang="en-US" sz="1000" b="1" dirty="0"/>
              <a:t>Non-CE8: Sample adaptive </a:t>
            </a:r>
            <a:r>
              <a:rPr lang="en-US" sz="1000" b="1" dirty="0" smtClean="0"/>
              <a:t>offset with </a:t>
            </a:r>
            <a:r>
              <a:rPr lang="en-US" sz="1000" b="1" dirty="0"/>
              <a:t>constrained ranges of edge offset 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82105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(H0434)</a:t>
            </a:r>
          </a:p>
        </p:txBody>
      </p:sp>
      <p:pic>
        <p:nvPicPr>
          <p:cNvPr id="48132" name="Picture 4" descr="BQMall_LB_frame000102_prop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7025"/>
            <a:ext cx="9144000" cy="5260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35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102 </a:t>
            </a:r>
            <a:r>
              <a:rPr lang="en-US" altLang="ko-KR" sz="3100" dirty="0" smtClean="0">
                <a:latin typeface="Cambria Math" pitchFamily="18" charset="0"/>
                <a:ea typeface="Cambria Math" pitchFamily="18" charset="0"/>
              </a:rPr>
              <a:t>(H0114</a:t>
            </a:r>
            <a:r>
              <a:rPr lang="en-US" altLang="ko-KR" dirty="0" smtClean="0">
                <a:ea typeface="굴림" charset="-127"/>
              </a:rPr>
              <a:t>)</a:t>
            </a:r>
            <a:endParaRPr lang="ko-KR" altLang="en-US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338"/>
            <a:ext cx="10026316" cy="5715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487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(HM-5.0)</a:t>
            </a:r>
          </a:p>
        </p:txBody>
      </p:sp>
      <p:pic>
        <p:nvPicPr>
          <p:cNvPr id="51204" name="Picture 4" descr="vidyo3_LB_frame00022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14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(HM-5.0, SAO off)</a:t>
            </a:r>
          </a:p>
        </p:txBody>
      </p:sp>
      <p:pic>
        <p:nvPicPr>
          <p:cNvPr id="72708" name="Picture 4" descr="LB_vidyo3_QP37_frm22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760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(H0434)</a:t>
            </a:r>
          </a:p>
        </p:txBody>
      </p:sp>
      <p:pic>
        <p:nvPicPr>
          <p:cNvPr id="52228" name="Picture 4" descr="vidyo3_LB_frame00022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719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(H0114)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271614"/>
            <a:ext cx="10085151" cy="5943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070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Performance </a:t>
            </a:r>
            <a:r>
              <a:rPr lang="en-US" altLang="ko-KR" dirty="0" smtClean="0"/>
              <a:t>test summary</a:t>
            </a:r>
            <a:endParaRPr lang="ko-KR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104498"/>
              </p:ext>
            </p:extLst>
          </p:nvPr>
        </p:nvGraphicFramePr>
        <p:xfrm>
          <a:off x="395535" y="1484784"/>
          <a:ext cx="8424938" cy="256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7"/>
                <a:gridCol w="647310"/>
                <a:gridCol w="936213"/>
                <a:gridCol w="936213"/>
                <a:gridCol w="936213"/>
                <a:gridCol w="936213"/>
                <a:gridCol w="936213"/>
                <a:gridCol w="936213"/>
                <a:gridCol w="936213"/>
              </a:tblGrid>
              <a:tr h="26398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Encoder-only</a:t>
                      </a:r>
                      <a:endParaRPr lang="en-US" sz="20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Normative syntax change</a:t>
                      </a:r>
                      <a:endParaRPr lang="en-US" sz="20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9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JCTVC-H0434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JCTVC-H0114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JCTVC-H0434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JCTVC-H0114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8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8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3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Luma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Chroma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Luma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Chroma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Luma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Chroma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Luma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Chroma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0619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AI-HE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-0.3%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0619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RA-HE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-0.1%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-0.4%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0619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LD-HE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0.3%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0.3%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-0.1%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-0.5%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06192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All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b="1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 b="1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0.1%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b="1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 b="1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-0.1%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-0.4%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06192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Worst   Case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0.6%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3.9%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1.5%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0.6%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4.3%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0.1%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1.2%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7544" y="1124744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bits samples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4067780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 bits samples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163827"/>
              </p:ext>
            </p:extLst>
          </p:nvPr>
        </p:nvGraphicFramePr>
        <p:xfrm>
          <a:off x="323522" y="4437113"/>
          <a:ext cx="8640966" cy="1658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9382"/>
                <a:gridCol w="686848"/>
                <a:gridCol w="863422"/>
                <a:gridCol w="960219"/>
                <a:gridCol w="960219"/>
                <a:gridCol w="960219"/>
                <a:gridCol w="960219"/>
                <a:gridCol w="960219"/>
                <a:gridCol w="960219"/>
              </a:tblGrid>
              <a:tr h="287056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Encoder-only</a:t>
                      </a:r>
                      <a:endParaRPr lang="en-US" sz="20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Normative syntax change</a:t>
                      </a:r>
                      <a:endParaRPr lang="en-US" sz="20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6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JCTVC-H0434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JCTVC-H0114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JCTVC-H0434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JCTVC-H0114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6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-5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11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-5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EO(0)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  <a:sym typeface="Symbol"/>
                        </a:rPr>
                        <a:t></a:t>
                      </a:r>
                      <a:r>
                        <a:rPr lang="en-CA" sz="160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11</a:t>
                      </a:r>
                      <a:endParaRPr lang="en-US" sz="160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08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 err="1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Luma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Chroma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 err="1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Luma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Chroma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 err="1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Luma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Chroma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 err="1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Luma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600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Chroma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327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RA-HE-10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0.6%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0.7%</a:t>
                      </a:r>
                      <a:endParaRPr lang="en-US" sz="1600" dirty="0"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0.0%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0.1%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  <a:tr h="35091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6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Worst   Case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0.6%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4.6%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0.2%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0.8%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0.6%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5.0%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0.3%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1.2%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dirty="0" smtClean="0"/>
              <a:t>JCTVC-H0114 </a:t>
            </a:r>
            <a:r>
              <a:rPr lang="en-US" sz="1000" b="1" dirty="0"/>
              <a:t>Non-CE8: Sample adaptive </a:t>
            </a:r>
            <a:r>
              <a:rPr lang="en-US" sz="1000" b="1" dirty="0" smtClean="0"/>
              <a:t>offset with </a:t>
            </a:r>
            <a:r>
              <a:rPr lang="en-US" sz="1000" b="1" dirty="0"/>
              <a:t>constrained ranges of edge offset 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15805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>
                <a:latin typeface="Cambria Math" pitchFamily="18" charset="0"/>
                <a:ea typeface="Cambria Math" pitchFamily="18" charset="0"/>
              </a:rPr>
              <a:t>Samsung, Qualcomm, and </a:t>
            </a:r>
            <a:r>
              <a:rPr lang="en-CA" dirty="0" err="1">
                <a:latin typeface="Cambria Math" pitchFamily="18" charset="0"/>
                <a:ea typeface="Cambria Math" pitchFamily="18" charset="0"/>
              </a:rPr>
              <a:t>MediaTek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 propose 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to 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limit EO to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range as described in JCTVC-H0114  (Table 1);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modify 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EO syntax to use fixed length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coding,</a:t>
            </a:r>
          </a:p>
          <a:p>
            <a:pPr marL="274320" lvl="1" indent="0">
              <a:buNone/>
            </a:pPr>
            <a:r>
              <a:rPr lang="en-CA" sz="26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in HM6.0 and WD.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Proposed 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modifications 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resolve 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potential salt and pepper noise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and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provide 0.1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% </a:t>
            </a:r>
            <a:r>
              <a:rPr lang="en-CA" dirty="0" err="1">
                <a:latin typeface="Cambria Math" pitchFamily="18" charset="0"/>
                <a:ea typeface="Cambria Math" pitchFamily="18" charset="0"/>
              </a:rPr>
              <a:t>Luma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 and 0.4% Chroma BR-rate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gain.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dirty="0" smtClean="0"/>
              <a:t>JCTVC-H0114 </a:t>
            </a:r>
            <a:r>
              <a:rPr lang="en-US" sz="1000" b="1" dirty="0"/>
              <a:t>Non-CE8: Sample adaptive </a:t>
            </a:r>
            <a:r>
              <a:rPr lang="en-US" sz="1000" b="1" dirty="0" smtClean="0"/>
              <a:t>offset with </a:t>
            </a:r>
            <a:r>
              <a:rPr lang="en-US" sz="1000" b="1" dirty="0"/>
              <a:t>constrained ranges of edge offset 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778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Visual quality illustration</a:t>
            </a:r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00924" y="5149799"/>
            <a:ext cx="5024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Preserving texture </a:t>
            </a:r>
            <a:r>
              <a:rPr lang="en-US" dirty="0" smtClean="0">
                <a:sym typeface="Wingdings" pitchFamily="2" charset="2"/>
              </a:rPr>
              <a:t> EO sharpening effect is useful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146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33400"/>
            <a:ext cx="4842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Original, </a:t>
            </a:r>
            <a:r>
              <a:rPr lang="en-US" sz="3600" dirty="0" err="1" smtClean="0"/>
              <a:t>BQMall</a:t>
            </a:r>
            <a:r>
              <a:rPr lang="en-US" sz="3600" dirty="0" smtClean="0"/>
              <a:t>, POC 29</a:t>
            </a:r>
            <a:endParaRPr lang="en-US" sz="3600" dirty="0"/>
          </a:p>
        </p:txBody>
      </p:sp>
      <p:pic>
        <p:nvPicPr>
          <p:cNvPr id="3074" name="Picture 2" descr="D:\Proposal\201201\CE8.e.1_OffsetCoding\subjective_test\BQMall_832x480_60_29_org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00" y="1368000"/>
            <a:ext cx="7924800" cy="4572000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7239000" y="45720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696200" y="5486400"/>
            <a:ext cx="838200" cy="381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24600" y="4800600"/>
            <a:ext cx="879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Texture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4547</TotalTime>
  <Words>1008</Words>
  <Application>Microsoft Office PowerPoint</Application>
  <PresentationFormat>On-screen Show (4:3)</PresentationFormat>
  <Paragraphs>246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원본</vt:lpstr>
      <vt:lpstr> JCTVC-H0144  Non-CE8: Sample adaptive offset  with constrained ranges of edge offset</vt:lpstr>
      <vt:lpstr>EO statistics in HM 5.0</vt:lpstr>
      <vt:lpstr>EO meaning</vt:lpstr>
      <vt:lpstr>Summary of proposed EO syntax change</vt:lpstr>
      <vt:lpstr>Proposed EO decoding</vt:lpstr>
      <vt:lpstr>Performance test summary</vt:lpstr>
      <vt:lpstr>Conclusion</vt:lpstr>
      <vt:lpstr>Visual quality illustration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Visual quality illustration</vt:lpstr>
      <vt:lpstr>BasketballDrive AI-HE QP37 Frame 286 (HM-5.0)</vt:lpstr>
      <vt:lpstr>BasketballDrive AI-HE QP37 Frame 286 (HM-5.0, SAO off)</vt:lpstr>
      <vt:lpstr>BasketballDrive AI-HE QP37 Frame 286 (H0434)</vt:lpstr>
      <vt:lpstr>BasketballDrive AI-HE QP37 Frame 286 (H0114)</vt:lpstr>
      <vt:lpstr>BQTerrace AI-HE QP37 Frame 194 (HM-5.0)</vt:lpstr>
      <vt:lpstr>BQTerrace AI-HE QP37 Frame 194 (HM-5.0, SAO off)</vt:lpstr>
      <vt:lpstr>BQTerrace AI-HE QP37 Frame 194 (H0434)</vt:lpstr>
      <vt:lpstr>BQTerrace AI-HE QP37 Frame 194 (H0114)</vt:lpstr>
      <vt:lpstr>ChinaSpeed AI-HE QP37 Frame 499 (HM-5.0)</vt:lpstr>
      <vt:lpstr>ChinaSpeed AI-HE QP37 Frame 499 (HM-5.0, SAO off)</vt:lpstr>
      <vt:lpstr>ChinaSpeed AI-HE QP37 Frame 499 (H0434)</vt:lpstr>
      <vt:lpstr>ChinaSpeed AI-HE QP37 Frame 499 (H0114)</vt:lpstr>
      <vt:lpstr>BasketballDrive LB-HE QP37 Frame 146 (HM-5.0)</vt:lpstr>
      <vt:lpstr>BasketballDrive LB-HE QP37 Frame 146 (HM-5.0, SAO off)</vt:lpstr>
      <vt:lpstr>BasketballDrive LB-HE QP37 Frame 146 (H0434)</vt:lpstr>
      <vt:lpstr>BasketballDrive LB-HE QP37 Frame 146 (H0114)</vt:lpstr>
      <vt:lpstr>BasketballDrive LB-HE QP37 Frame 423 (HM-5.0)</vt:lpstr>
      <vt:lpstr>BasketballDrive LB-HE QP37 Frame 423 (HM-5.0, SAO off)</vt:lpstr>
      <vt:lpstr>BasketballDrive LB-HE QP37 Frame 423 (H0434)</vt:lpstr>
      <vt:lpstr>BasketballDrive LB-HE QP37 Frame 423 (H0114)</vt:lpstr>
      <vt:lpstr>BasketballDrillText LB-HE QP37 Frame 351 (HM-5.0)</vt:lpstr>
      <vt:lpstr>BasketballDrillText LB-HE QP37 Frame 351 (HM-5.0, SAO off)</vt:lpstr>
      <vt:lpstr>BasketballDrillText LB-HE QP37 Frame 351 (H0434)</vt:lpstr>
      <vt:lpstr>BasketballDrillText LB-HE QP37 Frame 351 (H0114)</vt:lpstr>
      <vt:lpstr>BQMall LB-HE QP37 Frame 29 (HM-5.0)</vt:lpstr>
      <vt:lpstr>BQMall LB-HE QP37 Frame 29 (HM-5.0, SAO off)</vt:lpstr>
      <vt:lpstr>BQMall LB-HE QP37 Frame 29 (H0434)</vt:lpstr>
      <vt:lpstr>BQMall LB-HE QP37 Frame 29 (H0114)</vt:lpstr>
      <vt:lpstr>BQMall LB-HE QP37 Frame 102 (HM-5.0)</vt:lpstr>
      <vt:lpstr>BQMall LB-HE QP37 Frame 102 (HM-5.0, SAO off)</vt:lpstr>
      <vt:lpstr>BQMall LB-HE QP37 Frame 102 (H0434)</vt:lpstr>
      <vt:lpstr>BQMall LB-HE QP37 Frame 102 (H0114)</vt:lpstr>
      <vt:lpstr>vidyo3 LB-HE QP37 Frame 226 (HM-5.0)</vt:lpstr>
      <vt:lpstr>vidyo3 LB-HE QP37 Frame 226 (HM-5.0, SAO off)</vt:lpstr>
      <vt:lpstr>vidyo3 LB-HE QP37 Frame 226 (H0434)</vt:lpstr>
      <vt:lpstr>vidyo3 LB-HE QP37 Frame 226 (H0114)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Lena</cp:lastModifiedBy>
  <cp:revision>432</cp:revision>
  <dcterms:created xsi:type="dcterms:W3CDTF">2011-06-27T12:53:02Z</dcterms:created>
  <dcterms:modified xsi:type="dcterms:W3CDTF">2012-02-01T21:10:15Z</dcterms:modified>
</cp:coreProperties>
</file>