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4" r:id="rId3"/>
    <p:sldId id="275" r:id="rId4"/>
    <p:sldId id="277" r:id="rId5"/>
    <p:sldId id="278" r:id="rId6"/>
    <p:sldId id="279" r:id="rId7"/>
    <p:sldId id="280" r:id="rId8"/>
    <p:sldId id="276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19200" y="3645024"/>
            <a:ext cx="6858000" cy="1231776"/>
          </a:xfrm>
        </p:spPr>
        <p:txBody>
          <a:bodyPr>
            <a:normAutofit/>
          </a:bodyPr>
          <a:lstStyle/>
          <a:p>
            <a:r>
              <a:rPr lang="en-US" altLang="ko-KR" sz="2400" b="1" dirty="0" smtClean="0"/>
              <a:t> </a:t>
            </a:r>
            <a:r>
              <a:rPr lang="en-US" sz="2400" b="1" dirty="0"/>
              <a:t>Non-CE1: </a:t>
            </a:r>
            <a:r>
              <a:rPr lang="en-US" sz="2400" b="1" dirty="0" smtClean="0"/>
              <a:t>Accurate </a:t>
            </a:r>
            <a:r>
              <a:rPr lang="en-US" sz="2400" b="1" dirty="0"/>
              <a:t>initialization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and conditional </a:t>
            </a:r>
            <a:r>
              <a:rPr lang="en-US" sz="2400" b="1" dirty="0"/>
              <a:t>probability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for </a:t>
            </a:r>
            <a:r>
              <a:rPr lang="en-US" sz="2400" b="1" dirty="0"/>
              <a:t>CABAC performance improvement</a:t>
            </a:r>
            <a:endParaRPr lang="ko-KR" altLang="en-US" sz="2400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357290" y="5000636"/>
            <a:ext cx="6858000" cy="990600"/>
          </a:xfrm>
          <a:prstGeom prst="rect">
            <a:avLst/>
          </a:prstGeom>
        </p:spPr>
        <p:txBody>
          <a:bodyPr vert="horz" anchor="t" anchorCtr="0">
            <a:normAutofit fontScale="97500"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Elena </a:t>
            </a:r>
            <a:r>
              <a:rPr kumimoji="0" lang="en-US" altLang="ko-KR" sz="1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Alshina</a:t>
            </a:r>
            <a:r>
              <a:rPr kumimoji="0" lang="en-US" altLang="ko-KR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Alexander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Alshin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,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JeongHoon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 Park</a:t>
            </a: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Samsung Electronics Ltd</a:t>
            </a:r>
            <a:endParaRPr kumimoji="0" lang="ko-KR" altLang="en-U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000" b="1" dirty="0" smtClean="0"/>
              <a:t>Part1: Conditional probability</a:t>
            </a:r>
            <a:endParaRPr lang="ko-KR" altLang="en-US" sz="2000" dirty="0"/>
          </a:p>
        </p:txBody>
      </p:sp>
      <p:graphicFrame>
        <p:nvGraphicFramePr>
          <p:cNvPr id="7" name="내용 개체 틀 6"/>
          <p:cNvGraphicFramePr>
            <a:graphicFrameLocks noGrp="1"/>
          </p:cNvGraphicFramePr>
          <p:nvPr>
            <p:ph idx="1"/>
          </p:nvPr>
        </p:nvGraphicFramePr>
        <p:xfrm>
          <a:off x="785786" y="1857364"/>
          <a:ext cx="2857520" cy="1076090"/>
        </p:xfrm>
        <a:graphic>
          <a:graphicData uri="http://schemas.openxmlformats.org/drawingml/2006/table">
            <a:tbl>
              <a:tblPr/>
              <a:tblGrid>
                <a:gridCol w="1107870"/>
                <a:gridCol w="1028736"/>
                <a:gridCol w="720914"/>
              </a:tblGrid>
              <a:tr h="17651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Current bin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Previous bin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i="1" dirty="0" smtClean="0">
                          <a:latin typeface="Times New Roman"/>
                          <a:ea typeface="PMingLiU"/>
                          <a:cs typeface="Times New Roman"/>
                        </a:rPr>
                        <a:t>Y</a:t>
                      </a:r>
                      <a:r>
                        <a:rPr lang="en-US" sz="1400" b="1" i="1" baseline="-25000" dirty="0" smtClean="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ko-KR" sz="1400" baseline="-250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1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latin typeface="Times New Roman"/>
                          <a:ea typeface="PMingLiU"/>
                          <a:cs typeface="Times New Roman"/>
                        </a:rPr>
                        <a:t>32768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1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1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0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400" dirty="0" smtClean="0">
                          <a:latin typeface="Times New Roman"/>
                          <a:ea typeface="PMingLiU"/>
                          <a:cs typeface="Times New Roman"/>
                        </a:rPr>
                        <a:t>32768</a:t>
                      </a:r>
                      <a:endParaRPr lang="ko-KR" alt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6646" marR="66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840857"/>
              </p:ext>
            </p:extLst>
          </p:nvPr>
        </p:nvGraphicFramePr>
        <p:xfrm>
          <a:off x="3929058" y="1196752"/>
          <a:ext cx="5572164" cy="5481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r:id="rId3" imgW="4085291" imgH="4013188" progId="Visio.Drawing.11">
                  <p:embed/>
                </p:oleObj>
              </mc:Choice>
              <mc:Fallback>
                <p:oleObj r:id="rId3" imgW="4085291" imgH="401318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58" y="1196752"/>
                        <a:ext cx="5572164" cy="54812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모서리가 둥근 직사각형 5"/>
          <p:cNvSpPr/>
          <p:nvPr/>
        </p:nvSpPr>
        <p:spPr>
          <a:xfrm>
            <a:off x="5072066" y="2497456"/>
            <a:ext cx="2643206" cy="57150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357562"/>
            <a:ext cx="4144265" cy="1071570"/>
          </a:xfrm>
          <a:prstGeom prst="rect">
            <a:avLst/>
          </a:prstGeom>
          <a:noFill/>
        </p:spPr>
      </p:pic>
      <p:sp>
        <p:nvSpPr>
          <p:cNvPr id="11" name="직사각형 3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JCTVC-H0113 </a:t>
            </a:r>
            <a:r>
              <a:rPr lang="en-US" sz="1000" b="1" dirty="0" smtClean="0"/>
              <a:t>Non-CE1</a:t>
            </a:r>
            <a:r>
              <a:rPr lang="en-US" sz="1000" b="1" dirty="0"/>
              <a:t>: Accurate initialization and conditional probability for CABAC performance improvement</a:t>
            </a:r>
            <a:endParaRPr lang="ko-KR" alt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1859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000" b="1" dirty="0" smtClean="0"/>
              <a:t>Part2: </a:t>
            </a:r>
            <a:r>
              <a:rPr lang="en-US" altLang="ko-KR" sz="2000" b="1" dirty="0"/>
              <a:t>Accurate </a:t>
            </a:r>
            <a:r>
              <a:rPr lang="en-US" altLang="ko-KR" sz="2000" b="1" dirty="0"/>
              <a:t>Initialization</a:t>
            </a:r>
            <a:endParaRPr lang="ko-KR" altLang="en-US" sz="2000" b="1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2" name="그림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1196752"/>
            <a:ext cx="53578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그림 1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9050" y="1412776"/>
            <a:ext cx="4643470" cy="3625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8485675"/>
              </p:ext>
            </p:extLst>
          </p:nvPr>
        </p:nvGraphicFramePr>
        <p:xfrm>
          <a:off x="571472" y="5357826"/>
          <a:ext cx="7572428" cy="571504"/>
        </p:xfrm>
        <a:graphic>
          <a:graphicData uri="http://schemas.openxmlformats.org/drawingml/2006/table">
            <a:tbl>
              <a:tblPr/>
              <a:tblGrid>
                <a:gridCol w="818449"/>
                <a:gridCol w="598614"/>
                <a:gridCol w="627082"/>
                <a:gridCol w="627082"/>
                <a:gridCol w="627082"/>
                <a:gridCol w="632617"/>
                <a:gridCol w="631035"/>
                <a:gridCol w="631035"/>
                <a:gridCol w="631035"/>
                <a:gridCol w="582799"/>
                <a:gridCol w="582799"/>
                <a:gridCol w="582799"/>
              </a:tblGrid>
              <a:tr h="22921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HM5.0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I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P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B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229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Proposed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I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LP</a:t>
                      </a:r>
                      <a:r>
                        <a:rPr lang="en-US" sz="1400" baseline="-2500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LP</a:t>
                      </a:r>
                      <a:r>
                        <a:rPr lang="en-US" sz="1400" baseline="-2500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PMingLiU"/>
                          <a:cs typeface="Times New Roman"/>
                        </a:rPr>
                        <a:t>LP</a:t>
                      </a:r>
                      <a:r>
                        <a:rPr lang="en-US" sz="1400" baseline="-25000">
                          <a:latin typeface="Times New Roman"/>
                          <a:ea typeface="PMingLiU"/>
                          <a:cs typeface="Times New Roman"/>
                        </a:rPr>
                        <a:t>3</a:t>
                      </a:r>
                      <a:endParaRPr lang="ko-KR" sz="14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B</a:t>
                      </a:r>
                      <a:r>
                        <a:rPr lang="en-US" sz="1400" baseline="-25000" dirty="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B</a:t>
                      </a:r>
                      <a:r>
                        <a:rPr lang="en-US" sz="1400" baseline="-25000" dirty="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B</a:t>
                      </a:r>
                      <a:r>
                        <a:rPr lang="en-US" sz="1400" baseline="-25000" dirty="0">
                          <a:latin typeface="Times New Roman"/>
                          <a:ea typeface="PMingLiU"/>
                          <a:cs typeface="Times New Roman"/>
                        </a:rPr>
                        <a:t>3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B</a:t>
                      </a:r>
                      <a:r>
                        <a:rPr lang="en-US" sz="1400" baseline="-25000" dirty="0">
                          <a:latin typeface="Times New Roman"/>
                          <a:ea typeface="PMingLiU"/>
                          <a:cs typeface="Times New Roman"/>
                        </a:rPr>
                        <a:t>4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LB</a:t>
                      </a:r>
                      <a:r>
                        <a:rPr lang="en-US" sz="1400" baseline="-25000" dirty="0">
                          <a:latin typeface="Times New Roman"/>
                          <a:ea typeface="PMingLiU"/>
                          <a:cs typeface="Times New Roman"/>
                        </a:rPr>
                        <a:t>1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LB</a:t>
                      </a:r>
                      <a:r>
                        <a:rPr lang="en-US" sz="1400" baseline="-25000" dirty="0">
                          <a:latin typeface="Times New Roman"/>
                          <a:ea typeface="PMingLiU"/>
                          <a:cs typeface="Times New Roman"/>
                        </a:rPr>
                        <a:t>2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PMingLiU"/>
                          <a:cs typeface="Times New Roman"/>
                        </a:rPr>
                        <a:t>LB</a:t>
                      </a:r>
                      <a:r>
                        <a:rPr lang="en-US" sz="1400" baseline="-25000" dirty="0">
                          <a:latin typeface="Times New Roman"/>
                          <a:ea typeface="PMingLiU"/>
                          <a:cs typeface="Times New Roman"/>
                        </a:rPr>
                        <a:t>3</a:t>
                      </a:r>
                      <a:endParaRPr lang="ko-KR" sz="14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790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INIT_SIG_FLAG_CHROMA</a:t>
            </a:r>
          </a:p>
        </p:txBody>
      </p:sp>
      <p:pic>
        <p:nvPicPr>
          <p:cNvPr id="9" name="그림 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655272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40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INIT_QT_CBF</a:t>
            </a:r>
          </a:p>
        </p:txBody>
      </p:sp>
      <p:pic>
        <p:nvPicPr>
          <p:cNvPr id="4" name="그림 1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76350"/>
            <a:ext cx="6696744" cy="503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2305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INIT_PRED_MODE</a:t>
            </a:r>
          </a:p>
        </p:txBody>
      </p:sp>
      <p:pic>
        <p:nvPicPr>
          <p:cNvPr id="5" name="그림 1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9773"/>
            <a:ext cx="6624736" cy="4743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4770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hangingPunct="0"/>
            <a:r>
              <a:rPr lang="en-US" dirty="0"/>
              <a:t>INIT_REF_PIC</a:t>
            </a:r>
          </a:p>
        </p:txBody>
      </p:sp>
      <p:pic>
        <p:nvPicPr>
          <p:cNvPr id="5" name="그림 1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662473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4770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Performance test results</a:t>
            </a:r>
            <a:endParaRPr lang="ko-KR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302170"/>
              </p:ext>
            </p:extLst>
          </p:nvPr>
        </p:nvGraphicFramePr>
        <p:xfrm>
          <a:off x="714348" y="1268760"/>
          <a:ext cx="7715305" cy="2528704"/>
        </p:xfrm>
        <a:graphic>
          <a:graphicData uri="http://schemas.openxmlformats.org/drawingml/2006/table">
            <a:tbl>
              <a:tblPr/>
              <a:tblGrid>
                <a:gridCol w="1337372"/>
                <a:gridCol w="1512168"/>
                <a:gridCol w="1728192"/>
                <a:gridCol w="3137573"/>
              </a:tblGrid>
              <a:tr h="57606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JCTVC-H0112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dirty="0" smtClean="0">
                          <a:latin typeface="Times New Roman"/>
                          <a:ea typeface="+mn-ea"/>
                        </a:rPr>
                        <a:t>JCTVC-H0112 + JCTVC-H0113</a:t>
                      </a:r>
                      <a:r>
                        <a:rPr lang="en-US" altLang="ko-KR" sz="1600" baseline="0" dirty="0" smtClean="0">
                          <a:latin typeface="Times New Roman"/>
                          <a:ea typeface="+mn-ea"/>
                        </a:rPr>
                        <a:t> (2)</a:t>
                      </a:r>
                      <a:endParaRPr lang="ko-KR" altLang="ko-KR" sz="1600" dirty="0" smtClean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dirty="0" smtClean="0">
                          <a:latin typeface="Times New Roman"/>
                          <a:ea typeface="+mn-ea"/>
                        </a:rPr>
                        <a:t>JCTVC-H0112 </a:t>
                      </a:r>
                      <a:r>
                        <a:rPr lang="en-US" altLang="ko-KR" sz="1600" dirty="0" smtClean="0">
                          <a:latin typeface="Times New Roman"/>
                          <a:ea typeface="+mn-ea"/>
                        </a:rPr>
                        <a:t>+ </a:t>
                      </a:r>
                      <a:r>
                        <a:rPr lang="en-US" altLang="ko-KR" sz="1600" dirty="0" smtClean="0">
                          <a:latin typeface="Times New Roman"/>
                          <a:ea typeface="+mn-ea"/>
                        </a:rPr>
                        <a:t>JCTVC-H0113</a:t>
                      </a:r>
                      <a:r>
                        <a:rPr lang="en-US" altLang="ko-KR" sz="1600" baseline="0" dirty="0" smtClean="0">
                          <a:latin typeface="Times New Roman"/>
                          <a:ea typeface="+mn-ea"/>
                        </a:rPr>
                        <a:t> (1)</a:t>
                      </a:r>
                      <a:r>
                        <a:rPr lang="en-US" altLang="ko-KR" sz="1600" dirty="0" smtClean="0">
                          <a:latin typeface="Times New Roman"/>
                          <a:ea typeface="+mn-ea"/>
                        </a:rPr>
                        <a:t> + JCTVC-H0113</a:t>
                      </a:r>
                      <a:r>
                        <a:rPr lang="en-US" altLang="ko-KR" sz="1600" baseline="0" dirty="0" smtClean="0">
                          <a:latin typeface="Times New Roman"/>
                          <a:ea typeface="+mn-ea"/>
                        </a:rPr>
                        <a:t> (2)</a:t>
                      </a:r>
                      <a:endParaRPr lang="ko-KR" altLang="ko-KR" sz="1600" dirty="0" smtClean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8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AI-HE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0.8%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0.8</a:t>
                      </a: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0.9%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8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맑은 고딕"/>
                        </a:rPr>
                        <a:t>AI-LC</a:t>
                      </a:r>
                      <a:endParaRPr lang="ko-KR" sz="16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0.8%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0.8%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0.9%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8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맑은 고딕"/>
                        </a:rPr>
                        <a:t>RA-HE</a:t>
                      </a:r>
                      <a:endParaRPr lang="ko-KR" sz="16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0.7%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0.8%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0.9%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8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맑은 고딕"/>
                        </a:rPr>
                        <a:t>RA-LC</a:t>
                      </a:r>
                      <a:endParaRPr lang="ko-KR" sz="16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0.7%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0.7%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0.9%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8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맑은 고딕"/>
                        </a:rPr>
                        <a:t>RA-HE10</a:t>
                      </a:r>
                      <a:endParaRPr lang="ko-KR" sz="16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0.8%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0.8%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-1.0%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8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맑은 고딕"/>
                        </a:rPr>
                        <a:t>LB-HE</a:t>
                      </a:r>
                      <a:endParaRPr lang="ko-KR" sz="16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0.5%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0.7%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0.8%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8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맑은 고딕"/>
                        </a:rPr>
                        <a:t>LB-LC</a:t>
                      </a:r>
                      <a:endParaRPr lang="ko-KR" sz="160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0.6%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0.8%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dirty="0" smtClean="0">
                          <a:latin typeface="Times New Roman"/>
                          <a:ea typeface="맑은 고딕"/>
                        </a:rPr>
                        <a:t>0.8%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080"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</a:rPr>
                        <a:t>ALL </a:t>
                      </a:r>
                      <a:endParaRPr lang="ko-KR" sz="1600" dirty="0">
                        <a:solidFill>
                          <a:srgbClr val="0070C0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</a:rPr>
                        <a:t>0.7%</a:t>
                      </a:r>
                      <a:endParaRPr lang="ko-KR" sz="1600" dirty="0">
                        <a:solidFill>
                          <a:srgbClr val="0070C0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</a:rPr>
                        <a:t>-0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</a:rPr>
                        <a:t>. 8</a:t>
                      </a: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</a:rPr>
                        <a:t>%</a:t>
                      </a:r>
                      <a:endParaRPr lang="ko-KR" sz="1600" dirty="0">
                        <a:solidFill>
                          <a:srgbClr val="0070C0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</a:rPr>
                        <a:t>-</a:t>
                      </a:r>
                      <a:r>
                        <a:rPr lang="en-US" sz="1600" b="1" dirty="0" smtClean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</a:rPr>
                        <a:t>0.9%</a:t>
                      </a:r>
                      <a:endParaRPr lang="ko-KR" sz="1600" dirty="0">
                        <a:solidFill>
                          <a:srgbClr val="0070C0"/>
                        </a:solidFill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67544" y="3861048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ko-KR" u="sng" dirty="0">
                <a:latin typeface="+mj-lt"/>
              </a:rPr>
              <a:t>Conclusion:</a:t>
            </a:r>
          </a:p>
          <a:p>
            <a:pPr hangingPunct="0"/>
            <a:r>
              <a:rPr lang="en-US" altLang="ko-KR" b="1" dirty="0">
                <a:latin typeface="+mj-lt"/>
              </a:rPr>
              <a:t>Based on reported performance for multi-parameter probability estimation:</a:t>
            </a:r>
            <a:endParaRPr lang="ko-KR" altLang="ko-KR" b="1" dirty="0">
              <a:latin typeface="+mj-lt"/>
            </a:endParaRPr>
          </a:p>
          <a:p>
            <a:pPr algn="ctr" hangingPunct="0"/>
            <a:r>
              <a:rPr lang="en-US" altLang="ko-KR" b="1" dirty="0">
                <a:latin typeface="+mj-lt"/>
              </a:rPr>
              <a:t>-0.7% </a:t>
            </a:r>
            <a:r>
              <a:rPr lang="en-US" altLang="ko-KR" b="1" dirty="0" err="1">
                <a:latin typeface="+mj-lt"/>
              </a:rPr>
              <a:t>Luma</a:t>
            </a:r>
            <a:r>
              <a:rPr lang="en-US" altLang="ko-KR" b="1" dirty="0">
                <a:latin typeface="+mj-lt"/>
              </a:rPr>
              <a:t> BD-rate and -0.4% </a:t>
            </a:r>
            <a:r>
              <a:rPr lang="en-US" altLang="ko-KR" b="1" dirty="0" err="1">
                <a:latin typeface="+mj-lt"/>
              </a:rPr>
              <a:t>Chroma</a:t>
            </a:r>
            <a:r>
              <a:rPr lang="en-US" altLang="ko-KR" b="1" dirty="0">
                <a:latin typeface="+mj-lt"/>
              </a:rPr>
              <a:t> BD-rate</a:t>
            </a:r>
            <a:endParaRPr lang="ko-KR" altLang="ko-KR" b="1" dirty="0">
              <a:latin typeface="+mj-lt"/>
            </a:endParaRPr>
          </a:p>
          <a:p>
            <a:pPr hangingPunct="0"/>
            <a:r>
              <a:rPr lang="en-US" altLang="ko-KR" b="1" dirty="0">
                <a:latin typeface="+mj-lt"/>
              </a:rPr>
              <a:t>and shown potential for further improvement</a:t>
            </a:r>
            <a:endParaRPr lang="ko-KR" altLang="ko-KR" b="1" dirty="0">
              <a:latin typeface="+mj-lt"/>
            </a:endParaRPr>
          </a:p>
          <a:p>
            <a:pPr algn="ctr" hangingPunct="0"/>
            <a:r>
              <a:rPr lang="en-US" altLang="ko-KR" b="1" dirty="0">
                <a:latin typeface="+mj-lt"/>
              </a:rPr>
              <a:t>-0.9% </a:t>
            </a:r>
            <a:r>
              <a:rPr lang="en-US" altLang="ko-KR" b="1" dirty="0" err="1">
                <a:latin typeface="+mj-lt"/>
              </a:rPr>
              <a:t>Luma</a:t>
            </a:r>
            <a:r>
              <a:rPr lang="en-US" altLang="ko-KR" b="1" dirty="0">
                <a:latin typeface="+mj-lt"/>
              </a:rPr>
              <a:t> BD-rate and -0.6% </a:t>
            </a:r>
            <a:r>
              <a:rPr lang="en-US" altLang="ko-KR" b="1" dirty="0" err="1">
                <a:latin typeface="+mj-lt"/>
              </a:rPr>
              <a:t>Chroma</a:t>
            </a:r>
            <a:r>
              <a:rPr lang="en-US" altLang="ko-KR" b="1" dirty="0">
                <a:latin typeface="+mj-lt"/>
              </a:rPr>
              <a:t> BD-rate</a:t>
            </a:r>
            <a:endParaRPr lang="ko-KR" altLang="ko-KR" b="1" dirty="0">
              <a:latin typeface="+mj-lt"/>
            </a:endParaRPr>
          </a:p>
          <a:p>
            <a:r>
              <a:rPr lang="en-US" altLang="ko-KR" b="1" dirty="0">
                <a:latin typeface="+mj-lt"/>
              </a:rPr>
              <a:t>Samsung proposes to adopt CABAC multi-parameter probability estimation to WD and </a:t>
            </a:r>
            <a:r>
              <a:rPr lang="en-US" altLang="ko-KR" b="1" dirty="0" smtClean="0">
                <a:latin typeface="+mj-lt"/>
              </a:rPr>
              <a:t>HM6.0 and encourage further study in CE for conditional probability and accurate initialization</a:t>
            </a:r>
            <a:r>
              <a:rPr lang="en-CA" altLang="ko-KR" b="1" dirty="0" smtClean="0">
                <a:latin typeface="+mj-lt"/>
              </a:rPr>
              <a:t>.</a:t>
            </a:r>
            <a:endParaRPr lang="ko-KR" altLang="ko-KR" b="1" dirty="0">
              <a:latin typeface="+mj-lt"/>
            </a:endParaRP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8056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4324</TotalTime>
  <Words>240</Words>
  <Application>Microsoft Office PowerPoint</Application>
  <PresentationFormat>On-screen Show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원본</vt:lpstr>
      <vt:lpstr>Visio.Drawing.11</vt:lpstr>
      <vt:lpstr> Non-CE1: Accurate initialization  and conditional probability  for CABAC performance improvement</vt:lpstr>
      <vt:lpstr>Part1: Conditional probability</vt:lpstr>
      <vt:lpstr>Part2: Accurate Initialization</vt:lpstr>
      <vt:lpstr>INIT_SIG_FLAG_CHROMA</vt:lpstr>
      <vt:lpstr>INIT_QT_CBF</vt:lpstr>
      <vt:lpstr>INIT_PRED_MODE</vt:lpstr>
      <vt:lpstr>INIT_REF_PIC</vt:lpstr>
      <vt:lpstr>Performance test 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Lena</cp:lastModifiedBy>
  <cp:revision>422</cp:revision>
  <dcterms:created xsi:type="dcterms:W3CDTF">2011-06-27T12:53:02Z</dcterms:created>
  <dcterms:modified xsi:type="dcterms:W3CDTF">2012-02-01T12:20:34Z</dcterms:modified>
</cp:coreProperties>
</file>