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1" r:id="rId3"/>
    <p:sldId id="272" r:id="rId4"/>
    <p:sldId id="273" r:id="rId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0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00C8D6-5FA3-42E9-AAFC-393574AC32BF}" type="datetimeFigureOut">
              <a:rPr lang="ko-KR" altLang="en-US" smtClean="0"/>
              <a:pPr/>
              <a:t>2012-02-01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C82DF30-3E81-4A6F-9F1C-5F57735D546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219200" y="3645024"/>
            <a:ext cx="6858000" cy="1231776"/>
          </a:xfrm>
        </p:spPr>
        <p:txBody>
          <a:bodyPr>
            <a:normAutofit/>
          </a:bodyPr>
          <a:lstStyle/>
          <a:p>
            <a:r>
              <a:rPr lang="en-US" altLang="ko-KR" sz="2400" b="1" dirty="0" smtClean="0"/>
              <a:t>JCTVC-H0112</a:t>
            </a:r>
            <a:br>
              <a:rPr lang="en-US" altLang="ko-KR" sz="2400" b="1" dirty="0" smtClean="0"/>
            </a:br>
            <a:r>
              <a:rPr lang="en-US" altLang="ko-KR" sz="2400" b="1" dirty="0" smtClean="0"/>
              <a:t> </a:t>
            </a:r>
            <a:r>
              <a:rPr lang="en-US" sz="2400" b="1" dirty="0"/>
              <a:t>CE1, subtest C4: Multi-parameter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probability </a:t>
            </a:r>
            <a:r>
              <a:rPr lang="en-US" sz="2400" b="1" dirty="0"/>
              <a:t>estimation for CABAC</a:t>
            </a:r>
            <a:endParaRPr lang="ko-KR" altLang="en-US" sz="2400" dirty="0"/>
          </a:p>
        </p:txBody>
      </p:sp>
      <p:sp>
        <p:nvSpPr>
          <p:cNvPr id="3" name="제목 1"/>
          <p:cNvSpPr txBox="1">
            <a:spLocks/>
          </p:cNvSpPr>
          <p:nvPr/>
        </p:nvSpPr>
        <p:spPr>
          <a:xfrm>
            <a:off x="1357290" y="5000636"/>
            <a:ext cx="6858000" cy="990600"/>
          </a:xfrm>
          <a:prstGeom prst="rect">
            <a:avLst/>
          </a:prstGeom>
        </p:spPr>
        <p:txBody>
          <a:bodyPr vert="horz" anchor="t" anchorCtr="0">
            <a:normAutofit fontScale="97500"/>
          </a:bodyPr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Elena </a:t>
            </a:r>
            <a:r>
              <a:rPr kumimoji="0" lang="en-US" altLang="ko-KR" sz="16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Alshina</a:t>
            </a:r>
            <a:r>
              <a:rPr kumimoji="0" lang="en-US" altLang="ko-KR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Alexander </a:t>
            </a:r>
            <a:r>
              <a:rPr lang="en-US" altLang="ko-KR" sz="1600" dirty="0" err="1" smtClean="0">
                <a:latin typeface="+mj-lt"/>
                <a:ea typeface="+mj-ea"/>
                <a:cs typeface="+mj-cs"/>
              </a:rPr>
              <a:t>Alshin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, </a:t>
            </a:r>
            <a:r>
              <a:rPr lang="en-US" altLang="ko-KR" sz="1600" dirty="0" err="1" smtClean="0">
                <a:latin typeface="+mj-lt"/>
                <a:ea typeface="+mj-ea"/>
                <a:cs typeface="+mj-cs"/>
              </a:rPr>
              <a:t>JeongHoon</a:t>
            </a:r>
            <a:r>
              <a:rPr lang="en-US" altLang="ko-KR" sz="1600" dirty="0" smtClean="0">
                <a:latin typeface="+mj-lt"/>
                <a:ea typeface="+mj-ea"/>
                <a:cs typeface="+mj-cs"/>
              </a:rPr>
              <a:t> Park</a:t>
            </a:r>
          </a:p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Samsung Electronics Ltd</a:t>
            </a:r>
            <a:endParaRPr kumimoji="0" lang="ko-KR" altLang="en-US" sz="16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Why 2 models for PE perform better than 1?</a:t>
            </a:r>
            <a:endParaRPr lang="ko-KR" alt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1399" y="980728"/>
            <a:ext cx="5954937" cy="459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내용 개체 틀 2"/>
          <p:cNvSpPr txBox="1">
            <a:spLocks/>
          </p:cNvSpPr>
          <p:nvPr/>
        </p:nvSpPr>
        <p:spPr>
          <a:xfrm>
            <a:off x="827584" y="5301208"/>
            <a:ext cx="7816382" cy="105675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kumimoji="0" lang="en-US" altLang="ko-K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Short distance prediction (B) quickly </a:t>
            </a:r>
            <a:r>
              <a:rPr lang="en-US" altLang="ko-KR" sz="1500" dirty="0" smtClean="0"/>
              <a:t>converges </a:t>
            </a:r>
            <a:r>
              <a:rPr kumimoji="0" lang="en-US" altLang="ko-K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to true</a:t>
            </a:r>
            <a:r>
              <a:rPr kumimoji="0" lang="en-US" altLang="ko-KR" sz="1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value ¾ ; but </a:t>
            </a:r>
            <a:r>
              <a:rPr lang="en-US" altLang="ko-KR" sz="1500" dirty="0" smtClean="0"/>
              <a:t>this model is subject to fluctuations in a large measure.</a:t>
            </a:r>
            <a:endParaRPr kumimoji="0" lang="en-US" altLang="ko-KR" sz="15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</a:pPr>
            <a:r>
              <a:rPr kumimoji="0" lang="en-US" altLang="ko-K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“Semi-sum” </a:t>
            </a:r>
            <a:r>
              <a:rPr lang="en-US" altLang="ko-KR" sz="1500" dirty="0" smtClean="0"/>
              <a:t>(C) tends to optimal value slowly but later reaction for small perturbations is not so noticeable</a:t>
            </a:r>
            <a:endParaRPr kumimoji="0" lang="en-US" altLang="ko-KR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274320" marR="0" lvl="0" indent="-274320" algn="l" defTabSz="914400" rtl="0" eaLnBrk="1" fontAlgn="auto" latinLnBrk="1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ko-KR" alt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왼쪽/오른쪽 화살표 5"/>
          <p:cNvSpPr/>
          <p:nvPr/>
        </p:nvSpPr>
        <p:spPr>
          <a:xfrm>
            <a:off x="2687584" y="2204864"/>
            <a:ext cx="1020320" cy="29544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dirty="0" smtClean="0"/>
              <a:t>stabilization</a:t>
            </a:r>
            <a:endParaRPr lang="ko-KR" altLang="en-US" sz="900" dirty="0"/>
          </a:p>
        </p:txBody>
      </p:sp>
      <p:cxnSp>
        <p:nvCxnSpPr>
          <p:cNvPr id="8" name="직선 연결선 7"/>
          <p:cNvCxnSpPr/>
          <p:nvPr/>
        </p:nvCxnSpPr>
        <p:spPr>
          <a:xfrm>
            <a:off x="2536017" y="2520648"/>
            <a:ext cx="390819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3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/>
              <a:t>JCTVC-H0112 </a:t>
            </a:r>
            <a:r>
              <a:rPr lang="en-US" sz="1000" b="1" dirty="0"/>
              <a:t>CE1, subtest C4: Multi-parameter probability estimation for CABAC</a:t>
            </a:r>
            <a:endParaRPr lang="ko-KR" altLang="en-US" sz="1000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proposed changes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0041"/>
              </p:ext>
            </p:extLst>
          </p:nvPr>
        </p:nvGraphicFramePr>
        <p:xfrm>
          <a:off x="395536" y="1397001"/>
          <a:ext cx="8352928" cy="4811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4392488"/>
              </a:tblGrid>
              <a:tr h="35674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HM5.0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JCTVC-H0112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514111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Memory usage of each context model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514111">
                <a:tc>
                  <a:txBody>
                    <a:bodyPr/>
                    <a:lstStyle/>
                    <a:p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UChar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        </a:t>
                      </a: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m_ucState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;                                                                  </a:t>
                      </a: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 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Cambria Math" pitchFamily="18" charset="0"/>
                          <a:ea typeface="Cambria Math" pitchFamily="18" charset="0"/>
                        </a:rPr>
                        <a:t>UShort</a:t>
                      </a:r>
                      <a:r>
                        <a:rPr lang="en-US" sz="1800" dirty="0" smtClean="0">
                          <a:latin typeface="Cambria Math" pitchFamily="18" charset="0"/>
                          <a:ea typeface="Cambria Math" pitchFamily="18" charset="0"/>
                        </a:rPr>
                        <a:t> iP0,iP1; </a:t>
                      </a:r>
                    </a:p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char </a:t>
                      </a: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uiIndex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; </a:t>
                      </a:r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35674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State up-date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</a:tr>
              <a:tr h="356749">
                <a:tc>
                  <a:txBody>
                    <a:bodyPr/>
                    <a:lstStyle/>
                    <a:p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UChar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</a:t>
                      </a: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m_aucNextStateMPS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[ 128 ];</a:t>
                      </a:r>
                    </a:p>
                    <a:p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UChar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</a:t>
                      </a: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m_aucNextStateLPS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[ 128 ];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Cambria Math" pitchFamily="18" charset="0"/>
                          <a:ea typeface="Cambria Math" pitchFamily="18" charset="0"/>
                        </a:rPr>
                        <a:t>iP0=iP0 +(((Y==1?32768 :0)- iP0)&gt;&gt;4);</a:t>
                      </a:r>
                    </a:p>
                    <a:p>
                      <a:r>
                        <a:rPr lang="en-US" dirty="0" smtClean="0">
                          <a:latin typeface="Cambria Math" pitchFamily="18" charset="0"/>
                          <a:ea typeface="Cambria Math" pitchFamily="18" charset="0"/>
                        </a:rPr>
                        <a:t>iP1=iP1 +(((Y==1?32768 :0)- iP1)&gt;&gt;7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);</a:t>
                      </a:r>
                    </a:p>
                    <a:p>
                      <a:r>
                        <a:rPr kumimoji="0" lang="en-US" sz="1800" kern="1200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if</a:t>
                      </a:r>
                      <a:r>
                        <a:rPr kumimoji="0" lang="en-US" sz="1800" kern="1200" baseline="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(</a:t>
                      </a:r>
                      <a:r>
                        <a:rPr kumimoji="0" lang="en-US" sz="1800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uiIndex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&lt;50) </a:t>
                      </a:r>
                      <a:r>
                        <a:rPr kumimoji="0" lang="en-US" sz="1800" kern="1200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return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</a:t>
                      </a:r>
                      <a:r>
                        <a:rPr lang="en-US" sz="1800" dirty="0" smtClean="0">
                          <a:latin typeface="Cambria Math" pitchFamily="18" charset="0"/>
                          <a:ea typeface="Cambria Math" pitchFamily="18" charset="0"/>
                        </a:rPr>
                        <a:t>iP0;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70C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else return </a:t>
                      </a:r>
                      <a:r>
                        <a:rPr lang="en-US" sz="1800" dirty="0" smtClean="0">
                          <a:latin typeface="Cambria Math" pitchFamily="18" charset="0"/>
                          <a:ea typeface="Cambria Math" pitchFamily="18" charset="0"/>
                        </a:rPr>
                        <a:t>(iP0+iP1+1)&gt;&gt;1;</a:t>
                      </a:r>
                    </a:p>
                  </a:txBody>
                  <a:tcPr/>
                </a:tc>
              </a:tr>
              <a:tr h="356749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Interval sub-division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0" lang="en-US" kern="1200" dirty="0">
                        <a:solidFill>
                          <a:schemeClr val="dk1"/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/>
                </a:tc>
              </a:tr>
              <a:tr h="356749">
                <a:tc>
                  <a:txBody>
                    <a:bodyPr/>
                    <a:lstStyle/>
                    <a:p>
                      <a:r>
                        <a:rPr kumimoji="0" lang="en-US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UChar</a:t>
                      </a: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 </a:t>
                      </a:r>
                      <a:r>
                        <a:rPr kumimoji="0" lang="en-US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sm_aucLPSTable</a:t>
                      </a: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[64][4];</a:t>
                      </a:r>
                    </a:p>
                    <a:p>
                      <a:r>
                        <a:rPr kumimoji="0" lang="en-US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UChar</a:t>
                      </a: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 </a:t>
                      </a:r>
                      <a:r>
                        <a:rPr kumimoji="0" lang="en-US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sm_aucRenormTable</a:t>
                      </a: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[32];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UShort</a:t>
                      </a: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 </a:t>
                      </a:r>
                      <a:r>
                        <a:rPr kumimoji="0" lang="en-US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sm_aucLPSTable</a:t>
                      </a: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[64][64];</a:t>
                      </a:r>
                    </a:p>
                    <a:p>
                      <a:r>
                        <a:rPr kumimoji="0" lang="en-US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UChar</a:t>
                      </a: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 </a:t>
                      </a:r>
                      <a:r>
                        <a:rPr kumimoji="0" lang="en-US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sm_aucRenormTable</a:t>
                      </a: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[64];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/>
                </a:tc>
              </a:tr>
              <a:tr h="356749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CABAC</a:t>
                      </a:r>
                      <a:r>
                        <a:rPr kumimoji="0" lang="en-US" kern="1200" baseline="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Initialization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0" lang="en-US" kern="1200" dirty="0">
                        <a:solidFill>
                          <a:schemeClr val="dk1"/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/>
                </a:tc>
              </a:tr>
              <a:tr h="356749">
                <a:tc>
                  <a:txBody>
                    <a:bodyPr/>
                    <a:lstStyle/>
                    <a:p>
                      <a:endParaRPr kumimoji="0" lang="en-US" kern="1200" dirty="0">
                        <a:solidFill>
                          <a:schemeClr val="dk1"/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+</a:t>
                      </a:r>
                      <a:r>
                        <a:rPr lang="en-US" sz="1800" dirty="0" err="1" smtClean="0">
                          <a:latin typeface="Cambria Math" pitchFamily="18" charset="0"/>
                          <a:ea typeface="Cambria Math" pitchFamily="18" charset="0"/>
                        </a:rPr>
                        <a:t>UShort</a:t>
                      </a:r>
                      <a:r>
                        <a:rPr lang="en-US" sz="1800" dirty="0" smtClean="0">
                          <a:latin typeface="Cambria Math" pitchFamily="18" charset="0"/>
                          <a:ea typeface="Cambria Math" pitchFamily="18" charset="0"/>
                        </a:rPr>
                        <a:t>  </a:t>
                      </a:r>
                      <a:r>
                        <a:rPr kumimoji="0" lang="en-US" kern="1200" dirty="0" err="1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uiConvertProbability</a:t>
                      </a:r>
                      <a:r>
                        <a:rPr kumimoji="0" lang="en-US" kern="1200" dirty="0" smtClean="0">
                          <a:solidFill>
                            <a:schemeClr val="dk1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[64];</a:t>
                      </a:r>
                      <a:endParaRPr kumimoji="0" lang="en-US" kern="1200" dirty="0">
                        <a:solidFill>
                          <a:schemeClr val="dk1"/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직사각형 3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/>
              <a:t>JCTVC-H0112 </a:t>
            </a:r>
            <a:r>
              <a:rPr lang="en-US" sz="1000" b="1" dirty="0"/>
              <a:t>CE1, subtest C4: Multi-parameter probability estimation for CABAC</a:t>
            </a:r>
            <a:endParaRPr lang="ko-KR" alt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1832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Test results 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395536" y="4365104"/>
            <a:ext cx="8291264" cy="1791856"/>
          </a:xfrm>
        </p:spPr>
        <p:txBody>
          <a:bodyPr>
            <a:normAutofit/>
          </a:bodyPr>
          <a:lstStyle/>
          <a:p>
            <a:pPr marL="0" indent="0" hangingPunct="0">
              <a:buNone/>
            </a:pPr>
            <a:r>
              <a:rPr lang="en-US" sz="1800" b="1" dirty="0" smtClean="0">
                <a:latin typeface="+mj-lt"/>
              </a:rPr>
              <a:t>Conclusion:</a:t>
            </a:r>
          </a:p>
          <a:p>
            <a:pPr marL="0" indent="0" hangingPunct="0">
              <a:buNone/>
            </a:pPr>
            <a:r>
              <a:rPr lang="en-CA" sz="1800" b="1" dirty="0">
                <a:latin typeface="+mj-lt"/>
              </a:rPr>
              <a:t>Based on reported performance improvement </a:t>
            </a:r>
            <a:endParaRPr lang="en-CA" sz="1800" b="1" dirty="0" smtClean="0">
              <a:latin typeface="+mj-lt"/>
            </a:endParaRPr>
          </a:p>
          <a:p>
            <a:pPr marL="0" indent="0" algn="ctr" hangingPunct="0">
              <a:buNone/>
            </a:pPr>
            <a:r>
              <a:rPr lang="en-CA" sz="1800" b="1" dirty="0" smtClean="0">
                <a:latin typeface="+mj-lt"/>
              </a:rPr>
              <a:t>0.7</a:t>
            </a:r>
            <a:r>
              <a:rPr lang="en-CA" sz="1800" b="1" dirty="0">
                <a:latin typeface="+mj-lt"/>
              </a:rPr>
              <a:t>% </a:t>
            </a:r>
            <a:r>
              <a:rPr lang="en-CA" sz="1800" b="1" dirty="0" smtClean="0">
                <a:latin typeface="+mj-lt"/>
              </a:rPr>
              <a:t>(</a:t>
            </a:r>
            <a:r>
              <a:rPr lang="en-CA" sz="1800" b="1" dirty="0" err="1" smtClean="0">
                <a:latin typeface="+mj-lt"/>
              </a:rPr>
              <a:t>Luma</a:t>
            </a:r>
            <a:r>
              <a:rPr lang="en-CA" sz="1800" b="1" dirty="0" smtClean="0">
                <a:latin typeface="+mj-lt"/>
              </a:rPr>
              <a:t>) and 0.4% (Chroma) BD-rate gain</a:t>
            </a:r>
          </a:p>
          <a:p>
            <a:pPr marL="0" indent="0" hangingPunct="0">
              <a:buNone/>
            </a:pPr>
            <a:r>
              <a:rPr lang="en-CA" sz="1800" b="1" dirty="0" smtClean="0">
                <a:latin typeface="+mj-lt"/>
              </a:rPr>
              <a:t>Samsung proposes </a:t>
            </a:r>
            <a:r>
              <a:rPr lang="en-CA" sz="1800" b="1" dirty="0">
                <a:latin typeface="+mj-lt"/>
              </a:rPr>
              <a:t>to adopt multi-parameter CABAC probability up-date model to WD and HM6.0</a:t>
            </a:r>
            <a:r>
              <a:rPr lang="en-CA" sz="1800" b="1" dirty="0">
                <a:latin typeface="+mj-lt"/>
              </a:rPr>
              <a:t>.</a:t>
            </a:r>
            <a:endParaRPr lang="en-US" sz="1800" b="1" dirty="0">
              <a:latin typeface="+mj-lt"/>
            </a:endParaRPr>
          </a:p>
          <a:p>
            <a:pPr marL="0" indent="0" hangingPunct="0">
              <a:buNone/>
            </a:pPr>
            <a:endParaRPr lang="en-US" sz="1800" dirty="0">
              <a:latin typeface="+mj-lt"/>
            </a:endParaRPr>
          </a:p>
        </p:txBody>
      </p:sp>
      <p:sp>
        <p:nvSpPr>
          <p:cNvPr id="6" name="직사각형 3"/>
          <p:cNvSpPr/>
          <p:nvPr/>
        </p:nvSpPr>
        <p:spPr>
          <a:xfrm>
            <a:off x="642910" y="6429396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/>
              <a:t>JCTVC-H0112 </a:t>
            </a:r>
            <a:r>
              <a:rPr lang="en-US" sz="1000" b="1" dirty="0"/>
              <a:t>CE1, subtest C4: Multi-parameter probability estimation for CABAC</a:t>
            </a:r>
            <a:endParaRPr lang="ko-KR" altLang="en-US" sz="1000" dirty="0">
              <a:latin typeface="+mj-lt"/>
            </a:endParaRPr>
          </a:p>
        </p:txBody>
      </p:sp>
      <p:graphicFrame>
        <p:nvGraphicFramePr>
          <p:cNvPr id="7" name="내용 개체 틀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7554169"/>
              </p:ext>
            </p:extLst>
          </p:nvPr>
        </p:nvGraphicFramePr>
        <p:xfrm>
          <a:off x="1643042" y="1484784"/>
          <a:ext cx="5161207" cy="2180546"/>
        </p:xfrm>
        <a:graphic>
          <a:graphicData uri="http://schemas.openxmlformats.org/drawingml/2006/table">
            <a:tbl>
              <a:tblPr/>
              <a:tblGrid>
                <a:gridCol w="1720102"/>
                <a:gridCol w="1720102"/>
                <a:gridCol w="1721003"/>
              </a:tblGrid>
              <a:tr h="43204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Test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맑은 고딕"/>
                          <a:cs typeface="Times New Roman"/>
                        </a:rPr>
                        <a:t>One parameter</a:t>
                      </a:r>
                      <a:endParaRPr lang="ko-KR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smtClean="0">
                          <a:latin typeface="Times New Roman"/>
                          <a:ea typeface="맑은 고딕"/>
                          <a:cs typeface="Times New Roman"/>
                        </a:rPr>
                        <a:t>2-parameters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7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AI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-0.4%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맑은 고딕"/>
                          <a:cs typeface="Times New Roman"/>
                        </a:rPr>
                        <a:t>-0.8%</a:t>
                      </a:r>
                      <a:endParaRPr lang="ko-KR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7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RA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-0.3%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맑은 고딕"/>
                          <a:cs typeface="Times New Roman"/>
                        </a:rPr>
                        <a:t>-0.7%</a:t>
                      </a:r>
                      <a:endParaRPr lang="ko-KR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78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맑은 고딕"/>
                          <a:cs typeface="Times New Roman"/>
                        </a:rPr>
                        <a:t>LB</a:t>
                      </a:r>
                      <a:endParaRPr lang="ko-KR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-0.2%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-0.6%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878"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All</a:t>
                      </a:r>
                      <a:endParaRPr lang="ko-KR" sz="1800" dirty="0">
                        <a:solidFill>
                          <a:srgbClr val="0070C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-0.3%</a:t>
                      </a:r>
                      <a:endParaRPr lang="ko-KR" sz="1800" dirty="0">
                        <a:solidFill>
                          <a:srgbClr val="0070C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-0.7%</a:t>
                      </a:r>
                      <a:endParaRPr lang="ko-KR" sz="1800" dirty="0">
                        <a:solidFill>
                          <a:srgbClr val="0070C0"/>
                        </a:solidFill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493"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latin typeface="Times New Roman"/>
                          <a:ea typeface="맑은 고딕"/>
                          <a:cs typeface="Times New Roman"/>
                        </a:rPr>
                        <a:t>Avg</a:t>
                      </a: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  <a:ea typeface="맑은 고딕"/>
                          <a:cs typeface="Times New Roman"/>
                        </a:rPr>
                        <a:t>Enc</a:t>
                      </a: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 Time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103%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493">
                <a:tc>
                  <a:txBody>
                    <a:bodyPr/>
                    <a:lstStyle/>
                    <a:p>
                      <a:pPr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 err="1">
                          <a:latin typeface="Times New Roman"/>
                          <a:ea typeface="맑은 고딕"/>
                          <a:cs typeface="Times New Roman"/>
                        </a:rPr>
                        <a:t>Avg</a:t>
                      </a: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 Dec Time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>
                          <a:latin typeface="Times New Roman"/>
                          <a:ea typeface="맑은 고딕"/>
                          <a:cs typeface="Times New Roman"/>
                        </a:rPr>
                        <a:t>100%</a:t>
                      </a:r>
                      <a:endParaRPr lang="ko-KR" sz="18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맑은 고딕"/>
                          <a:cs typeface="Times New Roman"/>
                        </a:rPr>
                        <a:t>101%</a:t>
                      </a:r>
                      <a:endParaRPr lang="ko-KR" sz="18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1603" marR="616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45750" y="3890964"/>
            <a:ext cx="7526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mbria Math" pitchFamily="18" charset="0"/>
                <a:ea typeface="Cambria Math" pitchFamily="18" charset="0"/>
              </a:rPr>
              <a:t>BD-rate </a:t>
            </a:r>
            <a:r>
              <a:rPr lang="en-US" sz="1400" dirty="0">
                <a:latin typeface="Cambria Math" pitchFamily="18" charset="0"/>
                <a:ea typeface="Cambria Math" pitchFamily="18" charset="0"/>
              </a:rPr>
              <a:t>difference is averaged across AI, RA, LD(B) for HE, LC and </a:t>
            </a:r>
            <a:r>
              <a:rPr lang="en-US" sz="1400" dirty="0" smtClean="0">
                <a:latin typeface="Cambria Math" pitchFamily="18" charset="0"/>
                <a:ea typeface="Cambria Math" pitchFamily="18" charset="0"/>
              </a:rPr>
              <a:t>HE-10, </a:t>
            </a:r>
            <a:r>
              <a:rPr lang="en-US" sz="1400" dirty="0">
                <a:latin typeface="Cambria Math" pitchFamily="18" charset="0"/>
                <a:ea typeface="Cambria Math" pitchFamily="18" charset="0"/>
              </a:rPr>
              <a:t>class F is not </a:t>
            </a:r>
            <a:r>
              <a:rPr lang="en-US" sz="1400" dirty="0" smtClean="0">
                <a:latin typeface="Cambria Math" pitchFamily="18" charset="0"/>
                <a:ea typeface="Cambria Math" pitchFamily="18" charset="0"/>
              </a:rPr>
              <a:t>included</a:t>
            </a:r>
            <a:endParaRPr lang="en-US" sz="14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9452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4304</TotalTime>
  <Words>304</Words>
  <Application>Microsoft Office PowerPoint</Application>
  <PresentationFormat>On-screen Show (4:3)</PresentationFormat>
  <Paragraphs>59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원본</vt:lpstr>
      <vt:lpstr>JCTVC-H0112  CE1, subtest C4: Multi-parameter  probability estimation for CABAC</vt:lpstr>
      <vt:lpstr>Why 2 models for PE perform better than 1?</vt:lpstr>
      <vt:lpstr>Summary of proposed changes</vt:lpstr>
      <vt:lpstr>Test results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Windows 사용자</dc:creator>
  <cp:lastModifiedBy>Lena</cp:lastModifiedBy>
  <cp:revision>420</cp:revision>
  <dcterms:created xsi:type="dcterms:W3CDTF">2011-06-27T12:53:02Z</dcterms:created>
  <dcterms:modified xsi:type="dcterms:W3CDTF">2012-02-01T12:03:06Z</dcterms:modified>
</cp:coreProperties>
</file>