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0"/>
  </p:notesMasterIdLst>
  <p:handoutMasterIdLst>
    <p:handoutMasterId r:id="rId11"/>
  </p:handoutMasterIdLst>
  <p:sldIdLst>
    <p:sldId id="730" r:id="rId2"/>
    <p:sldId id="927" r:id="rId3"/>
    <p:sldId id="930" r:id="rId4"/>
    <p:sldId id="950" r:id="rId5"/>
    <p:sldId id="946" r:id="rId6"/>
    <p:sldId id="947" r:id="rId7"/>
    <p:sldId id="936" r:id="rId8"/>
    <p:sldId id="925" r:id="rId9"/>
  </p:sldIdLst>
  <p:sldSz cx="9144000" cy="6858000" type="letter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CCFFCC"/>
    <a:srgbClr val="CCECFF"/>
    <a:srgbClr val="FFCCFF"/>
    <a:srgbClr val="FFCCCC"/>
    <a:srgbClr val="00FF00"/>
    <a:srgbClr val="CC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113" autoAdjust="0"/>
  </p:normalViewPr>
  <p:slideViewPr>
    <p:cSldViewPr>
      <p:cViewPr>
        <p:scale>
          <a:sx n="80" d="100"/>
          <a:sy n="80" d="100"/>
        </p:scale>
        <p:origin x="-1402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91"/>
      </p:cViewPr>
      <p:guideLst>
        <p:guide orient="horz" pos="3131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5350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6B559-C31C-4C69-A5CD-DE7A90C529CA}" type="datetimeFigureOut">
              <a:rPr kumimoji="1" lang="ja-JP" altLang="en-US" smtClean="0"/>
              <a:pPr/>
              <a:t>2012/2/4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865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5350" y="9440865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B9AFC-E6A5-43CF-B69B-626E8B6EC0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774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840" y="3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r">
              <a:defRPr sz="1200"/>
            </a:lvl1pPr>
          </a:lstStyle>
          <a:p>
            <a:fld id="{4DF6C766-D855-44CE-B7EC-ECEAAC0A75CF}" type="datetimeFigureOut">
              <a:rPr kumimoji="1" lang="ja-JP" altLang="en-US" smtClean="0"/>
              <a:pPr/>
              <a:t>2012/2/4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6" rIns="91414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1414" tIns="45706" rIns="91414" bIns="45706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840" y="9440649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r">
              <a:defRPr sz="1200"/>
            </a:lvl1pPr>
          </a:lstStyle>
          <a:p>
            <a:fld id="{6DD86197-0754-497F-9DAB-50D568CAB4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39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868363"/>
            <a:ext cx="4648200" cy="3487737"/>
          </a:xfrm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86197-0754-497F-9DAB-50D568CAB4A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5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9" descr="nttlogo-n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1000" y="6213621"/>
            <a:ext cx="1212900" cy="47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ki\Desktop\Mark.wm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3674" y="6090399"/>
            <a:ext cx="754062" cy="7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7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03263" y="2286000"/>
            <a:ext cx="7737475" cy="1143000"/>
          </a:xfrm>
        </p:spPr>
        <p:txBody>
          <a:bodyPr/>
          <a:lstStyle>
            <a:lvl1pPr>
              <a:defRPr b="1">
                <a:solidFill>
                  <a:srgbClr val="0033CC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7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37163" y="4265762"/>
            <a:ext cx="4822584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0200" y="165100"/>
            <a:ext cx="2143125" cy="612616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46063" y="165100"/>
            <a:ext cx="6281737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063" y="165100"/>
            <a:ext cx="8577262" cy="60166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579438" y="1574800"/>
            <a:ext cx="3905250" cy="47164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7088" y="1574800"/>
            <a:ext cx="3905250" cy="47164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3"/>
            <a:ext cx="8596312" cy="5264150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296863" y="1179513"/>
            <a:ext cx="4221162" cy="526415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70425" y="1179513"/>
            <a:ext cx="4222750" cy="25558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70425" y="3887788"/>
            <a:ext cx="4222750" cy="25558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b="0" baseline="0">
                <a:solidFill>
                  <a:schemeClr val="bg1"/>
                </a:solidFill>
                <a:effectLst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b="0" baseline="0">
                <a:solidFill>
                  <a:schemeClr val="bg1"/>
                </a:solidFill>
                <a:effectLst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115888"/>
            <a:ext cx="6635750" cy="633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34925" y="6616700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2005/09/21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616700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050927　R&amp;Dボード資料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975475" y="6616700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512545E-C263-4CBF-B0B7-CB61DEDC42F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>
            <a:lvl1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sz="3600" b="1" baseline="0">
                <a:solidFill>
                  <a:schemeClr val="bg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79438" y="1574800"/>
            <a:ext cx="390525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7088" y="1574800"/>
            <a:ext cx="390525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w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3" name="Rectangle 5"/>
          <p:cNvSpPr>
            <a:spLocks noChangeArrowheads="1"/>
          </p:cNvSpPr>
          <p:nvPr/>
        </p:nvSpPr>
        <p:spPr bwMode="auto">
          <a:xfrm>
            <a:off x="1416050" y="6588125"/>
            <a:ext cx="706755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高村</a:t>
            </a:r>
            <a:r>
              <a:rPr kumimoji="1" lang="en-US" altLang="ja-JP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: </a:t>
            </a:r>
            <a:r>
              <a:rPr kumimoji="1" lang="ja-JP" altLang="en-US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独立成分分析					</a:t>
            </a:r>
            <a:r>
              <a:rPr kumimoji="1" lang="en-US" altLang="ja-JP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NTT confidential</a:t>
            </a:r>
            <a:endParaRPr kumimoji="1" lang="ja-JP" altLang="ja-JP" sz="1200" b="1" kern="1200">
              <a:solidFill>
                <a:srgbClr val="FFFFFF"/>
              </a:solidFill>
              <a:latin typeface="Helvetica" pitchFamily="34" charset="0"/>
              <a:ea typeface="ＭＳ Ｐゴシック" charset="-128"/>
              <a:cs typeface="+mn-cs"/>
            </a:endParaRPr>
          </a:p>
        </p:txBody>
      </p:sp>
      <p:pic>
        <p:nvPicPr>
          <p:cNvPr id="1026" name="Picture 12" descr="C:\Users\Aki\Desktop\Futter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88" y="6416675"/>
            <a:ext cx="91440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196974" y="6578600"/>
            <a:ext cx="773274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JCTVC-H0109</a:t>
            </a:r>
            <a:endParaRPr kumimoji="1" lang="ja-JP" altLang="ja-JP" sz="1200" b="0" i="0" kern="1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28" name="Picture 12" descr="C:\Users\Aki\Desktop\Back2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914400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 descr="nttlogo-ntt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49250" y="6550025"/>
            <a:ext cx="6635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6303" name="Rectangle 15"/>
          <p:cNvSpPr>
            <a:spLocks noChangeArrowheads="1"/>
          </p:cNvSpPr>
          <p:nvPr/>
        </p:nvSpPr>
        <p:spPr bwMode="auto">
          <a:xfrm>
            <a:off x="8388350" y="6581775"/>
            <a:ext cx="774700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36055C5-A54A-4A2A-9CB1-E380E86B1040}" type="slidenum">
              <a:rPr lang="en-US" altLang="ja-JP" sz="1400" b="1" kern="12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altLang="ja-JP" sz="1400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/7</a:t>
            </a:r>
            <a:endParaRPr lang="ja-JP" altLang="ja-JP" sz="1400" b="1" kern="1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1032" name="Picture 2" descr="C:\Users\Aki\Desktop\Mark.wm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6513513"/>
            <a:ext cx="331788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0"/>
            <a:ext cx="8618537" cy="785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dirty="0" smtClean="0"/>
              <a:t>Klicken Sie,  um das Titelformat zu </a:t>
            </a:r>
          </a:p>
        </p:txBody>
      </p:sp>
      <p:sp>
        <p:nvSpPr>
          <p:cNvPr id="103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179513"/>
            <a:ext cx="8596312" cy="5264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dirty="0" smtClean="0"/>
              <a:t>Klicken Sie,  um die Formate des Vorlagentextes zu bearbeiten</a:t>
            </a:r>
          </a:p>
          <a:p>
            <a:pPr lvl="1"/>
            <a:r>
              <a:rPr lang="ja-JP" altLang="ja-JP" dirty="0" smtClean="0"/>
              <a:t>Zweite Ebene</a:t>
            </a:r>
          </a:p>
          <a:p>
            <a:pPr lvl="2"/>
            <a:r>
              <a:rPr lang="ja-JP" altLang="ja-JP" dirty="0" smtClean="0"/>
              <a:t>Dritte Ebene</a:t>
            </a:r>
          </a:p>
          <a:p>
            <a:pPr lvl="3"/>
            <a:r>
              <a:rPr lang="ja-JP" altLang="ja-JP" dirty="0" smtClean="0"/>
              <a:t>Vierte Ebene</a:t>
            </a:r>
          </a:p>
          <a:p>
            <a:pPr lvl="4"/>
            <a:r>
              <a:rPr lang="ja-JP" altLang="ja-JP" dirty="0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677" r:id="rId15"/>
    <p:sldLayoutId id="2147483707" r:id="rId16"/>
    <p:sldLayoutId id="2147483711" r:id="rId17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ja-JP" altLang="ja-JP" sz="3600" b="1" dirty="0">
          <a:ln w="0" cmpd="sng">
            <a:solidFill>
              <a:schemeClr val="tx1"/>
            </a:solidFill>
          </a:ln>
          <a:solidFill>
            <a:schemeClr val="bg1"/>
          </a:solidFill>
          <a:effectLst/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q"/>
        <a:defRPr sz="26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2" charset="2"/>
        <a:buChar char="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19074" y="1207173"/>
            <a:ext cx="8817421" cy="2869899"/>
          </a:xfrm>
          <a:noFill/>
          <a:ln w="9525"/>
          <a:effectLst/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4800" dirty="0" smtClean="0">
                <a:ln w="11430"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Modification/simplification of intra angular prediction</a:t>
            </a:r>
            <a:endParaRPr lang="en-US" altLang="ja-JP" sz="4800" dirty="0">
              <a:ln w="11430"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88529" y="4365104"/>
            <a:ext cx="8303951" cy="1584176"/>
          </a:xfrm>
        </p:spPr>
        <p:txBody>
          <a:bodyPr/>
          <a:lstStyle/>
          <a:p>
            <a:pPr marL="0" indent="0" algn="r">
              <a:buNone/>
            </a:pPr>
            <a:r>
              <a:rPr lang="en-US" altLang="ja-JP" sz="2400" dirty="0" smtClean="0"/>
              <a:t>S. </a:t>
            </a:r>
            <a:r>
              <a:rPr lang="en-US" altLang="ja-JP" sz="2400" dirty="0"/>
              <a:t>Matsuo, </a:t>
            </a:r>
            <a:r>
              <a:rPr lang="en-US" altLang="ja-JP" sz="2400" dirty="0" smtClean="0"/>
              <a:t>M. Takagi, S. </a:t>
            </a:r>
            <a:r>
              <a:rPr lang="en-US" altLang="ja-JP" sz="2400" dirty="0" err="1" smtClean="0"/>
              <a:t>Takamura</a:t>
            </a:r>
            <a:r>
              <a:rPr lang="en-US" altLang="ja-JP" sz="2400" dirty="0" smtClean="0"/>
              <a:t>, </a:t>
            </a:r>
          </a:p>
          <a:p>
            <a:pPr marL="0" indent="0" algn="r">
              <a:buNone/>
            </a:pPr>
            <a:r>
              <a:rPr lang="en-US" altLang="ja-JP" sz="2400" dirty="0" smtClean="0"/>
              <a:t>A. Shimizu </a:t>
            </a:r>
            <a:r>
              <a:rPr lang="en-US" altLang="ja-JP" sz="2400" dirty="0"/>
              <a:t>and </a:t>
            </a:r>
            <a:r>
              <a:rPr lang="en-US" altLang="ja-JP" sz="2400" dirty="0" smtClean="0"/>
              <a:t>H. </a:t>
            </a:r>
            <a:r>
              <a:rPr lang="en-US" altLang="ja-JP" sz="2400" dirty="0"/>
              <a:t>Jozawa</a:t>
            </a:r>
          </a:p>
          <a:p>
            <a:pPr marL="0" indent="0" algn="r">
              <a:buNone/>
            </a:pPr>
            <a:r>
              <a:rPr lang="en-US" altLang="ja-JP" sz="2400" dirty="0"/>
              <a:t>NTT Cyber Space Laboratories</a:t>
            </a:r>
          </a:p>
          <a:p>
            <a:pPr marL="0" indent="0" algn="r">
              <a:buNone/>
            </a:pPr>
            <a:r>
              <a:rPr lang="en-US" altLang="ja-JP" sz="2400" dirty="0"/>
              <a:t>NTT Corporation, </a:t>
            </a:r>
            <a:r>
              <a:rPr lang="en-US" altLang="ja-JP" sz="2400" dirty="0" smtClean="0"/>
              <a:t>Japan</a:t>
            </a:r>
            <a:endParaRPr lang="ja-JP" altLang="en-US" sz="2400" dirty="0" smtClean="0"/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331788" y="188640"/>
            <a:ext cx="3088084" cy="5847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JCTVC-H0109</a:t>
            </a:r>
            <a:endParaRPr lang="en-US" altLang="ja-JP" sz="3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1" lang="en-US" altLang="en-US" dirty="0" smtClean="0">
                <a:ea typeface="ＭＳ Ｐゴシック" pitchFamily="50" charset="-128"/>
                <a:sym typeface="Wingdings" pitchFamily="2" charset="2"/>
              </a:rPr>
              <a:t>Summary</a:t>
            </a:r>
            <a:endParaRPr kumimoji="1" altLang="en-US" dirty="0" smtClean="0">
              <a:ea typeface="ＭＳ Ｐゴシック" pitchFamily="50" charset="-128"/>
            </a:endParaRPr>
          </a:p>
        </p:txBody>
      </p:sp>
      <p:sp>
        <p:nvSpPr>
          <p:cNvPr id="5123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2"/>
            <a:ext cx="8596312" cy="5417839"/>
          </a:xfrm>
        </p:spPr>
        <p:txBody>
          <a:bodyPr/>
          <a:lstStyle/>
          <a:p>
            <a:r>
              <a:rPr kumimoji="1" lang="en-US" altLang="ja-JP" dirty="0" smtClean="0"/>
              <a:t>Modification for intra angular prediction (G350)</a:t>
            </a:r>
            <a:endParaRPr kumimoji="1" lang="en-US" altLang="ja-JP" sz="2000" dirty="0"/>
          </a:p>
          <a:p>
            <a:pPr lvl="1"/>
            <a:r>
              <a:rPr kumimoji="1" lang="en-US" altLang="ja-JP" sz="2000" dirty="0"/>
              <a:t>4</a:t>
            </a:r>
            <a:r>
              <a:rPr kumimoji="1" lang="en-US" altLang="ja-JP" sz="2000" dirty="0" smtClean="0"/>
              <a:t>-tap interpolation is applied to generate reference pixels</a:t>
            </a:r>
          </a:p>
          <a:p>
            <a:r>
              <a:rPr kumimoji="1" lang="en-US" altLang="ja-JP" dirty="0" smtClean="0"/>
              <a:t>Simplification</a:t>
            </a:r>
          </a:p>
          <a:p>
            <a:pPr lvl="1"/>
            <a:r>
              <a:rPr kumimoji="1" lang="en-US" altLang="ja-JP" sz="2000" dirty="0" smtClean="0"/>
              <a:t>Intra smoothing is turned off when </a:t>
            </a:r>
            <a:r>
              <a:rPr kumimoji="1" lang="en-US" altLang="ja-JP" sz="2000" dirty="0"/>
              <a:t>4</a:t>
            </a:r>
            <a:r>
              <a:rPr kumimoji="1" lang="en-US" altLang="ja-JP" sz="2000" dirty="0" smtClean="0"/>
              <a:t>-tap is used</a:t>
            </a:r>
            <a:endParaRPr kumimoji="1" lang="en-US" altLang="ja-JP" sz="600" dirty="0" smtClean="0"/>
          </a:p>
          <a:p>
            <a:r>
              <a:rPr kumimoji="1" lang="en-US" altLang="ja-JP" dirty="0" smtClean="0"/>
              <a:t>Simulation results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For AI: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/>
              <a:t>Overall </a:t>
            </a:r>
            <a:r>
              <a:rPr kumimoji="1" lang="en-US" altLang="ja-JP" dirty="0" smtClean="0"/>
              <a:t>average (HE):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0.3%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0.8%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0.8%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</a:t>
            </a:r>
            <a:r>
              <a:rPr kumimoji="1" lang="en-US" altLang="ja-JP" dirty="0" smtClean="0"/>
              <a:t>)</a:t>
            </a:r>
          </a:p>
          <a:p>
            <a:pPr lvl="2"/>
            <a:r>
              <a:rPr kumimoji="1" lang="en-US" altLang="ja-JP" dirty="0"/>
              <a:t>Overall average </a:t>
            </a:r>
            <a:r>
              <a:rPr kumimoji="1" lang="en-US" altLang="ja-JP" dirty="0" smtClean="0"/>
              <a:t>(LC):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0.4%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0.2%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0.3%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(V)</a:t>
            </a:r>
          </a:p>
          <a:p>
            <a:pPr lvl="2"/>
            <a:r>
              <a:rPr kumimoji="1" lang="en-US" altLang="ja-JP" dirty="0" smtClean="0"/>
              <a:t>Max (</a:t>
            </a:r>
            <a:r>
              <a:rPr kumimoji="1" lang="en-US" altLang="ja-JP" dirty="0" err="1" smtClean="0"/>
              <a:t>BasketballDrill</a:t>
            </a:r>
            <a:r>
              <a:rPr kumimoji="1" lang="en-US" altLang="ja-JP" dirty="0" smtClean="0"/>
              <a:t>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1.8%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2.5%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3.4%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(V)</a:t>
            </a:r>
          </a:p>
          <a:p>
            <a:pPr lvl="2"/>
            <a:r>
              <a:rPr kumimoji="1" lang="en-US" altLang="ja-JP" dirty="0" err="1" smtClean="0"/>
              <a:t>EncTime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99.96%</a:t>
            </a:r>
            <a:r>
              <a:rPr kumimoji="1" lang="en-US" altLang="ja-JP" dirty="0" smtClean="0"/>
              <a:t> (HE),</a:t>
            </a:r>
            <a:r>
              <a:rPr kumimoji="1" lang="en-US" altLang="ja-JP" dirty="0" smtClean="0">
                <a:solidFill>
                  <a:srgbClr val="FF0000"/>
                </a:solidFill>
              </a:rPr>
              <a:t> 99.6%</a:t>
            </a:r>
            <a:r>
              <a:rPr kumimoji="1" lang="en-US" altLang="ja-JP" dirty="0" smtClean="0"/>
              <a:t> (LC)</a:t>
            </a:r>
            <a:endParaRPr kumimoji="1" lang="en-US" altLang="ja-JP" dirty="0"/>
          </a:p>
          <a:p>
            <a:pPr lvl="2"/>
            <a:r>
              <a:rPr kumimoji="1" lang="en-US" altLang="ja-JP" dirty="0" err="1" smtClean="0"/>
              <a:t>Dectime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99.4%</a:t>
            </a:r>
            <a:r>
              <a:rPr kumimoji="1" lang="en-US" altLang="ja-JP" dirty="0" smtClean="0"/>
              <a:t> (HE),</a:t>
            </a:r>
            <a:r>
              <a:rPr kumimoji="1" lang="en-US" altLang="ja-JP" dirty="0" smtClean="0">
                <a:solidFill>
                  <a:srgbClr val="FF0000"/>
                </a:solidFill>
              </a:rPr>
              <a:t> 99.7%</a:t>
            </a:r>
            <a:r>
              <a:rPr kumimoji="1" lang="en-US" altLang="ja-JP" dirty="0" smtClean="0"/>
              <a:t> (LC)</a:t>
            </a:r>
          </a:p>
          <a:p>
            <a:pPr lvl="1"/>
            <a:r>
              <a:rPr kumimoji="1" lang="en-US" altLang="ja-JP" dirty="0"/>
              <a:t>Works OK with inter, </a:t>
            </a:r>
            <a:r>
              <a:rPr kumimoji="1" lang="en-US" altLang="ja-JP" dirty="0" smtClean="0"/>
              <a:t>too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Cross-checked by KDDI (JCTVC-H0159)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982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114FFB"/>
              </a:buClr>
            </a:pPr>
            <a:r>
              <a:rPr kumimoji="1" lang="en-US" altLang="ja-JP" sz="2400" dirty="0"/>
              <a:t>I</a:t>
            </a:r>
            <a:r>
              <a:rPr kumimoji="1" lang="en-US" altLang="ja-JP" sz="2400" dirty="0" smtClean="0"/>
              <a:t>ntra angular prediction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dirty="0" smtClean="0"/>
              <a:t>Conventional (HM5.0): 2-tap interpolation is applied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dirty="0" smtClean="0"/>
              <a:t>Proposal: </a:t>
            </a:r>
            <a:r>
              <a:rPr kumimoji="1" lang="en-US" altLang="ja-JP" sz="2000" u="sng" dirty="0">
                <a:solidFill>
                  <a:srgbClr val="FF0000"/>
                </a:solidFill>
              </a:rPr>
              <a:t>4</a:t>
            </a:r>
            <a:r>
              <a:rPr kumimoji="1" lang="en-US" altLang="ja-JP" sz="2000" u="sng" dirty="0" smtClean="0">
                <a:solidFill>
                  <a:srgbClr val="FF0000"/>
                </a:solidFill>
              </a:rPr>
              <a:t>-tap</a:t>
            </a:r>
            <a:r>
              <a:rPr kumimoji="1" lang="en-US" altLang="ja-JP" sz="2000" dirty="0" smtClean="0"/>
              <a:t> interpolation is applied to </a:t>
            </a:r>
            <a:r>
              <a:rPr kumimoji="1" lang="en-US" altLang="ja-JP" sz="2000" u="sng" dirty="0" smtClean="0">
                <a:solidFill>
                  <a:srgbClr val="FF0000"/>
                </a:solidFill>
              </a:rPr>
              <a:t>small blocks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en-US" dirty="0" smtClean="0">
                <a:ea typeface="ＭＳ Ｐゴシック" pitchFamily="50" charset="-128"/>
              </a:rPr>
              <a:t>Basic idea</a:t>
            </a:r>
            <a:endParaRPr kumimoji="1" altLang="en-US" dirty="0" smtClean="0">
              <a:ea typeface="ＭＳ Ｐゴシック" pitchFamily="50" charset="-128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013979" y="311216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4273208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532436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4791665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5050894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5310123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5569352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5828580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6087809" y="311216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4013979" y="518599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6087809" y="518599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>
            <a:off x="3031029" y="4235490"/>
            <a:ext cx="0" cy="228985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041871" y="4235490"/>
            <a:ext cx="3834385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3600711" y="6042891"/>
            <a:ext cx="2811114" cy="482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Block to be predicted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4078786" y="3328189"/>
            <a:ext cx="0" cy="18146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4143593" y="3279954"/>
            <a:ext cx="1939186" cy="18628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H="1">
            <a:off x="4143593" y="3328189"/>
            <a:ext cx="907301" cy="172819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H="1">
            <a:off x="4121991" y="3304071"/>
            <a:ext cx="475253" cy="166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>
            <a:off x="4273208" y="3328189"/>
            <a:ext cx="1296144" cy="164178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>
            <a:off x="4143593" y="3328189"/>
            <a:ext cx="194422" cy="1339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H="1">
            <a:off x="4273208" y="3328189"/>
            <a:ext cx="583265" cy="1339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H="1">
            <a:off x="4446027" y="3328189"/>
            <a:ext cx="864096" cy="1339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H="1">
            <a:off x="4564840" y="3328189"/>
            <a:ext cx="1220536" cy="1339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5670672" y="2708920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>
                <a:solidFill>
                  <a:schemeClr val="tx1"/>
                </a:solidFill>
              </a:rPr>
              <a:t>1</a:t>
            </a:r>
            <a:r>
              <a:rPr lang="en-US" altLang="ja-JP" sz="1400" dirty="0" smtClean="0">
                <a:solidFill>
                  <a:schemeClr val="tx1"/>
                </a:solidFill>
              </a:rPr>
              <a:t>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947394" y="5402018"/>
            <a:ext cx="928862" cy="475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P</a:t>
            </a:r>
            <a:r>
              <a:rPr lang="en-US" altLang="ja-JP" sz="1400" dirty="0">
                <a:solidFill>
                  <a:schemeClr val="tx1"/>
                </a:solidFill>
              </a:rPr>
              <a:t>1</a:t>
            </a:r>
            <a:r>
              <a:rPr lang="en-US" altLang="ja-JP" sz="1400" dirty="0" smtClean="0">
                <a:solidFill>
                  <a:schemeClr val="tx1"/>
                </a:solidFill>
              </a:rPr>
              <a:t>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679101" y="5438021"/>
            <a:ext cx="820891" cy="403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P</a:t>
            </a:r>
            <a:r>
              <a:rPr lang="en-US" altLang="ja-JP" sz="1400" dirty="0" smtClean="0">
                <a:solidFill>
                  <a:schemeClr val="tx1"/>
                </a:solidFill>
              </a:rPr>
              <a:t>0,0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1940148" y="311216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1950909" y="5185996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右矢印 43"/>
          <p:cNvSpPr/>
          <p:nvPr/>
        </p:nvSpPr>
        <p:spPr>
          <a:xfrm>
            <a:off x="3160643" y="6122099"/>
            <a:ext cx="334878" cy="2592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右矢印 44"/>
          <p:cNvSpPr/>
          <p:nvPr/>
        </p:nvSpPr>
        <p:spPr>
          <a:xfrm flipH="1">
            <a:off x="2523331" y="6122099"/>
            <a:ext cx="334878" cy="2592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107504" y="6093296"/>
            <a:ext cx="2433870" cy="4176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Decoded block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491880" y="2708920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>
                <a:solidFill>
                  <a:schemeClr val="tx1"/>
                </a:solidFill>
              </a:rPr>
              <a:t>0</a:t>
            </a:r>
            <a:r>
              <a:rPr lang="en-US" altLang="ja-JP" sz="1400" dirty="0" smtClean="0">
                <a:solidFill>
                  <a:schemeClr val="tx1"/>
                </a:solidFill>
              </a:rPr>
              <a:t>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475656" y="2708920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 smtClean="0">
                <a:solidFill>
                  <a:schemeClr val="tx1"/>
                </a:solidFill>
                <a:latin typeface="Symbol" pitchFamily="18" charset="2"/>
              </a:rPr>
              <a:t>-</a:t>
            </a:r>
            <a:r>
              <a:rPr lang="en-US" altLang="ja-JP" sz="1400" dirty="0" smtClean="0">
                <a:solidFill>
                  <a:schemeClr val="tx1"/>
                </a:solidFill>
              </a:rPr>
              <a:t>1,0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1475656" y="5445224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 smtClean="0">
                <a:solidFill>
                  <a:schemeClr val="tx1"/>
                </a:solidFill>
                <a:latin typeface="Symbol" pitchFamily="18" charset="2"/>
              </a:rPr>
              <a:t>-</a:t>
            </a:r>
            <a:r>
              <a:rPr lang="en-US" altLang="ja-JP" sz="1400" dirty="0" smtClean="0">
                <a:solidFill>
                  <a:schemeClr val="tx1"/>
                </a:solidFill>
              </a:rPr>
              <a:t>1,1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8186802" y="3114000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7686896" y="2708920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>
                <a:solidFill>
                  <a:schemeClr val="tx1"/>
                </a:solidFill>
              </a:rPr>
              <a:t>2</a:t>
            </a:r>
            <a:r>
              <a:rPr lang="en-US" altLang="ja-JP" sz="1400" dirty="0" smtClean="0">
                <a:solidFill>
                  <a:schemeClr val="tx1"/>
                </a:solidFill>
              </a:rPr>
              <a:t>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4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Encoding/decoding algorithm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フローチャート : 判断 3"/>
              <p:cNvSpPr/>
              <p:nvPr/>
            </p:nvSpPr>
            <p:spPr bwMode="auto">
              <a:xfrm>
                <a:off x="1763688" y="1700808"/>
                <a:ext cx="2736304" cy="1080120"/>
              </a:xfrm>
              <a:prstGeom prst="flowChartDecision">
                <a:avLst/>
              </a:prstGeom>
              <a:solidFill>
                <a:srgbClr val="FFFFCC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2000" dirty="0" smtClean="0">
                    <a:latin typeface="Helvetica" pitchFamily="34" charset="0"/>
                  </a:rPr>
                  <a:t>Block size </a:t>
                </a:r>
                <a14:m>
                  <m:oMath xmlns:m="http://schemas.openxmlformats.org/officeDocument/2006/math">
                    <m:r>
                      <a:rPr kumimoji="0" lang="en-US" altLang="ja-JP" sz="2000" i="1" smtClean="0"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kumimoji="0" lang="en-US" altLang="ja-JP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Helvetica" pitchFamily="34" charset="0"/>
                  </a:rPr>
                  <a:t>8x8?</a:t>
                </a:r>
                <a:endParaRPr kumimoji="0" lang="ja-JP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34" charset="0"/>
                </a:endParaRPr>
              </a:p>
            </p:txBody>
          </p:sp>
        </mc:Choice>
        <mc:Fallback xmlns="">
          <p:sp>
            <p:nvSpPr>
              <p:cNvPr id="4" name="フローチャート : 判断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3688" y="1700808"/>
                <a:ext cx="2736304" cy="1080120"/>
              </a:xfrm>
              <a:prstGeom prst="flowChartDecision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矢印コネクタ 5"/>
          <p:cNvCxnSpPr/>
          <p:nvPr/>
        </p:nvCxnSpPr>
        <p:spPr bwMode="auto">
          <a:xfrm>
            <a:off x="3131840" y="1196752"/>
            <a:ext cx="0" cy="5040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正方形/長方形 7"/>
          <p:cNvSpPr/>
          <p:nvPr/>
        </p:nvSpPr>
        <p:spPr bwMode="auto">
          <a:xfrm>
            <a:off x="1691680" y="4005064"/>
            <a:ext cx="2880320" cy="1080120"/>
          </a:xfrm>
          <a:prstGeom prst="rect">
            <a:avLst/>
          </a:prstGeom>
          <a:solidFill>
            <a:srgbClr val="CC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 dirty="0">
                <a:latin typeface="Helvetica" pitchFamily="34" charset="0"/>
              </a:rPr>
              <a:t>4</a:t>
            </a:r>
            <a:r>
              <a:rPr kumimoji="0" lang="en-US" altLang="ja-JP" sz="2000" dirty="0" smtClean="0">
                <a:latin typeface="Helvetica" pitchFamily="34" charset="0"/>
              </a:rPr>
              <a:t>-tap Interpolation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dirty="0" smtClean="0">
                <a:solidFill>
                  <a:srgbClr val="FF0000"/>
                </a:solidFill>
                <a:latin typeface="Helvetica" pitchFamily="34" charset="0"/>
              </a:rPr>
              <a:t>without</a:t>
            </a:r>
            <a:r>
              <a:rPr kumimoji="0" lang="en-US" altLang="ja-JP" sz="2000" dirty="0" smtClean="0">
                <a:latin typeface="Helvetica" pitchFamily="34" charset="0"/>
              </a:rPr>
              <a:t> intra smoothing</a:t>
            </a:r>
          </a:p>
        </p:txBody>
      </p:sp>
      <p:cxnSp>
        <p:nvCxnSpPr>
          <p:cNvPr id="9" name="直線矢印コネクタ 8"/>
          <p:cNvCxnSpPr>
            <a:stCxn id="4" idx="2"/>
            <a:endCxn id="8" idx="0"/>
          </p:cNvCxnSpPr>
          <p:nvPr/>
        </p:nvCxnSpPr>
        <p:spPr bwMode="auto">
          <a:xfrm>
            <a:off x="3131840" y="2780928"/>
            <a:ext cx="0" cy="12241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正方形/長方形 12"/>
          <p:cNvSpPr/>
          <p:nvPr/>
        </p:nvSpPr>
        <p:spPr bwMode="auto">
          <a:xfrm>
            <a:off x="5148064" y="4005064"/>
            <a:ext cx="2880320" cy="1080120"/>
          </a:xfrm>
          <a:prstGeom prst="rect">
            <a:avLst/>
          </a:prstGeom>
          <a:solidFill>
            <a:srgbClr val="CC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dirty="0" smtClean="0">
                <a:latin typeface="Helvetica" pitchFamily="34" charset="0"/>
              </a:rPr>
              <a:t>2-tap interpolation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dirty="0" smtClean="0">
                <a:solidFill>
                  <a:srgbClr val="FF0000"/>
                </a:solidFill>
                <a:latin typeface="Helvetica" pitchFamily="34" charset="0"/>
              </a:rPr>
              <a:t>with</a:t>
            </a:r>
            <a:r>
              <a:rPr kumimoji="0" lang="en-US" altLang="ja-JP" sz="2000" dirty="0" smtClean="0">
                <a:latin typeface="Helvetica" pitchFamily="34" charset="0"/>
              </a:rPr>
              <a:t> intra smoothing</a:t>
            </a:r>
            <a:endParaRPr kumimoji="0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15" name="カギ線コネクタ 14"/>
          <p:cNvCxnSpPr>
            <a:stCxn id="4" idx="3"/>
            <a:endCxn id="13" idx="0"/>
          </p:cNvCxnSpPr>
          <p:nvPr/>
        </p:nvCxnSpPr>
        <p:spPr bwMode="auto">
          <a:xfrm>
            <a:off x="4499992" y="2240868"/>
            <a:ext cx="2088232" cy="1764196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正方形/長方形 16"/>
          <p:cNvSpPr/>
          <p:nvPr/>
        </p:nvSpPr>
        <p:spPr bwMode="auto">
          <a:xfrm>
            <a:off x="2195736" y="2924944"/>
            <a:ext cx="936104" cy="46805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Yes</a:t>
            </a: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4860032" y="1808820"/>
            <a:ext cx="936104" cy="46805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dirty="0" smtClean="0">
                <a:latin typeface="Helvetica" pitchFamily="34" charset="0"/>
              </a:rPr>
              <a:t>No</a:t>
            </a: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691680" y="5769260"/>
            <a:ext cx="6336704" cy="46805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dirty="0" smtClean="0">
                <a:latin typeface="Helvetica" pitchFamily="34" charset="0"/>
              </a:rPr>
              <a:t>Generation of reference pixels</a:t>
            </a: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20" name="直線矢印コネクタ 19"/>
          <p:cNvCxnSpPr>
            <a:stCxn id="8" idx="2"/>
          </p:cNvCxnSpPr>
          <p:nvPr/>
        </p:nvCxnSpPr>
        <p:spPr bwMode="auto">
          <a:xfrm>
            <a:off x="3131840" y="5085184"/>
            <a:ext cx="0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直線矢印コネクタ 22"/>
          <p:cNvCxnSpPr>
            <a:stCxn id="13" idx="2"/>
          </p:cNvCxnSpPr>
          <p:nvPr/>
        </p:nvCxnSpPr>
        <p:spPr bwMode="auto">
          <a:xfrm>
            <a:off x="6588224" y="5085184"/>
            <a:ext cx="0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3843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results</a:t>
            </a:r>
            <a:endParaRPr kumimoji="1" lang="ja-JP" altLang="en-US" dirty="0"/>
          </a:p>
        </p:txBody>
      </p:sp>
      <p:sp>
        <p:nvSpPr>
          <p:cNvPr id="15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2"/>
            <a:ext cx="8596312" cy="5417839"/>
          </a:xfrm>
        </p:spPr>
        <p:txBody>
          <a:bodyPr/>
          <a:lstStyle/>
          <a:p>
            <a:r>
              <a:rPr kumimoji="1" lang="en-US" altLang="ja-JP" sz="2400" dirty="0" smtClean="0"/>
              <a:t>Conditions</a:t>
            </a:r>
            <a:endParaRPr kumimoji="1" lang="en-US" altLang="ja-JP" sz="1800" dirty="0" smtClean="0"/>
          </a:p>
          <a:p>
            <a:endParaRPr kumimoji="1" lang="en-US" altLang="ja-JP" sz="2400" dirty="0" smtClean="0"/>
          </a:p>
          <a:p>
            <a:endParaRPr kumimoji="1" lang="en-US" altLang="ja-JP" sz="2400" dirty="0"/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Results</a:t>
            </a:r>
            <a:endParaRPr kumimoji="1" lang="en-US" altLang="ja-JP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90044"/>
            <a:ext cx="8187470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コンテンツ プレースホル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533307"/>
              </p:ext>
            </p:extLst>
          </p:nvPr>
        </p:nvGraphicFramePr>
        <p:xfrm>
          <a:off x="1043608" y="1628800"/>
          <a:ext cx="7344816" cy="1152128"/>
        </p:xfrm>
        <a:graphic>
          <a:graphicData uri="http://schemas.openxmlformats.org/drawingml/2006/table">
            <a:tbl>
              <a:tblPr/>
              <a:tblGrid>
                <a:gridCol w="3017761"/>
                <a:gridCol w="2327987"/>
                <a:gridCol w="1999068"/>
              </a:tblGrid>
              <a:tr h="2378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Block size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1455" marR="9145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Tap length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1455" marR="9145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Intra smoothing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1455" marR="9145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149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4x4, 8x8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1455" marR="9145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4 (DCT-IF)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1455" marR="91455" marT="45713" marB="4571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Off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1455" marR="91455" marT="45713" marB="4571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16x16, 32x32, 64x64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1455" marR="9145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2 (conventional)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1455" marR="91455" marT="45713" marB="4571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On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1455" marR="91455" marT="45713" marB="4571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01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kumimoji="1" lang="en-US" altLang="ja-JP" dirty="0" smtClean="0"/>
              <a:t>Simulation results (inter)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751939"/>
              </p:ext>
            </p:extLst>
          </p:nvPr>
        </p:nvGraphicFramePr>
        <p:xfrm>
          <a:off x="1187624" y="1556792"/>
          <a:ext cx="6883403" cy="4572000"/>
        </p:xfrm>
        <a:graphic>
          <a:graphicData uri="http://schemas.openxmlformats.org/drawingml/2006/table">
            <a:tbl>
              <a:tblPr/>
              <a:tblGrid>
                <a:gridCol w="997817"/>
                <a:gridCol w="653954"/>
                <a:gridCol w="653954"/>
                <a:gridCol w="653954"/>
                <a:gridCol w="653954"/>
                <a:gridCol w="653954"/>
                <a:gridCol w="653954"/>
                <a:gridCol w="653954"/>
                <a:gridCol w="653954"/>
                <a:gridCol w="653954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99.40%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99.66%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100.12%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9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a typeface="ＭＳ Ｐゴシック" pitchFamily="50" charset="-128"/>
              </a:rPr>
              <a:t>Conclusion</a:t>
            </a:r>
            <a:endParaRPr altLang="en-US" smtClean="0">
              <a:ea typeface="ＭＳ Ｐゴシック" pitchFamily="50" charset="-128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1179513"/>
            <a:ext cx="8776146" cy="5264150"/>
          </a:xfrm>
        </p:spPr>
        <p:txBody>
          <a:bodyPr lIns="0" rIns="0"/>
          <a:lstStyle/>
          <a:p>
            <a:pPr>
              <a:defRPr/>
            </a:pPr>
            <a:r>
              <a:rPr lang="en-US" altLang="ja-JP" dirty="0" smtClean="0"/>
              <a:t>Modified intra angular prediction  </a:t>
            </a:r>
          </a:p>
          <a:p>
            <a:pPr lvl="1">
              <a:defRPr/>
            </a:pPr>
            <a:r>
              <a:rPr lang="en-US" altLang="ja-JP" dirty="0" smtClean="0"/>
              <a:t>4-tap filter for smaller blocks </a:t>
            </a:r>
            <a:r>
              <a:rPr lang="en-US" altLang="ja-JP" u="sng" dirty="0" smtClean="0">
                <a:solidFill>
                  <a:srgbClr val="FF0000"/>
                </a:solidFill>
              </a:rPr>
              <a:t>without</a:t>
            </a:r>
            <a:r>
              <a:rPr lang="en-US" altLang="ja-JP" dirty="0" smtClean="0"/>
              <a:t> intra smoothing</a:t>
            </a:r>
          </a:p>
          <a:p>
            <a:pPr lvl="1">
              <a:buFontTx/>
              <a:buNone/>
              <a:defRPr/>
            </a:pPr>
            <a:r>
              <a:rPr lang="en-US" altLang="ja-JP" sz="1000" dirty="0" smtClean="0"/>
              <a:t> </a:t>
            </a:r>
          </a:p>
          <a:p>
            <a:pPr>
              <a:defRPr/>
            </a:pPr>
            <a:r>
              <a:rPr lang="en-US" altLang="ja-JP" dirty="0" smtClean="0"/>
              <a:t>Considerable gain with complexity reduction</a:t>
            </a:r>
          </a:p>
          <a:p>
            <a:pPr lvl="1"/>
            <a:r>
              <a:rPr kumimoji="1" lang="en-US" altLang="ja-JP" sz="2000" dirty="0" smtClean="0"/>
              <a:t>For intra,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/>
              <a:t>Overall </a:t>
            </a:r>
            <a:r>
              <a:rPr kumimoji="1" lang="en-US" altLang="ja-JP" dirty="0" smtClean="0"/>
              <a:t>average: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0.3%</a:t>
            </a:r>
            <a:r>
              <a:rPr kumimoji="1" lang="en-US" altLang="ja-JP" dirty="0"/>
              <a:t> </a:t>
            </a:r>
            <a:r>
              <a:rPr kumimoji="1" lang="en-US" altLang="ja-JP" dirty="0" smtClean="0"/>
              <a:t>~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0.8%</a:t>
            </a:r>
            <a:r>
              <a:rPr kumimoji="1" lang="en-US" altLang="ja-JP" dirty="0" smtClean="0"/>
              <a:t> (HE),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0.2 ~ 0.4%</a:t>
            </a:r>
            <a:r>
              <a:rPr kumimoji="1" lang="en-US" altLang="ja-JP" dirty="0" smtClean="0"/>
              <a:t> (LC)</a:t>
            </a:r>
            <a:endParaRPr kumimoji="1" lang="en-US" altLang="ja-JP" dirty="0"/>
          </a:p>
          <a:p>
            <a:pPr lvl="2"/>
            <a:r>
              <a:rPr kumimoji="1" lang="en-US" altLang="ja-JP" dirty="0" smtClean="0"/>
              <a:t>Max 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BasketballDrill</a:t>
            </a:r>
            <a:r>
              <a:rPr kumimoji="1" lang="en-US" altLang="ja-JP" dirty="0"/>
              <a:t>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1.8%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2.5%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3.4%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</a:t>
            </a:r>
            <a:r>
              <a:rPr kumimoji="1" lang="en-US" altLang="ja-JP" dirty="0" smtClean="0"/>
              <a:t>)</a:t>
            </a:r>
            <a:r>
              <a:rPr kumimoji="1" lang="en-US" altLang="ja-JP" sz="2000" dirty="0" smtClean="0"/>
              <a:t> </a:t>
            </a:r>
            <a:endParaRPr kumimoji="1" lang="en-US" altLang="ja-JP" sz="2000" dirty="0"/>
          </a:p>
          <a:p>
            <a:pPr lvl="2"/>
            <a:r>
              <a:rPr kumimoji="1" lang="en-US" altLang="ja-JP" dirty="0" smtClean="0"/>
              <a:t>Complexity:  </a:t>
            </a:r>
            <a:r>
              <a:rPr kumimoji="1" lang="en-US" altLang="ja-JP" dirty="0" smtClean="0">
                <a:solidFill>
                  <a:srgbClr val="FF0000"/>
                </a:solidFill>
              </a:rPr>
              <a:t>99.8%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EncTime</a:t>
            </a:r>
            <a:r>
              <a:rPr kumimoji="1" lang="en-US" altLang="ja-JP" dirty="0" smtClean="0"/>
              <a:t>),  </a:t>
            </a:r>
            <a:r>
              <a:rPr kumimoji="1" lang="en-US" altLang="ja-JP" dirty="0" smtClean="0">
                <a:solidFill>
                  <a:srgbClr val="FF0000"/>
                </a:solidFill>
              </a:rPr>
              <a:t>99.5%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DecTime</a:t>
            </a:r>
            <a:r>
              <a:rPr kumimoji="1" lang="en-US" altLang="ja-JP" dirty="0" smtClean="0"/>
              <a:t>)</a:t>
            </a:r>
            <a:r>
              <a:rPr lang="en-US" altLang="ja-JP" sz="1000" dirty="0" smtClean="0"/>
              <a:t>  </a:t>
            </a:r>
            <a:endParaRPr lang="en-US" altLang="ja-JP" sz="1000" dirty="0"/>
          </a:p>
          <a:p>
            <a:pPr lvl="1"/>
            <a:r>
              <a:rPr kumimoji="1" lang="en-US" altLang="ja-JP" sz="2000" dirty="0" smtClean="0"/>
              <a:t>Works OK with inter, too</a:t>
            </a:r>
          </a:p>
          <a:p>
            <a:pPr marL="457200" lvl="1" indent="0">
              <a:buNone/>
            </a:pPr>
            <a:endParaRPr kumimoji="1" lang="en-US" altLang="ja-JP" sz="1000" dirty="0" smtClean="0"/>
          </a:p>
          <a:p>
            <a:r>
              <a:rPr kumimoji="1" lang="en-US" altLang="ja-JP" dirty="0"/>
              <a:t>Naturally supersedes [1, 2, 1] intra smoothing</a:t>
            </a:r>
          </a:p>
          <a:p>
            <a:pPr lvl="1"/>
            <a:r>
              <a:rPr kumimoji="1" lang="en-US" altLang="ja-JP" dirty="0"/>
              <a:t>Prevents possible rounding error</a:t>
            </a:r>
          </a:p>
          <a:p>
            <a:pPr lvl="1"/>
            <a:r>
              <a:rPr kumimoji="1" lang="en-US" altLang="ja-JP" dirty="0"/>
              <a:t>Simplified implementation</a:t>
            </a:r>
          </a:p>
          <a:p>
            <a:pPr marL="457200" lvl="1" indent="0">
              <a:buNone/>
            </a:pPr>
            <a:r>
              <a:rPr kumimoji="1" lang="en-US" altLang="ja-JP" sz="1000" dirty="0" smtClean="0"/>
              <a:t> </a:t>
            </a:r>
            <a:endParaRPr kumimoji="1" lang="en-US" altLang="ja-JP" sz="1000" dirty="0"/>
          </a:p>
          <a:p>
            <a:pPr>
              <a:defRPr/>
            </a:pPr>
            <a:r>
              <a:rPr lang="en-US" altLang="ja-JP" dirty="0" smtClean="0"/>
              <a:t>Suggestion: Adopt this modification in HM/WD</a:t>
            </a:r>
            <a:r>
              <a:rPr lang="en-US" altLang="ja-JP" sz="2400" dirty="0" smtClean="0"/>
              <a:t> </a:t>
            </a:r>
          </a:p>
        </p:txBody>
      </p:sp>
      <p:sp>
        <p:nvSpPr>
          <p:cNvPr id="4" name="正方形/長方形 21"/>
          <p:cNvSpPr>
            <a:spLocks noChangeArrowheads="1"/>
          </p:cNvSpPr>
          <p:nvPr/>
        </p:nvSpPr>
        <p:spPr bwMode="auto">
          <a:xfrm>
            <a:off x="4283968" y="4221088"/>
            <a:ext cx="4485007" cy="360040"/>
          </a:xfrm>
          <a:prstGeom prst="rect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r>
              <a:rPr lang="en-US" altLang="ja-JP" dirty="0" smtClean="0">
                <a:ea typeface="ＭＳ Ｐゴシック" pitchFamily="50" charset="-128"/>
              </a:rPr>
              <a:t>Cross-checked by KDDI </a:t>
            </a:r>
            <a:r>
              <a:rPr lang="en-US" altLang="ja-JP" dirty="0">
                <a:ea typeface="ＭＳ Ｐゴシック" pitchFamily="50" charset="-128"/>
              </a:rPr>
              <a:t>(</a:t>
            </a:r>
            <a:r>
              <a:rPr lang="en-US" altLang="ja-JP" dirty="0" smtClean="0">
                <a:ea typeface="ＭＳ Ｐゴシック" pitchFamily="50" charset="-128"/>
              </a:rPr>
              <a:t>JCTVC-H0159)</a:t>
            </a:r>
            <a:endParaRPr lang="en-US" altLang="ja-JP" dirty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736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2"/>
          <p:cNvSpPr>
            <a:spLocks noChangeArrowheads="1"/>
          </p:cNvSpPr>
          <p:nvPr/>
        </p:nvSpPr>
        <p:spPr bwMode="auto">
          <a:xfrm>
            <a:off x="3467214" y="6643710"/>
            <a:ext cx="5929322" cy="928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scene3d>
            <a:camera prst="perspectiveLeft" fov="6000000">
              <a:rot lat="0" lon="19680000" rev="0"/>
            </a:camera>
            <a:lightRig rig="threePt" dir="t"/>
          </a:scene3d>
          <a:sp3d/>
        </p:spPr>
        <p:txBody>
          <a:bodyPr wrap="none" lIns="90487" tIns="44450" rIns="90487" bIns="44450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Thank you, questions?	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GI Hannover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114FFB"/>
      </a:accent1>
      <a:accent2>
        <a:srgbClr val="00C0C0"/>
      </a:accent2>
      <a:accent3>
        <a:srgbClr val="FFFFFF"/>
      </a:accent3>
      <a:accent4>
        <a:srgbClr val="000000"/>
      </a:accent4>
      <a:accent5>
        <a:srgbClr val="AAB2FD"/>
      </a:accent5>
      <a:accent6>
        <a:srgbClr val="00AEAE"/>
      </a:accent6>
      <a:hlink>
        <a:srgbClr val="00C000"/>
      </a:hlink>
      <a:folHlink>
        <a:srgbClr val="800080"/>
      </a:folHlink>
    </a:clrScheme>
    <a:fontScheme name="1_CGI Hannover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1_CGI Hann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GI Hannov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62110</TotalTime>
  <Words>739</Words>
  <Application>Microsoft Office PowerPoint</Application>
  <PresentationFormat>レター サイズ 8.5x11 インチ</PresentationFormat>
  <Paragraphs>278</Paragraphs>
  <Slides>8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3_CGI Hannover</vt:lpstr>
      <vt:lpstr>Modification/simplification of intra angular prediction</vt:lpstr>
      <vt:lpstr>Summary</vt:lpstr>
      <vt:lpstr>Basic idea</vt:lpstr>
      <vt:lpstr>Encoding/decoding algorithm</vt:lpstr>
      <vt:lpstr>Simulation results</vt:lpstr>
      <vt:lpstr>Simulation results (inter)</vt:lpstr>
      <vt:lpstr>Conclusion</vt:lpstr>
      <vt:lpstr>PowerPoint プレゼンテーション</vt:lpstr>
    </vt:vector>
  </TitlesOfParts>
  <Company>NTT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Seishi Takamura; Shohei Matsuo</dc:creator>
  <cp:lastModifiedBy>shohei</cp:lastModifiedBy>
  <cp:revision>1716</cp:revision>
  <dcterms:created xsi:type="dcterms:W3CDTF">2007-12-29T00:17:34Z</dcterms:created>
  <dcterms:modified xsi:type="dcterms:W3CDTF">2012-02-03T20:23:06Z</dcterms:modified>
</cp:coreProperties>
</file>