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62" r:id="rId5"/>
    <p:sldId id="263" r:id="rId6"/>
    <p:sldId id="265"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57"/>
            <p14:sldId id="258"/>
            <p14:sldId id="262"/>
            <p14:sldId id="263"/>
            <p14:sldId id="265"/>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t>1/31/2012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t>‹#›</a:t>
            </a:fld>
            <a:endParaRPr lang="en-US"/>
          </a:p>
        </p:txBody>
      </p:sp>
    </p:spTree>
    <p:extLst>
      <p:ext uri="{BB962C8B-B14F-4D97-AF65-F5344CB8AC3E}">
        <p14:creationId xmlns:p14="http://schemas.microsoft.com/office/powerpoint/2010/main" val="15343378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262E76-295F-4020-AD0F-06FBFB2822AA}" type="slidenum">
              <a:rPr lang="en-US"/>
              <a:pPr/>
              <a:t>6</a:t>
            </a:fld>
            <a:endParaRPr lang="en-US"/>
          </a:p>
        </p:txBody>
      </p:sp>
      <p:sp>
        <p:nvSpPr>
          <p:cNvPr id="75778" name="Rectangle 2"/>
          <p:cNvSpPr>
            <a:spLocks noGrp="1" noRot="1" noChangeAspect="1" noChangeArrowheads="1"/>
          </p:cNvSpPr>
          <p:nvPr>
            <p:ph type="sldImg"/>
          </p:nvPr>
        </p:nvSpPr>
        <p:spPr bwMode="auto">
          <a:xfrm>
            <a:off x="1183970" y="667663"/>
            <a:ext cx="4539847" cy="3421182"/>
          </a:xfrm>
          <a:prstGeom prst="rect">
            <a:avLst/>
          </a:prstGeom>
          <a:solidFill>
            <a:srgbClr val="FFFFFF"/>
          </a:solidFill>
          <a:ln>
            <a:solidFill>
              <a:srgbClr val="000000"/>
            </a:solidFill>
            <a:miter lim="800000"/>
            <a:headEnd/>
            <a:tailEnd/>
          </a:ln>
        </p:spPr>
      </p:sp>
      <p:sp>
        <p:nvSpPr>
          <p:cNvPr id="75779" name="Rectangle 3"/>
          <p:cNvSpPr>
            <a:spLocks noGrp="1" noChangeArrowheads="1"/>
          </p:cNvSpPr>
          <p:nvPr>
            <p:ph type="body" idx="1"/>
          </p:nvPr>
        </p:nvSpPr>
        <p:spPr bwMode="auto">
          <a:xfrm>
            <a:off x="880587" y="4310877"/>
            <a:ext cx="5070378" cy="4165461"/>
          </a:xfrm>
          <a:prstGeom prst="rect">
            <a:avLst/>
          </a:prstGeom>
          <a:solidFill>
            <a:srgbClr val="FFFFFF"/>
          </a:solidFill>
          <a:ln>
            <a:solidFill>
              <a:srgbClr val="000000"/>
            </a:solidFill>
            <a:miter lim="800000"/>
            <a:headEnd/>
            <a:tailEnd/>
          </a:ln>
        </p:spPr>
        <p:txBody>
          <a:bodyPr lIns="88752" tIns="44375" rIns="88752" bIns="44375"/>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863975"/>
            <a:ext cx="8679670" cy="1470025"/>
          </a:xfrm>
        </p:spPr>
        <p:txBody>
          <a:bodyPr/>
          <a:lstStyle/>
          <a:p>
            <a:pPr algn="ctr"/>
            <a:r>
              <a:rPr lang="en-CA" b="1" dirty="0"/>
              <a:t>Parallel Merge Candidate Derivation for </a:t>
            </a:r>
            <a:r>
              <a:rPr lang="en-CA" b="1" dirty="0" err="1"/>
              <a:t>Inter_NxN</a:t>
            </a:r>
            <a:r>
              <a:rPr lang="en-CA" b="1" dirty="0"/>
              <a:t> partition </a:t>
            </a:r>
            <a:r>
              <a:rPr lang="en-CA" b="1" dirty="0" smtClean="0"/>
              <a:t>type</a:t>
            </a:r>
            <a:br>
              <a:rPr lang="en-CA" b="1" dirty="0" smtClean="0"/>
            </a:br>
            <a:r>
              <a:rPr lang="en-CA" b="1" dirty="0"/>
              <a:t/>
            </a:r>
            <a:br>
              <a:rPr lang="en-CA" b="1" dirty="0"/>
            </a:br>
            <a:r>
              <a:rPr lang="en-CA" b="1" dirty="0" smtClean="0"/>
              <a:t>JCTVC-H0091</a:t>
            </a:r>
            <a:endParaRPr lang="en-US" dirty="0"/>
          </a:p>
        </p:txBody>
      </p:sp>
      <p:sp>
        <p:nvSpPr>
          <p:cNvPr id="3" name="Subtitle 2"/>
          <p:cNvSpPr>
            <a:spLocks noGrp="1"/>
          </p:cNvSpPr>
          <p:nvPr>
            <p:ph type="subTitle" idx="1"/>
          </p:nvPr>
        </p:nvSpPr>
        <p:spPr>
          <a:xfrm>
            <a:off x="685800" y="5486400"/>
            <a:ext cx="7152446" cy="685800"/>
          </a:xfrm>
        </p:spPr>
        <p:txBody>
          <a:bodyPr/>
          <a:lstStyle/>
          <a:p>
            <a:pPr>
              <a:defRPr/>
            </a:pPr>
            <a:r>
              <a:rPr lang="en-US" altLang="ko-KR" sz="1800" dirty="0">
                <a:solidFill>
                  <a:schemeClr val="tx1">
                    <a:lumMod val="65000"/>
                    <a:lumOff val="35000"/>
                  </a:schemeClr>
                </a:solidFill>
                <a:latin typeface="Arial" pitchFamily="34" charset="0"/>
                <a:cs typeface="Arial" pitchFamily="34" charset="0"/>
              </a:rPr>
              <a:t>Y. </a:t>
            </a:r>
            <a:r>
              <a:rPr lang="en-US" altLang="ko-KR" sz="1800" dirty="0" err="1">
                <a:solidFill>
                  <a:schemeClr val="tx1">
                    <a:lumMod val="65000"/>
                    <a:lumOff val="35000"/>
                  </a:schemeClr>
                </a:solidFill>
                <a:latin typeface="Arial" pitchFamily="34" charset="0"/>
                <a:cs typeface="Arial" pitchFamily="34" charset="0"/>
              </a:rPr>
              <a:t>Jeon</a:t>
            </a:r>
            <a:r>
              <a:rPr lang="en-US" altLang="ko-KR" sz="1800" dirty="0">
                <a:solidFill>
                  <a:schemeClr val="tx1">
                    <a:lumMod val="65000"/>
                    <a:lumOff val="35000"/>
                  </a:schemeClr>
                </a:solidFill>
                <a:latin typeface="Arial" pitchFamily="34" charset="0"/>
                <a:cs typeface="Arial" pitchFamily="34" charset="0"/>
              </a:rPr>
              <a:t>, B. </a:t>
            </a:r>
            <a:r>
              <a:rPr lang="en-US" altLang="ko-KR" sz="1800" dirty="0" err="1">
                <a:solidFill>
                  <a:schemeClr val="tx1">
                    <a:lumMod val="65000"/>
                    <a:lumOff val="35000"/>
                  </a:schemeClr>
                </a:solidFill>
                <a:latin typeface="Arial" pitchFamily="34" charset="0"/>
                <a:cs typeface="Arial" pitchFamily="34" charset="0"/>
              </a:rPr>
              <a:t>Jeon</a:t>
            </a:r>
            <a:r>
              <a:rPr lang="en-US" altLang="ko-KR" sz="1800" dirty="0">
                <a:solidFill>
                  <a:schemeClr val="tx1">
                    <a:lumMod val="65000"/>
                    <a:lumOff val="35000"/>
                  </a:schemeClr>
                </a:solidFill>
                <a:latin typeface="Arial" pitchFamily="34" charset="0"/>
                <a:cs typeface="Arial" pitchFamily="34" charset="0"/>
              </a:rPr>
              <a:t> (LG</a:t>
            </a:r>
            <a:r>
              <a:rPr lang="en-US" altLang="ko-KR" sz="1800" dirty="0" smtClean="0">
                <a:solidFill>
                  <a:schemeClr val="tx1">
                    <a:lumMod val="65000"/>
                    <a:lumOff val="35000"/>
                  </a:schemeClr>
                </a:solidFill>
                <a:latin typeface="Arial" pitchFamily="34" charset="0"/>
                <a:cs typeface="Arial" pitchFamily="34" charset="0"/>
              </a:rPr>
              <a:t>),</a:t>
            </a:r>
            <a:endParaRPr lang="en-US" altLang="ko-KR" sz="1800" dirty="0">
              <a:solidFill>
                <a:schemeClr val="tx1">
                  <a:lumMod val="65000"/>
                  <a:lumOff val="35000"/>
                </a:schemeClr>
              </a:solidFill>
              <a:latin typeface="Arial" pitchFamily="34" charset="0"/>
              <a:cs typeface="Arial" pitchFamily="34" charset="0"/>
            </a:endParaRPr>
          </a:p>
          <a:p>
            <a:pPr>
              <a:defRPr/>
            </a:pPr>
            <a:r>
              <a:rPr lang="en-US" altLang="ko-KR" sz="1800" dirty="0">
                <a:solidFill>
                  <a:schemeClr val="tx1">
                    <a:lumMod val="65000"/>
                    <a:lumOff val="35000"/>
                  </a:schemeClr>
                </a:solidFill>
                <a:latin typeface="Arial" pitchFamily="34" charset="0"/>
                <a:cs typeface="Arial" pitchFamily="34" charset="0"/>
              </a:rPr>
              <a:t>V. Seregin, X. Wang, J. </a:t>
            </a:r>
            <a:r>
              <a:rPr lang="en-US" altLang="ko-KR" sz="1800" dirty="0" smtClean="0">
                <a:solidFill>
                  <a:schemeClr val="tx1">
                    <a:lumMod val="65000"/>
                    <a:lumOff val="35000"/>
                  </a:schemeClr>
                </a:solidFill>
                <a:latin typeface="Arial" pitchFamily="34" charset="0"/>
                <a:cs typeface="Arial" pitchFamily="34" charset="0"/>
              </a:rPr>
              <a:t>Chen and </a:t>
            </a:r>
            <a:r>
              <a:rPr lang="en-US" altLang="ko-KR" sz="1800" dirty="0">
                <a:solidFill>
                  <a:schemeClr val="tx1">
                    <a:lumMod val="65000"/>
                    <a:lumOff val="35000"/>
                  </a:schemeClr>
                </a:solidFill>
                <a:latin typeface="Arial" pitchFamily="34" charset="0"/>
                <a:cs typeface="Arial" pitchFamily="34" charset="0"/>
              </a:rPr>
              <a:t>M. </a:t>
            </a:r>
            <a:r>
              <a:rPr lang="en-US" altLang="ko-KR" sz="1800" dirty="0" smtClean="0">
                <a:solidFill>
                  <a:schemeClr val="tx1">
                    <a:lumMod val="65000"/>
                    <a:lumOff val="35000"/>
                  </a:schemeClr>
                </a:solidFill>
                <a:latin typeface="Arial" pitchFamily="34" charset="0"/>
                <a:cs typeface="Arial" pitchFamily="34" charset="0"/>
              </a:rPr>
              <a:t>Karczewicz </a:t>
            </a:r>
            <a:r>
              <a:rPr lang="en-US" altLang="ko-KR" sz="1800" dirty="0">
                <a:solidFill>
                  <a:schemeClr val="tx1">
                    <a:lumMod val="65000"/>
                    <a:lumOff val="35000"/>
                  </a:schemeClr>
                </a:solidFill>
                <a:latin typeface="Arial" pitchFamily="34" charset="0"/>
                <a:cs typeface="Arial" pitchFamily="34" charset="0"/>
              </a:rPr>
              <a:t>(</a:t>
            </a:r>
            <a:r>
              <a:rPr lang="en-US" altLang="ko-KR" sz="1800" dirty="0" smtClean="0">
                <a:solidFill>
                  <a:schemeClr val="tx1">
                    <a:lumMod val="65000"/>
                    <a:lumOff val="35000"/>
                  </a:schemeClr>
                </a:solidFill>
                <a:latin typeface="Arial" pitchFamily="34" charset="0"/>
                <a:cs typeface="Arial" pitchFamily="34" charset="0"/>
              </a:rPr>
              <a:t>Qualcomm)</a:t>
            </a:r>
            <a:endParaRPr lang="en-US" altLang="ko-KR" sz="400" dirty="0">
              <a:solidFill>
                <a:schemeClr val="tx1">
                  <a:lumMod val="65000"/>
                  <a:lumOff val="35000"/>
                </a:schemeClr>
              </a:solidFill>
              <a:latin typeface="Arial" pitchFamily="34" charset="0"/>
              <a:cs typeface="Arial" pitchFamily="34" charset="0"/>
            </a:endParaRPr>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statement</a:t>
            </a:r>
            <a:endParaRPr lang="en-US" dirty="0"/>
          </a:p>
        </p:txBody>
      </p:sp>
      <p:sp>
        <p:nvSpPr>
          <p:cNvPr id="3" name="Content Placeholder 2"/>
          <p:cNvSpPr>
            <a:spLocks noGrp="1"/>
          </p:cNvSpPr>
          <p:nvPr>
            <p:ph idx="1"/>
          </p:nvPr>
        </p:nvSpPr>
        <p:spPr/>
        <p:txBody>
          <a:bodyPr>
            <a:normAutofit/>
          </a:bodyPr>
          <a:lstStyle/>
          <a:p>
            <a:r>
              <a:rPr lang="en-US" dirty="0" smtClean="0"/>
              <a:t>JCTVC-G681 was adopted for rectangular shape partitions</a:t>
            </a:r>
          </a:p>
          <a:p>
            <a:pPr lvl="1"/>
            <a:r>
              <a:rPr lang="en-US" dirty="0" smtClean="0"/>
              <a:t>Left MV candidate was removed from the merge list for the PU1</a:t>
            </a:r>
          </a:p>
          <a:p>
            <a:pPr lvl="1"/>
            <a:r>
              <a:rPr lang="en-US" dirty="0" smtClean="0"/>
              <a:t>For </a:t>
            </a:r>
            <a:r>
              <a:rPr lang="en-US" dirty="0" err="1" smtClean="0"/>
              <a:t>NxN</a:t>
            </a:r>
            <a:r>
              <a:rPr lang="en-US" dirty="0" smtClean="0"/>
              <a:t> mode, MV candidate can be taken from neighbor PUs within a CU</a:t>
            </a:r>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pPr marL="0" indent="0">
              <a:buNone/>
            </a:pPr>
            <a:endParaRPr lang="en-US" dirty="0" smtClean="0"/>
          </a:p>
          <a:p>
            <a:endParaRPr lang="en-US" dirty="0"/>
          </a:p>
          <a:p>
            <a:pPr lvl="2"/>
            <a:endParaRPr lang="en-US" dirty="0"/>
          </a:p>
          <a:p>
            <a:pPr lvl="3"/>
            <a:endParaRPr lang="en-US" dirty="0"/>
          </a:p>
          <a:p>
            <a:pPr lvl="1"/>
            <a:endParaRPr lang="en-US"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286000"/>
            <a:ext cx="2957513" cy="179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4343400"/>
            <a:ext cx="4778375" cy="179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99417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Remove inter-PU dependency for </a:t>
            </a:r>
            <a:r>
              <a:rPr lang="en-US" dirty="0" err="1" smtClean="0"/>
              <a:t>NxN</a:t>
            </a:r>
            <a:endParaRPr lang="en-US" dirty="0"/>
          </a:p>
        </p:txBody>
      </p:sp>
      <p:sp>
        <p:nvSpPr>
          <p:cNvPr id="3" name="Content Placeholder 2"/>
          <p:cNvSpPr>
            <a:spLocks noGrp="1"/>
          </p:cNvSpPr>
          <p:nvPr>
            <p:ph idx="1"/>
          </p:nvPr>
        </p:nvSpPr>
        <p:spPr/>
        <p:txBody>
          <a:bodyPr>
            <a:normAutofit/>
          </a:bodyPr>
          <a:lstStyle/>
          <a:p>
            <a:r>
              <a:rPr lang="en-US" dirty="0" smtClean="0"/>
              <a:t>In this contribution, it is proposed to extend current HM design to cover </a:t>
            </a:r>
            <a:r>
              <a:rPr lang="en-US" dirty="0" err="1" smtClean="0"/>
              <a:t>NxN</a:t>
            </a:r>
            <a:r>
              <a:rPr lang="en-US" dirty="0" smtClean="0"/>
              <a:t> mode</a:t>
            </a:r>
          </a:p>
          <a:p>
            <a:pPr lvl="1"/>
            <a:r>
              <a:rPr lang="en-US" dirty="0" smtClean="0"/>
              <a:t>Remove neighbor MV candidates from the merge list for PU1, PU2 and PU3</a:t>
            </a:r>
          </a:p>
          <a:p>
            <a:pPr lvl="2"/>
            <a:endParaRPr lang="en-US" dirty="0"/>
          </a:p>
          <a:p>
            <a:pPr lvl="1"/>
            <a:endParaRPr lang="en-US" dirty="0"/>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514600"/>
            <a:ext cx="5875882"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16713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Experimental </a:t>
            </a:r>
            <a:r>
              <a:rPr lang="en-US" dirty="0" smtClean="0"/>
              <a:t>results</a:t>
            </a:r>
            <a:endParaRPr lang="en-US" dirty="0"/>
          </a:p>
        </p:txBody>
      </p:sp>
      <p:pic>
        <p:nvPicPr>
          <p:cNvPr id="1741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63513" y="1022117"/>
            <a:ext cx="8751887" cy="4956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09064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163512" y="904108"/>
            <a:ext cx="8828087" cy="5314950"/>
          </a:xfrm>
        </p:spPr>
        <p:txBody>
          <a:bodyPr/>
          <a:lstStyle/>
          <a:p>
            <a:r>
              <a:rPr lang="en-US" dirty="0" smtClean="0"/>
              <a:t>Merge candidate list can be generated in parallel for all PUs within a CU for </a:t>
            </a:r>
            <a:r>
              <a:rPr lang="en-US" dirty="0" err="1" smtClean="0"/>
              <a:t>NxN</a:t>
            </a:r>
            <a:r>
              <a:rPr lang="en-US" dirty="0" smtClean="0"/>
              <a:t> mode</a:t>
            </a:r>
          </a:p>
          <a:p>
            <a:endParaRPr lang="en-US" dirty="0" smtClean="0"/>
          </a:p>
          <a:p>
            <a:r>
              <a:rPr lang="en-US" dirty="0" smtClean="0"/>
              <a:t>Recommend to adopt this extension to HM</a:t>
            </a:r>
            <a:endParaRPr lang="en-US" dirty="0"/>
          </a:p>
        </p:txBody>
      </p:sp>
    </p:spTree>
    <p:extLst>
      <p:ext uri="{BB962C8B-B14F-4D97-AF65-F5344CB8AC3E}">
        <p14:creationId xmlns:p14="http://schemas.microsoft.com/office/powerpoint/2010/main" val="11540229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8400" y="2057400"/>
            <a:ext cx="4800600" cy="1219200"/>
          </a:xfrm>
        </p:spPr>
        <p:txBody>
          <a:bodyPr/>
          <a:lstStyle>
            <a:lvl1pPr>
              <a:buClr>
                <a:schemeClr val="accent6"/>
              </a:buClr>
              <a:defRPr/>
            </a:lvl1pPr>
          </a:lstStyle>
          <a:p>
            <a:pPr eaLnBrk="1" hangingPunct="1">
              <a:buNone/>
            </a:pPr>
            <a:r>
              <a:rPr lang="en-US" dirty="0" smtClean="0">
                <a:solidFill>
                  <a:schemeClr val="bg1"/>
                </a:solidFill>
              </a:rPr>
              <a:t>Thank you!</a:t>
            </a:r>
          </a:p>
          <a:p>
            <a:pPr eaLnBrk="1" hangingPunct="1">
              <a:buFont typeface="Wingdings" pitchFamily="1" charset="2"/>
              <a:buNone/>
            </a:pPr>
            <a:endParaRPr lang="en-US" sz="3200" dirty="0" smtClean="0">
              <a:solidFill>
                <a:schemeClr val="bg1"/>
              </a:solidFill>
            </a:endParaRP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1670</TotalTime>
  <Words>138</Words>
  <Application>Microsoft Office PowerPoint</Application>
  <PresentationFormat>On-screen Show (4:3)</PresentationFormat>
  <Paragraphs>27</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JCTVC-D257</vt:lpstr>
      <vt:lpstr>Parallel Merge Candidate Derivation for Inter_NxN partition type  JCTVC-H0091</vt:lpstr>
      <vt:lpstr>Problem statement</vt:lpstr>
      <vt:lpstr>Remove inter-PU dependency for NxN</vt:lpstr>
      <vt:lpstr>Experimental results</vt:lpstr>
      <vt:lpstr>Conclusion</vt:lpstr>
      <vt:lpstr>PowerPoint Presentation</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Vadim Seregin</cp:lastModifiedBy>
  <cp:revision>76</cp:revision>
  <dcterms:created xsi:type="dcterms:W3CDTF">2011-12-07T01:29:30Z</dcterms:created>
  <dcterms:modified xsi:type="dcterms:W3CDTF">2012-01-31T22:44:13Z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1988779917</vt:i4>
  </property>
  <property fmtid="{D5CDD505-2E9C-101B-9397-08002B2CF9AE}" pid="3" name="_NewReviewCycle">
    <vt:lpwstr/>
  </property>
  <property fmtid="{D5CDD505-2E9C-101B-9397-08002B2CF9AE}" pid="4" name="_EmailSubject">
    <vt:lpwstr>presentation material of H0092</vt:lpwstr>
  </property>
  <property fmtid="{D5CDD505-2E9C-101B-9397-08002B2CF9AE}" pid="5" name="_AuthorEmail">
    <vt:lpwstr>vseregin@qualcomm.com</vt:lpwstr>
  </property>
  <property fmtid="{D5CDD505-2E9C-101B-9397-08002B2CF9AE}" pid="6" name="_AuthorEmailDisplayName">
    <vt:lpwstr>Seregin, Vadim</vt:lpwstr>
  </property>
  <property fmtid="{D5CDD505-2E9C-101B-9397-08002B2CF9AE}" pid="7" name="_PreviousAdHocReviewCycleID">
    <vt:i4>133595020</vt:i4>
  </property>
</Properties>
</file>