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6" r:id="rId3"/>
    <p:sldId id="267" r:id="rId4"/>
    <p:sldId id="268" r:id="rId5"/>
    <p:sldId id="270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3" d="100"/>
          <a:sy n="103" d="100"/>
        </p:scale>
        <p:origin x="-824" y="5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CC1E0-228B-9746-9F23-767BEAE42B4F}" type="datetimeFigureOut">
              <a:rPr lang="en-US" smtClean="0"/>
              <a:t>2.8.2012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5D5EF6-4710-8145-A18C-5037A457E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8916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E88C40-7BD3-334A-B8F9-57999A0BC3EA}" type="datetimeFigureOut">
              <a:rPr lang="en-US" smtClean="0"/>
              <a:t>2.8.2012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4E1616-6BB5-FD44-B204-DFBB9A338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134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3068-82DC-534F-BF76-074028AA9306}" type="datetime1">
              <a:rPr lang="en-US" smtClean="0"/>
              <a:t>2.8.2012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00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ABFF-7E07-BD46-B8E0-833D03C5DA96}" type="datetime1">
              <a:rPr lang="en-US" smtClean="0"/>
              <a:t>2.8.2012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200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DF480-D101-7C42-A3A3-6E5E698D2F49}" type="datetime1">
              <a:rPr lang="en-US" smtClean="0"/>
              <a:t>2.8.2012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4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F14C4-2C80-5B48-BB4F-5551B5D35325}" type="datetime1">
              <a:rPr lang="en-US" smtClean="0"/>
              <a:t>2.8.2012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15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1894C-F0BE-C74A-A96D-B8AD31C5C4F3}" type="datetime1">
              <a:rPr lang="en-US" smtClean="0"/>
              <a:t>2.8.2012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597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1658-674A-0E44-97E3-B21D788AB9A5}" type="datetime1">
              <a:rPr lang="en-US" smtClean="0"/>
              <a:t>2.8.2012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775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5070A-37D0-4C4A-B27A-C565CF5F6BB2}" type="datetime1">
              <a:rPr lang="en-US" smtClean="0"/>
              <a:t>2.8.2012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585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487ED-001D-5A44-B486-5D5418C750FD}" type="datetime1">
              <a:rPr lang="en-US" smtClean="0"/>
              <a:t>2.8.2012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535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950A6-7CB2-B247-903F-6DB1553D935A}" type="datetime1">
              <a:rPr lang="en-US" smtClean="0"/>
              <a:t>2.8.2012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866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4871F-D790-3F4C-B99B-2F2E6664272A}" type="datetime1">
              <a:rPr lang="en-US" smtClean="0"/>
              <a:t>2.8.2012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097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08E5A-2C8B-8A48-89B1-765505644BA8}" type="datetime1">
              <a:rPr lang="en-US" smtClean="0"/>
              <a:t>2.8.2012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625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543C1-9B19-7640-AC66-B2904A2B510C}" type="datetime1">
              <a:rPr lang="en-US" smtClean="0"/>
              <a:t>2.8.2012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7046A-7FFC-F54D-9AD9-78B8FB1FC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599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JCTVC-H0069</a:t>
            </a:r>
            <a:br>
              <a:rPr lang="en-US" dirty="0" smtClean="0"/>
            </a:br>
            <a:r>
              <a:rPr lang="en-US" dirty="0" smtClean="0"/>
              <a:t>APS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 Ming and Ping Wu, ZTE</a:t>
            </a:r>
            <a:br>
              <a:rPr lang="en-US" dirty="0" smtClean="0"/>
            </a:br>
            <a:r>
              <a:rPr lang="en-US" dirty="0" smtClean="0"/>
              <a:t>Stephan Wenger and Jill Boyce, Vidyo</a:t>
            </a:r>
          </a:p>
          <a:p>
            <a:r>
              <a:rPr lang="en-US" dirty="0" smtClean="0"/>
              <a:t>David Flynn, BBC</a:t>
            </a:r>
            <a:endParaRPr lang="en-US" dirty="0"/>
          </a:p>
        </p:txBody>
      </p:sp>
      <p:pic>
        <p:nvPicPr>
          <p:cNvPr id="4" name="Picture 3" descr="ZTE_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30191"/>
            <a:ext cx="1920231" cy="712256"/>
          </a:xfrm>
          <a:prstGeom prst="rect">
            <a:avLst/>
          </a:prstGeom>
        </p:spPr>
      </p:pic>
      <p:pic>
        <p:nvPicPr>
          <p:cNvPr id="5" name="Picture 4" descr="C:\Users\Mary\Documents\Stationary and Logo\New Vidyo Logo 2 Mar 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93654" y="630190"/>
            <a:ext cx="978746" cy="910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5607" y="630190"/>
            <a:ext cx="2350346" cy="669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863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ps-slid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195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ps-slid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749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ps-slid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08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ps-slid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785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Parameter set activation language can likely be simplified by using the coalesce mechanism for </a:t>
            </a:r>
            <a:r>
              <a:rPr lang="en-US" sz="2400" i="1" dirty="0" smtClean="0"/>
              <a:t>all</a:t>
            </a:r>
            <a:r>
              <a:rPr lang="en-US" sz="2400" dirty="0" smtClean="0"/>
              <a:t> parameter sets</a:t>
            </a:r>
          </a:p>
          <a:p>
            <a:r>
              <a:rPr lang="en-US" sz="2400" dirty="0" err="1" smtClean="0"/>
              <a:t>activePS</a:t>
            </a:r>
            <a:r>
              <a:rPr lang="en-US" sz="2400" dirty="0" smtClean="0"/>
              <a:t> would be put together using all PPS, SPS, and APS data.  Update mechanism could be enabled for all PPS SPS, and APS if so desired.  </a:t>
            </a:r>
          </a:p>
          <a:p>
            <a:r>
              <a:rPr lang="en-US" sz="2400" dirty="0" smtClean="0"/>
              <a:t>Further study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170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Design Principles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Design is a merger of</a:t>
            </a:r>
          </a:p>
          <a:p>
            <a:pPr lvl="1"/>
            <a:r>
              <a:rPr lang="en-US" sz="2000" dirty="0" smtClean="0"/>
              <a:t>Parameter set referencing (earlier version of H0069)</a:t>
            </a:r>
          </a:p>
          <a:p>
            <a:pPr lvl="1"/>
            <a:r>
              <a:rPr lang="en-US" sz="2000" dirty="0" smtClean="0"/>
              <a:t>Conditional Replacement (E309 and H0070)</a:t>
            </a:r>
          </a:p>
          <a:p>
            <a:pPr lvl="1"/>
            <a:r>
              <a:rPr lang="en-US" sz="2000" dirty="0" smtClean="0"/>
              <a:t>“Invalidation” trick, allowing to “</a:t>
            </a:r>
            <a:r>
              <a:rPr lang="en-US" sz="2000" dirty="0" err="1" smtClean="0"/>
              <a:t>undefine</a:t>
            </a:r>
            <a:r>
              <a:rPr lang="en-US" sz="2000" dirty="0" smtClean="0"/>
              <a:t>” an APS</a:t>
            </a:r>
          </a:p>
          <a:p>
            <a:r>
              <a:rPr lang="en-US" sz="2400" dirty="0" smtClean="0"/>
              <a:t>Parameter set referencing allows update of parts of an APS while retaining previous information</a:t>
            </a:r>
          </a:p>
          <a:p>
            <a:r>
              <a:rPr lang="en-US" sz="2400" dirty="0" smtClean="0"/>
              <a:t>Conditional replacement allows update of parts of an APS, without retaining information, and without adding references to linked list</a:t>
            </a:r>
          </a:p>
          <a:p>
            <a:r>
              <a:rPr lang="en-US" sz="2400" dirty="0" smtClean="0"/>
              <a:t>Together, the two allow flexible updating while the depth of the linked list can be kept low.</a:t>
            </a:r>
          </a:p>
          <a:p>
            <a:r>
              <a:rPr lang="en-US" sz="2400" dirty="0" smtClean="0"/>
              <a:t>“Invalidation” helps if “undefined” values of an APS carry a semantic (such as currently in the </a:t>
            </a:r>
            <a:r>
              <a:rPr lang="en-US" sz="2400" dirty="0" err="1" smtClean="0"/>
              <a:t>scaling_list</a:t>
            </a:r>
            <a:r>
              <a:rPr lang="en-US" sz="2400" dirty="0" smtClean="0"/>
              <a:t>)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506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 the draft…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NOTE</a:t>
            </a:r>
            <a:r>
              <a:rPr lang="en-US" sz="2200" dirty="0"/>
              <a:t>: this is specification space, not implementation space.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100" dirty="0" smtClean="0"/>
              <a:t>Concept: class of parameters (COP): block of parameters gated by a flag indicating their presence: </a:t>
            </a:r>
            <a:r>
              <a:rPr lang="en-US" sz="3100" dirty="0" err="1" smtClean="0"/>
              <a:t>alf_param_present_flag</a:t>
            </a:r>
            <a:r>
              <a:rPr lang="en-US" sz="3100" dirty="0" smtClean="0"/>
              <a:t> and </a:t>
            </a:r>
            <a:r>
              <a:rPr lang="en-US" sz="3100" dirty="0" err="1" smtClean="0"/>
              <a:t>alf_params</a:t>
            </a:r>
            <a:r>
              <a:rPr lang="en-US" sz="3100" dirty="0" smtClean="0"/>
              <a:t>()</a:t>
            </a:r>
          </a:p>
          <a:p>
            <a:r>
              <a:rPr lang="en-US" sz="3100" dirty="0" smtClean="0"/>
              <a:t>Conditional replacement: when COP data is present in an APS RBSP, it overwrites the corresponding COP data previously present.</a:t>
            </a:r>
          </a:p>
          <a:p>
            <a:r>
              <a:rPr lang="en-US" sz="3100" dirty="0" smtClean="0"/>
              <a:t>We are no more activating one or more APS RBSPs.  We are activating a logical data structure called </a:t>
            </a:r>
            <a:r>
              <a:rPr lang="en-US" sz="3100" dirty="0" err="1" smtClean="0"/>
              <a:t>activeAPS</a:t>
            </a:r>
            <a:r>
              <a:rPr lang="en-US" sz="3100" dirty="0" smtClean="0"/>
              <a:t>.</a:t>
            </a:r>
          </a:p>
          <a:p>
            <a:r>
              <a:rPr lang="en-US" sz="3100" dirty="0" err="1" smtClean="0"/>
              <a:t>activeAPS</a:t>
            </a:r>
            <a:r>
              <a:rPr lang="en-US" sz="3100" dirty="0" smtClean="0"/>
              <a:t> is constructed using a recursive process for the linked-list walk</a:t>
            </a:r>
          </a:p>
          <a:p>
            <a:r>
              <a:rPr lang="en-US" sz="3100" dirty="0" smtClean="0"/>
              <a:t>When </a:t>
            </a:r>
            <a:r>
              <a:rPr lang="en-GB" sz="3100" dirty="0" err="1" smtClean="0"/>
              <a:t>aps_ref_flag</a:t>
            </a:r>
            <a:r>
              <a:rPr lang="en-GB" sz="3100" dirty="0" smtClean="0"/>
              <a:t> </a:t>
            </a:r>
            <a:r>
              <a:rPr lang="en-GB" sz="3100" dirty="0"/>
              <a:t>&amp;&amp; </a:t>
            </a:r>
            <a:r>
              <a:rPr lang="en-GB" sz="3100" dirty="0" err="1"/>
              <a:t>aps_id</a:t>
            </a:r>
            <a:r>
              <a:rPr lang="en-GB" sz="3100" dirty="0"/>
              <a:t> = = </a:t>
            </a:r>
            <a:r>
              <a:rPr lang="en-GB" sz="3100" dirty="0" err="1" smtClean="0"/>
              <a:t>aps_ref_idx</a:t>
            </a:r>
            <a:r>
              <a:rPr lang="en-GB" sz="3100" dirty="0" smtClean="0"/>
              <a:t> then invalidate (discard previous knowledge) of APS referenced by </a:t>
            </a:r>
            <a:r>
              <a:rPr lang="en-GB" sz="3100" dirty="0" err="1" smtClean="0"/>
              <a:t>aps_id</a:t>
            </a:r>
            <a:r>
              <a:rPr lang="en-GB" sz="3100" dirty="0" smtClean="0"/>
              <a:t>.</a:t>
            </a:r>
            <a:endParaRPr lang="en-US" sz="31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448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Recursion</a:t>
            </a:r>
            <a:br>
              <a:rPr lang="en-US" dirty="0"/>
            </a:br>
            <a:r>
              <a:rPr lang="en-US" sz="2700" dirty="0"/>
              <a:t>NOTE: this is specification space, not implementation space.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hangingPunct="0">
              <a:buNone/>
            </a:pPr>
            <a:r>
              <a:rPr lang="en-US" sz="2000" dirty="0" err="1" smtClean="0"/>
              <a:t>coalesceAPS</a:t>
            </a:r>
            <a:r>
              <a:rPr lang="en-US" sz="2000" dirty="0"/>
              <a:t>(</a:t>
            </a:r>
            <a:r>
              <a:rPr lang="en-US" sz="2000" dirty="0" err="1"/>
              <a:t>apsId</a:t>
            </a:r>
            <a:r>
              <a:rPr lang="en-US" sz="2000" dirty="0"/>
              <a:t>, </a:t>
            </a:r>
            <a:r>
              <a:rPr lang="en-US" sz="2000" dirty="0" err="1"/>
              <a:t>recursionLimit</a:t>
            </a:r>
            <a:r>
              <a:rPr lang="en-US" sz="2000" dirty="0"/>
              <a:t>) {</a:t>
            </a:r>
          </a:p>
          <a:p>
            <a:pPr marL="0" indent="0" hangingPunct="0">
              <a:buNone/>
            </a:pPr>
            <a:r>
              <a:rPr lang="en-US" sz="2000" dirty="0"/>
              <a:t>		</a:t>
            </a:r>
            <a:r>
              <a:rPr lang="en-US" sz="2000" dirty="0" smtClean="0"/>
              <a:t>if</a:t>
            </a:r>
            <a:r>
              <a:rPr lang="en-US" sz="2000" dirty="0"/>
              <a:t>( </a:t>
            </a:r>
            <a:r>
              <a:rPr lang="en-US" sz="2000" dirty="0" err="1"/>
              <a:t>recursionLimit</a:t>
            </a:r>
            <a:r>
              <a:rPr lang="en-US" sz="2000" dirty="0"/>
              <a:t> &gt; 0 &amp;&amp; APS[ </a:t>
            </a:r>
            <a:r>
              <a:rPr lang="en-US" sz="2000" dirty="0" err="1"/>
              <a:t>apsId</a:t>
            </a:r>
            <a:r>
              <a:rPr lang="en-US" sz="2000" dirty="0"/>
              <a:t> ].</a:t>
            </a:r>
            <a:r>
              <a:rPr lang="en-US" sz="2000" dirty="0" err="1"/>
              <a:t>aps_ref_flag</a:t>
            </a:r>
            <a:r>
              <a:rPr lang="en-US" sz="2000" dirty="0"/>
              <a:t> )</a:t>
            </a:r>
          </a:p>
          <a:p>
            <a:pPr marL="0" indent="0" hangingPunct="0">
              <a:buNone/>
            </a:pPr>
            <a:r>
              <a:rPr lang="en-US" sz="2000" dirty="0"/>
              <a:t>				</a:t>
            </a:r>
            <a:r>
              <a:rPr lang="en-US" sz="2000" dirty="0" err="1"/>
              <a:t>coalesceAPS</a:t>
            </a:r>
            <a:r>
              <a:rPr lang="en-US" sz="2000" dirty="0"/>
              <a:t>( APS[ </a:t>
            </a:r>
            <a:r>
              <a:rPr lang="en-US" sz="2000" dirty="0" err="1"/>
              <a:t>apsId</a:t>
            </a:r>
            <a:r>
              <a:rPr lang="en-US" sz="2000" dirty="0"/>
              <a:t> ].</a:t>
            </a:r>
            <a:r>
              <a:rPr lang="en-US" sz="2000" dirty="0" err="1"/>
              <a:t>aps_ref_id</a:t>
            </a:r>
            <a:r>
              <a:rPr lang="en-US" sz="2000" dirty="0"/>
              <a:t>, </a:t>
            </a:r>
            <a:r>
              <a:rPr lang="en-US" sz="2000" dirty="0" err="1"/>
              <a:t>recursionLimit</a:t>
            </a:r>
            <a:r>
              <a:rPr lang="en-US" sz="2000" dirty="0"/>
              <a:t> – 1 );</a:t>
            </a:r>
          </a:p>
          <a:p>
            <a:pPr marL="0" indent="0" hangingPunct="0">
              <a:buNone/>
            </a:pPr>
            <a:r>
              <a:rPr lang="en-US" sz="2000" dirty="0"/>
              <a:t>		</a:t>
            </a:r>
            <a:r>
              <a:rPr lang="en-US" sz="2000" dirty="0" err="1" smtClean="0"/>
              <a:t>mergeAPS</a:t>
            </a:r>
            <a:r>
              <a:rPr lang="en-US" sz="2000" dirty="0"/>
              <a:t>( </a:t>
            </a:r>
            <a:r>
              <a:rPr lang="en-US" sz="2000" dirty="0" err="1"/>
              <a:t>activeAPS</a:t>
            </a:r>
            <a:r>
              <a:rPr lang="en-US" sz="2000" dirty="0"/>
              <a:t>, APS[ </a:t>
            </a:r>
            <a:r>
              <a:rPr lang="en-US" sz="2000" dirty="0" err="1"/>
              <a:t>apsId</a:t>
            </a:r>
            <a:r>
              <a:rPr lang="en-US" sz="2000" dirty="0"/>
              <a:t> ] )</a:t>
            </a:r>
          </a:p>
          <a:p>
            <a:pPr marL="0" indent="0" hangingPunct="0">
              <a:buNone/>
            </a:pPr>
            <a:r>
              <a:rPr lang="en-US" sz="2000" dirty="0" smtClean="0"/>
              <a:t>}</a:t>
            </a:r>
            <a:endParaRPr lang="en-US" sz="2000" dirty="0"/>
          </a:p>
          <a:p>
            <a:pPr marL="0" indent="0" hangingPunct="0">
              <a:buNone/>
            </a:pPr>
            <a:r>
              <a:rPr lang="en-US" sz="2000" dirty="0"/>
              <a:t>	Where:</a:t>
            </a:r>
          </a:p>
          <a:p>
            <a:pPr marL="457200" lvl="1" indent="0">
              <a:buNone/>
            </a:pPr>
            <a:r>
              <a:rPr lang="en-US" sz="1800" dirty="0" err="1"/>
              <a:t>activeAPS</a:t>
            </a:r>
            <a:r>
              <a:rPr lang="en-US" sz="1800" dirty="0"/>
              <a:t> is the active adaptation parameter set being constructed; and,</a:t>
            </a:r>
          </a:p>
          <a:p>
            <a:pPr marL="457200" lvl="1" indent="0">
              <a:buNone/>
            </a:pPr>
            <a:r>
              <a:rPr lang="en-US" sz="1800" dirty="0" err="1"/>
              <a:t>mergeAPS</a:t>
            </a:r>
            <a:r>
              <a:rPr lang="en-US" sz="1800" dirty="0"/>
              <a:t>( a, b ) is a function that combines the contents of APS a and APS b, such that the contents of APS b overwrites that of APS a for those classes of parameters marked by data presence flags in APS b.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906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Activation</a:t>
            </a:r>
            <a:r>
              <a:rPr lang="en-US" dirty="0"/>
              <a:t/>
            </a:r>
            <a:br>
              <a:rPr lang="en-US" dirty="0"/>
            </a:br>
            <a:r>
              <a:rPr lang="en-US" sz="2700" dirty="0"/>
              <a:t>NOTE: this is specification space, not implementation space.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Each adaptation parameter set may be updated using a partial update procedure specified in XXX, forming the array APS[</a:t>
            </a:r>
            <a:r>
              <a:rPr lang="en-US" sz="2400" dirty="0" err="1"/>
              <a:t>apsId</a:t>
            </a:r>
            <a:r>
              <a:rPr lang="en-US" sz="2400" dirty="0"/>
              <a:t>]. </a:t>
            </a:r>
            <a:endParaRPr lang="en-US" sz="2400" dirty="0" smtClean="0"/>
          </a:p>
          <a:p>
            <a:r>
              <a:rPr lang="en-US" sz="2400" dirty="0" smtClean="0"/>
              <a:t>A </a:t>
            </a:r>
            <a:r>
              <a:rPr lang="en-US" sz="2400" dirty="0"/>
              <a:t>construction process is performed </a:t>
            </a:r>
            <a:r>
              <a:rPr lang="en-US" sz="2400" i="1" dirty="0"/>
              <a:t>at the start of each coded picture </a:t>
            </a:r>
            <a:r>
              <a:rPr lang="en-US" sz="2400" dirty="0"/>
              <a:t>to populate the active adaptation parameter set from a list of adaptation parameter set structures that have been previously received. </a:t>
            </a:r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resulting active adaptation parameter set </a:t>
            </a:r>
            <a:r>
              <a:rPr lang="en-US" sz="2400" i="1" dirty="0"/>
              <a:t>is only considered active for a single coded picture</a:t>
            </a:r>
            <a:r>
              <a:rPr lang="en-US" sz="2400" dirty="0"/>
              <a:t>.</a:t>
            </a:r>
            <a:r>
              <a:rPr lang="en-US" sz="2400" dirty="0"/>
              <a:t>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Depending on our decision in this regard, activation could also be slice-based.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681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ps-slid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176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ps-slid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299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ps-slid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500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ps-slid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046A-7FFC-F54D-9AD9-78B8FB1FC11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15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391</Words>
  <Application>Microsoft Macintosh PowerPoint</Application>
  <PresentationFormat>On-screen Show (4:3)</PresentationFormat>
  <Paragraphs>51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JCTVC-H0069 APS Update</vt:lpstr>
      <vt:lpstr>Design Principles</vt:lpstr>
      <vt:lpstr>In the draft… NOTE: this is specification space, not implementation space.  </vt:lpstr>
      <vt:lpstr>Recursion NOTE: this is specification space, not implementation space. </vt:lpstr>
      <vt:lpstr>Activation NOTE: this is specification space, not implementation space.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Outlook</vt:lpstr>
    </vt:vector>
  </TitlesOfParts>
  <Company>Vidyo,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JCTVC-H0069 APS Referencing</dc:title>
  <dc:creator>Stephan Wenger</dc:creator>
  <cp:lastModifiedBy>Stephan Wenger</cp:lastModifiedBy>
  <cp:revision>15</cp:revision>
  <dcterms:created xsi:type="dcterms:W3CDTF">2012-02-01T17:34:59Z</dcterms:created>
  <dcterms:modified xsi:type="dcterms:W3CDTF">2012-02-08T22:20:19Z</dcterms:modified>
</cp:coreProperties>
</file>