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66" r:id="rId2"/>
    <p:sldMasterId id="2147483691" r:id="rId3"/>
  </p:sldMasterIdLst>
  <p:notesMasterIdLst>
    <p:notesMasterId r:id="rId10"/>
  </p:notesMasterIdLst>
  <p:handoutMasterIdLst>
    <p:handoutMasterId r:id="rId11"/>
  </p:handoutMasterIdLst>
  <p:sldIdLst>
    <p:sldId id="311" r:id="rId4"/>
    <p:sldId id="348" r:id="rId5"/>
    <p:sldId id="349" r:id="rId6"/>
    <p:sldId id="350" r:id="rId7"/>
    <p:sldId id="346" r:id="rId8"/>
    <p:sldId id="347" r:id="rId9"/>
  </p:sldIdLst>
  <p:sldSz cx="9144000" cy="6858000" type="screen4x3"/>
  <p:notesSz cx="6918325" cy="10048875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33"/>
    <a:srgbClr val="008000"/>
    <a:srgbClr val="00FF00"/>
    <a:srgbClr val="FF6600"/>
    <a:srgbClr val="000000"/>
    <a:srgbClr val="FF66FF"/>
    <a:srgbClr val="FF9999"/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8870" autoAdjust="0"/>
    <p:restoredTop sz="87402" autoAdjust="0"/>
  </p:normalViewPr>
  <p:slideViewPr>
    <p:cSldViewPr snapToGrid="0">
      <p:cViewPr varScale="1">
        <p:scale>
          <a:sx n="97" d="100"/>
          <a:sy n="97" d="100"/>
        </p:scale>
        <p:origin x="-1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notesViewPr>
    <p:cSldViewPr snapToGrid="0">
      <p:cViewPr>
        <p:scale>
          <a:sx n="125" d="100"/>
          <a:sy n="125" d="100"/>
        </p:scale>
        <p:origin x="-1068" y="120"/>
      </p:cViewPr>
      <p:guideLst>
        <p:guide orient="horz" pos="3165"/>
        <p:guide pos="21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5AC1FE8-28BC-4F04-A5DD-CB91E26BE48C}" type="datetime4">
              <a:rPr lang="en-AU"/>
              <a:pPr>
                <a:defRPr/>
              </a:pPr>
              <a:t>26 November 2011</a:t>
            </a:fld>
            <a:endParaRPr lang="en-AU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24EBBDD-0FF2-46C8-A07C-5A76E4A0C15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5378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3C867618-ABEB-4E28-87B0-121875B69E06}" type="datetime4">
              <a:rPr lang="en-AU"/>
              <a:pPr>
                <a:defRPr/>
              </a:pPr>
              <a:t>26 November 2011</a:t>
            </a:fld>
            <a:endParaRPr lang="en-A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54063"/>
            <a:ext cx="5024437" cy="3768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2338" y="4773613"/>
            <a:ext cx="5073650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4A00621D-0C55-4DEA-B89D-1E8B58D0DF1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85344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53C43A4-0B09-4F23-815F-21741AD04A36}" type="datetime4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26 November 2011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513949D-B919-44ED-9CDD-F56F563E1C97}" type="slidenum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1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54063"/>
            <a:ext cx="5026025" cy="3768725"/>
          </a:xfrm>
          <a:ln/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20F72-E6B6-43F3-8F0E-22161C583EB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127721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0E531-6B29-46EA-8378-CC29CFE1844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28098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7F2C-E7D8-4F7B-8759-F919E1F0615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314275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42A83-8AE9-4A07-B3D5-5D95CA12E09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646214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1F0A3-2A4D-4276-8443-6E9DE36C1C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195125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E815D-7D7B-4870-86A5-6833EFBE85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3996983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809C0-FBD2-4BAC-A7A7-1AD16508A7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163572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FA6AA-480F-408C-955F-9C4F1D35B2A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331771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DF00A-095F-48B4-8572-970EC585A4B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2012751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42C70-E0CB-4929-A40F-49D00C46504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168865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7252B-7E61-4C55-AC61-4B71A49FE55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738277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580F7-B5C7-4F88-9CCA-13083B9E0B7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719106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833BC-B5D0-4BD5-98F0-FD4CC599F1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8036665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1DEED-EDEE-4707-97EB-D07732217CB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073294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623E5-BC31-45FE-ADF4-7CF416FAEBC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2621887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6D057-1A74-492B-829C-3D216D3DDC2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294615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4CC7F-61AA-4EAA-8679-40399A7FEF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5287355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3BE14-8473-47D8-B4E0-7C9F6604738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772833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3A71B-74D9-4FDC-B8BE-00E8BBE42F6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325866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98CA3-7CBC-41C6-92CA-85949128C69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74795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579BC-5A3A-4370-B62C-D9FB47D758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4089104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31ECF-B3ED-4EAD-838D-40F8750EBB4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421297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42EC6-D5C7-4396-9469-D5B2D2640AF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1372147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9DFA1-7852-472C-BC00-0380DDE4F17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246877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E43C4-84DC-4D41-B053-789C215DDF8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5212229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8D4A8-FB18-44F1-91C4-10CD00AE1A5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1873970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8E3A4-B743-489D-908E-90F2236AB37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8343541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FCCC9-0883-458F-88EF-9A0F6B84B7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2763965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D26B5-9125-4819-A065-B46F8E5B7A4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5640740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2237-2328-4BB1-A109-C941EB8E46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3676856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F86A6-F303-46FF-BAE0-445A9666411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684585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F3ED9-57AB-494C-B443-F6A7BDC23A3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215153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31D15-1AE0-4EE1-84A1-B2FADED1B4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076670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E5697-791E-4A30-833B-601F6502BC0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97395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1C120-5461-41A7-9986-6E80BA1F2F1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966449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B2B46-04A7-470C-BA99-95FC483E2DC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79673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2266D-06C5-41C4-8C1B-B4187AAC05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15388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vmlDrawing" Target="../drawings/vmlDrawing2.v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oleObject" Target="../embeddings/oleObject3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oleObject" Target="../embeddings/oleObject5.bin"/><Relationship Id="rId3" Type="http://schemas.openxmlformats.org/officeDocument/2006/relationships/slideLayout" Target="../slideLayouts/slideLayout27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6.xml"/><Relationship Id="rId16" Type="http://schemas.openxmlformats.org/officeDocument/2006/relationships/oleObject" Target="../embeddings/oleObject4.bin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vmlDrawing" Target="../drawings/vmlDrawing3.vml"/><Relationship Id="rId10" Type="http://schemas.openxmlformats.org/officeDocument/2006/relationships/slideLayout" Target="../slideLayouts/slideLayout34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" name="Image" r:id="rId16" imgW="9752381" imgH="437748" progId="Photoshop.Image.9">
                  <p:embed/>
                </p:oleObj>
              </mc:Choice>
              <mc:Fallback>
                <p:oleObj name="Image" r:id="rId16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3" name="Image" r:id="rId18" imgW="9752381" imgH="152260" progId="Photoshop.Image.9">
                  <p:embed/>
                </p:oleObj>
              </mc:Choice>
              <mc:Fallback>
                <p:oleObj name="Image" r:id="rId18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1095E5A3-8E9F-4706-87A0-F58185F3D8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1" name="Image" r:id="rId14" imgW="9752381" imgH="7314286" progId="Photoshop.Image.9">
                  <p:embed/>
                </p:oleObj>
              </mc:Choice>
              <mc:Fallback>
                <p:oleObj name="Image" r:id="rId14" imgW="9752381" imgH="7314286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1775"/>
            <a:ext cx="914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7153275" y="331788"/>
            <a:ext cx="191928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en-AU" sz="1000" b="1" smtClean="0">
                <a:solidFill>
                  <a:srgbClr val="969696"/>
                </a:solidFill>
              </a:rPr>
              <a:t>BACKGROUND INFORMATION</a:t>
            </a:r>
          </a:p>
        </p:txBody>
      </p:sp>
      <p:sp>
        <p:nvSpPr>
          <p:cNvPr id="7475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BE241185-9E53-4E9C-9A0F-87A282F3B7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17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0" name="Image" r:id="rId16" imgW="9752381" imgH="437748" progId="Photoshop.Image.9">
                  <p:embed/>
                </p:oleObj>
              </mc:Choice>
              <mc:Fallback>
                <p:oleObj name="Image" r:id="rId16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1" name="Image" r:id="rId18" imgW="9752381" imgH="152260" progId="Photoshop.Image.9">
                  <p:embed/>
                </p:oleObj>
              </mc:Choice>
              <mc:Fallback>
                <p:oleObj name="Image" r:id="rId18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E4EA703A-8C58-4358-B3B3-92503B638CA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8.emf"/><Relationship Id="rId4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4C47133-3632-4E94-A819-0BF81B92EF62}" type="slidenum">
              <a:rPr lang="en-AU" sz="800" smtClean="0">
                <a:solidFill>
                  <a:srgbClr val="EBEBEB"/>
                </a:solidFill>
              </a:rPr>
              <a:pPr eaLnBrk="1" hangingPunct="1"/>
              <a:t>1</a:t>
            </a:fld>
            <a:endParaRPr lang="en-AU" sz="800" smtClean="0">
              <a:solidFill>
                <a:srgbClr val="EBEBEB"/>
              </a:solidFill>
            </a:endParaRPr>
          </a:p>
        </p:txBody>
      </p:sp>
      <p:pic>
        <p:nvPicPr>
          <p:cNvPr id="4099" name="Picture 2" descr="bg_asic_1024x7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1287463" y="1244600"/>
            <a:ext cx="6545262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500" b="1" dirty="0" smtClean="0"/>
              <a:t>JCTVC-G958</a:t>
            </a:r>
            <a:endParaRPr lang="en-AU" sz="4800" dirty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534256" y="3449638"/>
            <a:ext cx="7993295" cy="108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87338" indent="-287338" algn="ctr">
              <a:spcBef>
                <a:spcPct val="20000"/>
              </a:spcBef>
            </a:pPr>
            <a:r>
              <a:rPr lang="en-US" sz="2800" b="1" dirty="0"/>
              <a:t>Non-CE11: Modified context selection for Significant Coefficient Flags with Diagonal sub-block scan</a:t>
            </a:r>
            <a:endParaRPr lang="en-AU" sz="2800" dirty="0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2806263" y="5200650"/>
            <a:ext cx="3489434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AU" sz="1600" dirty="0" smtClean="0">
                <a:solidFill>
                  <a:srgbClr val="26282D"/>
                </a:solidFill>
              </a:rPr>
              <a:t>7</a:t>
            </a:r>
            <a:r>
              <a:rPr lang="en-AU" sz="1600" baseline="30000" dirty="0" smtClean="0">
                <a:solidFill>
                  <a:srgbClr val="26282D"/>
                </a:solidFill>
              </a:rPr>
              <a:t>th</a:t>
            </a:r>
            <a:r>
              <a:rPr lang="en-AU" sz="1600" dirty="0" smtClean="0">
                <a:solidFill>
                  <a:srgbClr val="26282D"/>
                </a:solidFill>
              </a:rPr>
              <a:t> JCT-VC meeting, Nov 2011.</a:t>
            </a:r>
            <a:endParaRPr lang="en-AU" sz="1600" dirty="0">
              <a:solidFill>
                <a:srgbClr val="26282D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G323 introduces unified sub-block scan pattern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925" y="1068388"/>
            <a:ext cx="5413785" cy="5534025"/>
          </a:xfrm>
        </p:spPr>
        <p:txBody>
          <a:bodyPr/>
          <a:lstStyle/>
          <a:p>
            <a:r>
              <a:rPr lang="en-AU" sz="2000" dirty="0" smtClean="0"/>
              <a:t>Good for implementation, sub-blocks can be 4x4, 8x8 or 16x16 (we look at 4x4 case)</a:t>
            </a:r>
          </a:p>
          <a:p>
            <a:r>
              <a:rPr lang="en-AU" sz="2000" dirty="0" smtClean="0"/>
              <a:t>An 8x8 TU with 4x4 sub-blocks shown on right:</a:t>
            </a:r>
          </a:p>
          <a:p>
            <a:r>
              <a:rPr lang="en-AU" sz="2000" dirty="0" smtClean="0"/>
              <a:t>In HM-4.0, for 16x16 and 32x32 TUs, </a:t>
            </a:r>
            <a:r>
              <a:rPr lang="en-AU" sz="2000" dirty="0" err="1" smtClean="0"/>
              <a:t>ctx</a:t>
            </a:r>
            <a:r>
              <a:rPr lang="en-AU" sz="2000" dirty="0" smtClean="0"/>
              <a:t> for each significant coefficient flag calculated as below:</a:t>
            </a:r>
          </a:p>
          <a:p>
            <a:endParaRPr lang="en-AU" sz="2000" dirty="0"/>
          </a:p>
          <a:p>
            <a:endParaRPr lang="en-AU" sz="2000" dirty="0" smtClean="0"/>
          </a:p>
          <a:p>
            <a:endParaRPr lang="en-AU" sz="2000" dirty="0"/>
          </a:p>
          <a:p>
            <a:endParaRPr lang="en-AU" sz="2000" dirty="0" smtClean="0"/>
          </a:p>
          <a:p>
            <a:endParaRPr lang="en-AU" sz="2000" dirty="0"/>
          </a:p>
          <a:p>
            <a:pPr marL="266700" lvl="2" indent="-266700">
              <a:lnSpc>
                <a:spcPct val="100000"/>
              </a:lnSpc>
              <a:spcBef>
                <a:spcPct val="40000"/>
              </a:spcBef>
              <a:buBlip>
                <a:blip r:embed="rId3"/>
              </a:buBlip>
            </a:pPr>
            <a:r>
              <a:rPr lang="en-AU" sz="1800" dirty="0"/>
              <a:t>Note: </a:t>
            </a:r>
            <a:r>
              <a:rPr lang="en-AU" sz="1800" dirty="0" err="1"/>
              <a:t>X</a:t>
            </a:r>
            <a:r>
              <a:rPr lang="en-AU" sz="1800" baseline="-25000" dirty="0" err="1"/>
              <a:t>ctx</a:t>
            </a:r>
            <a:r>
              <a:rPr lang="en-AU" sz="1800" dirty="0"/>
              <a:t> clipped at 4 in HM-4.0, G323 and G958 (</a:t>
            </a:r>
            <a:r>
              <a:rPr lang="en-AU" sz="1800" dirty="0" smtClean="0"/>
              <a:t>note added to _r2 </a:t>
            </a:r>
            <a:r>
              <a:rPr lang="en-AU" sz="1800" dirty="0"/>
              <a:t>of contribution</a:t>
            </a:r>
            <a:r>
              <a:rPr lang="en-AU" sz="1800" dirty="0" smtClean="0"/>
              <a:t>)</a:t>
            </a:r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2</a:t>
            </a:fld>
            <a:endParaRPr lang="en-A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0778857"/>
              </p:ext>
            </p:extLst>
          </p:nvPr>
        </p:nvGraphicFramePr>
        <p:xfrm>
          <a:off x="5899354" y="1307691"/>
          <a:ext cx="2914650" cy="291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Visio" r:id="rId4" imgW="2914650" imgH="2914650" progId="Visio.Drawing.11">
                  <p:embed/>
                </p:oleObj>
              </mc:Choice>
              <mc:Fallback>
                <p:oleObj name="Visio" r:id="rId4" imgW="2914650" imgH="291465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9354" y="1307691"/>
                        <a:ext cx="2914650" cy="291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3017481"/>
              </p:ext>
            </p:extLst>
          </p:nvPr>
        </p:nvGraphicFramePr>
        <p:xfrm>
          <a:off x="312030" y="3529780"/>
          <a:ext cx="4259970" cy="2025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Visio" r:id="rId6" imgW="3107469" imgH="1472979" progId="Visio.Drawing.11">
                  <p:embed/>
                </p:oleObj>
              </mc:Choice>
              <mc:Fallback>
                <p:oleObj name="Visio" r:id="rId6" imgW="3107469" imgH="1472979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030" y="3529780"/>
                        <a:ext cx="4259970" cy="20254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417860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Significance map throughput issue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925" y="1068388"/>
            <a:ext cx="5413785" cy="5534025"/>
          </a:xfrm>
        </p:spPr>
        <p:txBody>
          <a:bodyPr/>
          <a:lstStyle/>
          <a:p>
            <a:r>
              <a:rPr lang="en-AU" sz="2000" dirty="0" smtClean="0"/>
              <a:t>Throughput issue when a previous significant coefficient flag is used to determine the context for a current significant coefficient flag.</a:t>
            </a:r>
          </a:p>
          <a:p>
            <a:pPr lvl="1"/>
            <a:r>
              <a:rPr lang="en-AU" sz="2000" dirty="0" smtClean="0"/>
              <a:t>Can’t determine context until you decode the previous significant coefficient flag.</a:t>
            </a:r>
          </a:p>
          <a:p>
            <a:r>
              <a:rPr lang="en-AU" sz="2000" dirty="0" smtClean="0"/>
              <a:t>G323 excludes the previous significant coefficient flag in the following locations in each sub-block:</a:t>
            </a:r>
            <a:endParaRPr lang="en-AU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3</a:t>
            </a:fld>
            <a:endParaRPr lang="en-A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2654827"/>
              </p:ext>
            </p:extLst>
          </p:nvPr>
        </p:nvGraphicFramePr>
        <p:xfrm>
          <a:off x="5899354" y="1307691"/>
          <a:ext cx="2914650" cy="291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Visio" r:id="rId3" imgW="2914650" imgH="2914650" progId="Visio.Drawing.11">
                  <p:embed/>
                </p:oleObj>
              </mc:Choice>
              <mc:Fallback>
                <p:oleObj name="Visio" r:id="rId3" imgW="2914650" imgH="291465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9354" y="1307691"/>
                        <a:ext cx="2914650" cy="291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835242"/>
              </p:ext>
            </p:extLst>
          </p:nvPr>
        </p:nvGraphicFramePr>
        <p:xfrm>
          <a:off x="501445" y="4375355"/>
          <a:ext cx="4000500" cy="183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Visio" r:id="rId5" imgW="4001494" imgH="1841224" progId="Visio.Drawing.11">
                  <p:embed/>
                </p:oleObj>
              </mc:Choice>
              <mc:Fallback>
                <p:oleObj name="Visio" r:id="rId5" imgW="4001494" imgH="1841224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445" y="4375355"/>
                        <a:ext cx="4000500" cy="183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3857177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Harmonise context selection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925" y="1068388"/>
            <a:ext cx="5413785" cy="5534025"/>
          </a:xfrm>
        </p:spPr>
        <p:txBody>
          <a:bodyPr/>
          <a:lstStyle/>
          <a:p>
            <a:r>
              <a:rPr lang="en-AU" sz="2000" dirty="0" smtClean="0"/>
              <a:t>We propose to:</a:t>
            </a:r>
          </a:p>
          <a:p>
            <a:pPr lvl="1"/>
            <a:r>
              <a:rPr lang="en-AU" sz="2000" dirty="0" smtClean="0"/>
              <a:t>Exclude the previous significant coefficient flag in same locations as G323.</a:t>
            </a:r>
          </a:p>
          <a:p>
            <a:pPr lvl="1"/>
            <a:r>
              <a:rPr lang="en-AU" sz="2000" dirty="0" smtClean="0"/>
              <a:t>Estimate the excluded significant coefficient </a:t>
            </a:r>
            <a:r>
              <a:rPr lang="en-AU" sz="2000" dirty="0" smtClean="0"/>
              <a:t>flag using </a:t>
            </a:r>
            <a:r>
              <a:rPr lang="en-AU" sz="2000" dirty="0" smtClean="0"/>
              <a:t>nearby </a:t>
            </a:r>
            <a:r>
              <a:rPr lang="en-AU" sz="2000" dirty="0" smtClean="0"/>
              <a:t>significant coefficient flags:</a:t>
            </a:r>
            <a:endParaRPr lang="en-AU" sz="2000" dirty="0" smtClean="0"/>
          </a:p>
          <a:p>
            <a:pPr lvl="1"/>
            <a:endParaRPr lang="en-AU" sz="2000" dirty="0"/>
          </a:p>
          <a:p>
            <a:pPr lvl="1"/>
            <a:endParaRPr lang="en-AU" sz="2000" dirty="0" smtClean="0"/>
          </a:p>
          <a:p>
            <a:pPr lvl="1"/>
            <a:endParaRPr lang="en-AU" sz="2000" dirty="0"/>
          </a:p>
          <a:p>
            <a:pPr lvl="1"/>
            <a:endParaRPr lang="en-AU" sz="2000" dirty="0" smtClean="0"/>
          </a:p>
          <a:p>
            <a:pPr lvl="1"/>
            <a:endParaRPr lang="en-AU" sz="2000" dirty="0" smtClean="0"/>
          </a:p>
          <a:p>
            <a:pPr lvl="1"/>
            <a:endParaRPr lang="en-AU" sz="2000" dirty="0"/>
          </a:p>
          <a:p>
            <a:r>
              <a:rPr lang="en-AU" sz="2000" dirty="0" smtClean="0"/>
              <a:t>Small gain relative to G323</a:t>
            </a:r>
          </a:p>
          <a:p>
            <a:r>
              <a:rPr lang="en-AU" sz="2000" dirty="0" smtClean="0"/>
              <a:t>Minimal complexity </a:t>
            </a:r>
            <a:r>
              <a:rPr lang="en-AU" sz="2000" dirty="0" smtClean="0"/>
              <a:t>impact</a:t>
            </a:r>
            <a:endParaRPr lang="en-AU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4</a:t>
            </a:fld>
            <a:endParaRPr lang="en-A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5188555"/>
              </p:ext>
            </p:extLst>
          </p:nvPr>
        </p:nvGraphicFramePr>
        <p:xfrm>
          <a:off x="5899354" y="1307691"/>
          <a:ext cx="2914650" cy="291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0" name="Visio" r:id="rId3" imgW="2914650" imgH="2914650" progId="Visio.Drawing.11">
                  <p:embed/>
                </p:oleObj>
              </mc:Choice>
              <mc:Fallback>
                <p:oleObj name="Visio" r:id="rId3" imgW="2914650" imgH="291465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9354" y="1307691"/>
                        <a:ext cx="2914650" cy="291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6564447"/>
              </p:ext>
            </p:extLst>
          </p:nvPr>
        </p:nvGraphicFramePr>
        <p:xfrm>
          <a:off x="994595" y="3559279"/>
          <a:ext cx="4010025" cy="162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name="Visio" r:id="rId5" imgW="4007457" imgH="1625048" progId="Visio.Drawing.11">
                  <p:embed/>
                </p:oleObj>
              </mc:Choice>
              <mc:Fallback>
                <p:oleObj name="Visio" r:id="rId5" imgW="4007457" imgH="1625048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4595" y="3559279"/>
                        <a:ext cx="4010025" cy="1628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554214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 relative to HM-4.0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5</a:t>
            </a:fld>
            <a:endParaRPr lang="en-AU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470971"/>
              </p:ext>
            </p:extLst>
          </p:nvPr>
        </p:nvGraphicFramePr>
        <p:xfrm>
          <a:off x="1134704" y="1533884"/>
          <a:ext cx="2844800" cy="4524375"/>
        </p:xfrm>
        <a:graphic>
          <a:graphicData uri="http://schemas.openxmlformats.org/drawingml/2006/table">
            <a:tbl>
              <a:tblPr firstRow="1" firstCol="1" bandRow="1"/>
              <a:tblGrid>
                <a:gridCol w="825500"/>
                <a:gridCol w="678180"/>
                <a:gridCol w="663575"/>
                <a:gridCol w="677545"/>
              </a:tblGrid>
              <a:tr h="152400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HE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(A-F)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Random Access HE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(A-F)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99%</a:t>
                      </a:r>
                      <a:endParaRPr lang="en-A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014319"/>
              </p:ext>
            </p:extLst>
          </p:nvPr>
        </p:nvGraphicFramePr>
        <p:xfrm>
          <a:off x="4969284" y="1494555"/>
          <a:ext cx="2844800" cy="4524375"/>
        </p:xfrm>
        <a:graphic>
          <a:graphicData uri="http://schemas.openxmlformats.org/drawingml/2006/table">
            <a:tbl>
              <a:tblPr firstRow="1" firstCol="1" bandRow="1"/>
              <a:tblGrid>
                <a:gridCol w="825500"/>
                <a:gridCol w="678180"/>
                <a:gridCol w="663575"/>
                <a:gridCol w="677545"/>
              </a:tblGrid>
              <a:tr h="152400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Low delay B HE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(A-F)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Low delay P HE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(A-F)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101%</a:t>
                      </a:r>
                      <a:endParaRPr lang="en-A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506315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963152"/>
          </a:xfrm>
        </p:spPr>
        <p:txBody>
          <a:bodyPr/>
          <a:lstStyle/>
          <a:p>
            <a:r>
              <a:rPr lang="en-AU" dirty="0" smtClean="0"/>
              <a:t>Results relative to </a:t>
            </a:r>
            <a:r>
              <a:rPr lang="en-AU" dirty="0" smtClean="0"/>
              <a:t>G323 with 4x4 sub-block and parallel-friendly implementation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6</a:t>
            </a:fld>
            <a:endParaRPr lang="en-AU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631461"/>
              </p:ext>
            </p:extLst>
          </p:nvPr>
        </p:nvGraphicFramePr>
        <p:xfrm>
          <a:off x="1124872" y="1441460"/>
          <a:ext cx="2844800" cy="4768215"/>
        </p:xfrm>
        <a:graphic>
          <a:graphicData uri="http://schemas.openxmlformats.org/drawingml/2006/table">
            <a:tbl>
              <a:tblPr firstRow="1" firstCol="1" bandRow="1"/>
              <a:tblGrid>
                <a:gridCol w="825500"/>
                <a:gridCol w="676910"/>
                <a:gridCol w="665480"/>
                <a:gridCol w="676910"/>
              </a:tblGrid>
              <a:tr h="152400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HE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(A-F)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-0.04%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-0.06%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-0.09%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-0.04%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-0.07%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-0.09%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Random Access HE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0.42%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(A-F)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-0.02%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-0.04%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A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046566"/>
              </p:ext>
            </p:extLst>
          </p:nvPr>
        </p:nvGraphicFramePr>
        <p:xfrm>
          <a:off x="4870962" y="1392301"/>
          <a:ext cx="2844800" cy="4768215"/>
        </p:xfrm>
        <a:graphic>
          <a:graphicData uri="http://schemas.openxmlformats.org/drawingml/2006/table">
            <a:tbl>
              <a:tblPr firstRow="1" firstCol="1" bandRow="1"/>
              <a:tblGrid>
                <a:gridCol w="825500"/>
                <a:gridCol w="676910"/>
                <a:gridCol w="665480"/>
                <a:gridCol w="676910"/>
              </a:tblGrid>
              <a:tr h="152400">
                <a:tc>
                  <a:txBody>
                    <a:bodyPr/>
                    <a:lstStyle/>
                    <a:p>
                      <a:endParaRPr lang="en-AU" sz="1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Low delay B HE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0.21%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A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0.48%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0.22%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(A-F)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-0.04%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-0.03%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-0.02%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Low delay P HE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0.28%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(A-F)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-0.08%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-0.20%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101%</a:t>
                      </a:r>
                      <a:endParaRPr lang="en-A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377263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4_~ CISRA (1024x768)">
  <a:themeElements>
    <a:clrScheme name="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14_~ CISRA (1024x768)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4_~ CISRA (1024x768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~ CISRA (1024x768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CiSRA gray4</Template>
  <TotalTime>27011</TotalTime>
  <Words>1064</Words>
  <Application>Microsoft Office PowerPoint</Application>
  <PresentationFormat>On-screen Show (4:3)</PresentationFormat>
  <Paragraphs>421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CiSRA gray4</vt:lpstr>
      <vt:lpstr>14_~ CISRA (1024x768)</vt:lpstr>
      <vt:lpstr>1_CiSRA gray4</vt:lpstr>
      <vt:lpstr>Image</vt:lpstr>
      <vt:lpstr>Visio</vt:lpstr>
      <vt:lpstr>PowerPoint Presentation</vt:lpstr>
      <vt:lpstr>G323 introduces unified sub-block scan pattern</vt:lpstr>
      <vt:lpstr>Significance map throughput issue</vt:lpstr>
      <vt:lpstr>Harmonise context selection </vt:lpstr>
      <vt:lpstr>Results relative to HM-4.0</vt:lpstr>
      <vt:lpstr>Results relative to G323 with 4x4 sub-block and parallel-friendly implementation</vt:lpstr>
    </vt:vector>
  </TitlesOfParts>
  <Company>CISRA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VPT MTP</dc:title>
  <dc:creator>Bill Simpson-Young</dc:creator>
  <cp:lastModifiedBy>Chris Rosewarne</cp:lastModifiedBy>
  <cp:revision>711</cp:revision>
  <dcterms:created xsi:type="dcterms:W3CDTF">2008-06-05T01:45:40Z</dcterms:created>
  <dcterms:modified xsi:type="dcterms:W3CDTF">2011-11-26T11:07:49Z</dcterms:modified>
</cp:coreProperties>
</file>