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JCT-VC_Mtgs\GenevaMtg_11_2011\Q-MatrixGen\Qmatrix_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JCT-VC_Mtgs\GenevaMtg_11_2011\Q-MatrixGen\Qmatrix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>
        <c:manualLayout>
          <c:xMode val="edge"/>
          <c:yMode val="edge"/>
          <c:x val="0.12154230721159853"/>
          <c:y val="3.9038845144357015E-2"/>
        </c:manualLayout>
      </c:layout>
      <c:txPr>
        <a:bodyPr/>
        <a:lstStyle/>
        <a:p>
          <a:pPr>
            <a:defRPr sz="1050"/>
          </a:pPr>
          <a:endParaRPr lang="en-US"/>
        </a:p>
      </c:txPr>
    </c:title>
    <c:plotArea>
      <c:layout>
        <c:manualLayout>
          <c:layoutTarget val="inner"/>
          <c:xMode val="edge"/>
          <c:yMode val="edge"/>
          <c:x val="8.4397069837804664E-2"/>
          <c:y val="0.19459297464685338"/>
          <c:w val="0.63055730587281955"/>
          <c:h val="0.65519516650110665"/>
        </c:manualLayout>
      </c:layout>
      <c:scatterChart>
        <c:scatterStyle val="smoothMarker"/>
        <c:ser>
          <c:idx val="0"/>
          <c:order val="0"/>
          <c:tx>
            <c:v>First row/column (x: Intra, y:Inter)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41358B"/>
              </a:solidFill>
            </c:spPr>
          </c:marker>
          <c:xVal>
            <c:numRef>
              <c:f>AVCModel_IntraVsInter!$R$49:$R$56</c:f>
              <c:numCache>
                <c:formatCode>General</c:formatCode>
                <c:ptCount val="8"/>
                <c:pt idx="0">
                  <c:v>6</c:v>
                </c:pt>
                <c:pt idx="1">
                  <c:v>10</c:v>
                </c:pt>
                <c:pt idx="2">
                  <c:v>13</c:v>
                </c:pt>
                <c:pt idx="3">
                  <c:v>16</c:v>
                </c:pt>
                <c:pt idx="4">
                  <c:v>18</c:v>
                </c:pt>
                <c:pt idx="5">
                  <c:v>23</c:v>
                </c:pt>
                <c:pt idx="6">
                  <c:v>25</c:v>
                </c:pt>
                <c:pt idx="7">
                  <c:v>27</c:v>
                </c:pt>
              </c:numCache>
            </c:numRef>
          </c:xVal>
          <c:yVal>
            <c:numRef>
              <c:f>AVCModel_IntraVsInter!$S$49:$S$56</c:f>
              <c:numCache>
                <c:formatCode>General</c:formatCode>
                <c:ptCount val="8"/>
                <c:pt idx="0">
                  <c:v>9</c:v>
                </c:pt>
                <c:pt idx="1">
                  <c:v>13</c:v>
                </c:pt>
                <c:pt idx="2">
                  <c:v>15</c:v>
                </c:pt>
                <c:pt idx="3">
                  <c:v>17</c:v>
                </c:pt>
                <c:pt idx="4">
                  <c:v>19</c:v>
                </c:pt>
                <c:pt idx="5">
                  <c:v>21</c:v>
                </c:pt>
                <c:pt idx="6">
                  <c:v>22</c:v>
                </c:pt>
                <c:pt idx="7">
                  <c:v>24</c:v>
                </c:pt>
              </c:numCache>
            </c:numRef>
          </c:yVal>
          <c:smooth val="1"/>
        </c:ser>
        <c:axId val="87620992"/>
        <c:axId val="88589824"/>
      </c:scatterChart>
      <c:valAx>
        <c:axId val="87620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8589824"/>
        <c:crosses val="autoZero"/>
        <c:crossBetween val="midCat"/>
      </c:valAx>
      <c:valAx>
        <c:axId val="885898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76209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011459164491278"/>
          <c:y val="0.43269348415683234"/>
          <c:w val="0.20832802149731294"/>
          <c:h val="0.40560892388451592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>
        <c:manualLayout>
          <c:xMode val="edge"/>
          <c:yMode val="edge"/>
          <c:x val="9.3819169680220707E-2"/>
          <c:y val="3.23722791932552E-2"/>
        </c:manualLayout>
      </c:layout>
      <c:txPr>
        <a:bodyPr/>
        <a:lstStyle/>
        <a:p>
          <a:pPr>
            <a:defRPr sz="1100"/>
          </a:pPr>
          <a:endParaRPr lang="en-US"/>
        </a:p>
      </c:txPr>
    </c:title>
    <c:plotArea>
      <c:layout>
        <c:manualLayout>
          <c:layoutTarget val="inner"/>
          <c:xMode val="edge"/>
          <c:yMode val="edge"/>
          <c:x val="8.4397069837804595E-2"/>
          <c:y val="0.19459297464685335"/>
          <c:w val="0.60024278187123481"/>
          <c:h val="0.65981979252544321"/>
        </c:manualLayout>
      </c:layout>
      <c:scatterChart>
        <c:scatterStyle val="smoothMarker"/>
        <c:ser>
          <c:idx val="0"/>
          <c:order val="0"/>
          <c:tx>
            <c:v>Last row/column (x:Intra, y:Inter)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41358B"/>
              </a:solidFill>
            </c:spPr>
          </c:marker>
          <c:xVal>
            <c:numRef>
              <c:f>AVCModel_IntraVsInter!$T$49:$T$56</c:f>
              <c:numCache>
                <c:formatCode>General</c:formatCode>
                <c:ptCount val="8"/>
                <c:pt idx="0">
                  <c:v>27</c:v>
                </c:pt>
                <c:pt idx="1">
                  <c:v>29</c:v>
                </c:pt>
                <c:pt idx="2">
                  <c:v>31</c:v>
                </c:pt>
                <c:pt idx="3">
                  <c:v>33</c:v>
                </c:pt>
                <c:pt idx="4">
                  <c:v>36</c:v>
                </c:pt>
                <c:pt idx="5">
                  <c:v>38</c:v>
                </c:pt>
                <c:pt idx="6">
                  <c:v>40</c:v>
                </c:pt>
                <c:pt idx="7">
                  <c:v>42</c:v>
                </c:pt>
              </c:numCache>
            </c:numRef>
          </c:xVal>
          <c:yVal>
            <c:numRef>
              <c:f>AVCModel_IntraVsInter!$U$49:$U$56</c:f>
              <c:numCache>
                <c:formatCode>General</c:formatCode>
                <c:ptCount val="8"/>
                <c:pt idx="0">
                  <c:v>24</c:v>
                </c:pt>
                <c:pt idx="1">
                  <c:v>25</c:v>
                </c:pt>
                <c:pt idx="2">
                  <c:v>27</c:v>
                </c:pt>
                <c:pt idx="3">
                  <c:v>28</c:v>
                </c:pt>
                <c:pt idx="4">
                  <c:v>30</c:v>
                </c:pt>
                <c:pt idx="5">
                  <c:v>32</c:v>
                </c:pt>
                <c:pt idx="6">
                  <c:v>33</c:v>
                </c:pt>
                <c:pt idx="7">
                  <c:v>35</c:v>
                </c:pt>
              </c:numCache>
            </c:numRef>
          </c:yVal>
          <c:smooth val="1"/>
        </c:ser>
        <c:axId val="88949504"/>
        <c:axId val="88951424"/>
      </c:scatterChart>
      <c:valAx>
        <c:axId val="88949504"/>
        <c:scaling>
          <c:orientation val="minMax"/>
          <c:min val="20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8951424"/>
        <c:crosses val="autoZero"/>
        <c:crossBetween val="midCat"/>
      </c:valAx>
      <c:valAx>
        <c:axId val="88951424"/>
        <c:scaling>
          <c:orientation val="minMax"/>
          <c:min val="2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89495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142090114465242"/>
          <c:y val="0.31311545359724624"/>
          <c:w val="0.23250801903220292"/>
          <c:h val="0.4212799417355474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14114-1315-40AB-A6D7-2C76D2E24223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30CF3-3513-457C-99CF-509C08C59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3939A-5287-4E39-8D5F-1CA1FA1172B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F03CF-D035-4C56-A52B-CED5EAA54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772400" cy="16954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JCTVC-G880: HVS Model based Default Quantization Matrices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Munsi Haque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Ali Tabatabai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Yoshitaka Morigami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Default </a:t>
            </a:r>
            <a:r>
              <a:rPr lang="en-US" sz="3200" dirty="0" err="1" smtClean="0">
                <a:solidFill>
                  <a:srgbClr val="C00000"/>
                </a:solidFill>
              </a:rPr>
              <a:t>QMatrix</a:t>
            </a:r>
            <a:r>
              <a:rPr lang="en-US" sz="3200" dirty="0" smtClean="0">
                <a:solidFill>
                  <a:srgbClr val="C00000"/>
                </a:solidFill>
              </a:rPr>
              <a:t> Design for HEVC</a:t>
            </a:r>
            <a:endParaRPr lang="en-US" sz="3200" dirty="0">
              <a:solidFill>
                <a:srgbClr val="C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886200" y="1524000"/>
            <a:ext cx="4800600" cy="4572000"/>
            <a:chOff x="533400" y="1295400"/>
            <a:chExt cx="6705600" cy="4114800"/>
          </a:xfrm>
        </p:grpSpPr>
        <p:sp>
          <p:nvSpPr>
            <p:cNvPr id="11" name="Oval 10"/>
            <p:cNvSpPr/>
            <p:nvPr/>
          </p:nvSpPr>
          <p:spPr>
            <a:xfrm>
              <a:off x="533400" y="2209800"/>
              <a:ext cx="3200399" cy="1143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Intra-Inter Matrix Conversion -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a simple linear model based upon AVC Intra/Inter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QMatrix</a:t>
              </a:r>
              <a:r>
                <a:rPr lang="en-US" sz="1100" dirty="0" smtClean="0">
                  <a:solidFill>
                    <a:schemeClr val="tx1"/>
                  </a:solidFill>
                </a:rPr>
                <a:t> (4x4, 8x8) relationship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91000" y="1295400"/>
              <a:ext cx="2971800" cy="69249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Step:1 HVS Model based </a:t>
              </a:r>
              <a:r>
                <a:rPr lang="en-US" sz="1100" dirty="0" smtClean="0">
                  <a:solidFill>
                    <a:srgbClr val="FF0000"/>
                  </a:solidFill>
                </a:rPr>
                <a:t>Intra</a:t>
              </a:r>
              <a:r>
                <a:rPr lang="en-US" sz="1100" dirty="0" smtClean="0"/>
                <a:t> Core </a:t>
              </a:r>
              <a:r>
                <a:rPr lang="en-US" sz="1100" dirty="0" err="1" smtClean="0"/>
                <a:t>QMatrices</a:t>
              </a:r>
              <a:endParaRPr lang="en-US" sz="1100" dirty="0" smtClean="0"/>
            </a:p>
            <a:p>
              <a:pPr algn="ctr"/>
              <a:r>
                <a:rPr lang="en-US" sz="1100" dirty="0" smtClean="0">
                  <a:solidFill>
                    <a:srgbClr val="FF0000"/>
                  </a:solidFill>
                </a:rPr>
                <a:t>4 </a:t>
              </a:r>
              <a:r>
                <a:rPr lang="en-US" sz="1100" dirty="0" err="1" smtClean="0">
                  <a:solidFill>
                    <a:srgbClr val="FF0000"/>
                  </a:solidFill>
                </a:rPr>
                <a:t>QMatrices</a:t>
              </a:r>
              <a:r>
                <a:rPr lang="en-US" sz="1100" dirty="0" smtClean="0">
                  <a:solidFill>
                    <a:srgbClr val="FF0000"/>
                  </a:solidFill>
                </a:rPr>
                <a:t> </a:t>
              </a:r>
              <a:r>
                <a:rPr lang="en-US" sz="1100" dirty="0" smtClean="0"/>
                <a:t>(4x4, 8x8, 16x16, 32x32)</a:t>
              </a:r>
              <a:endParaRPr lang="en-US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67198" y="2510135"/>
              <a:ext cx="2865362" cy="54014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Step-2: Generate </a:t>
              </a:r>
              <a:r>
                <a:rPr lang="en-US" sz="1100" dirty="0" smtClean="0">
                  <a:solidFill>
                    <a:srgbClr val="FF0000"/>
                  </a:solidFill>
                </a:rPr>
                <a:t>4 Inter </a:t>
              </a:r>
              <a:r>
                <a:rPr lang="en-US" sz="1100" dirty="0" err="1" smtClean="0"/>
                <a:t>QMatrices</a:t>
              </a:r>
              <a:endParaRPr lang="en-US" sz="1100" dirty="0" smtClean="0"/>
            </a:p>
            <a:p>
              <a:pPr algn="ctr"/>
              <a:r>
                <a:rPr lang="en-US" sz="1100" dirty="0" smtClean="0"/>
                <a:t>(4x4, 8x8, 16x16, 32x32)</a:t>
              </a:r>
              <a:endParaRPr lang="en-US" sz="1100" dirty="0"/>
            </a:p>
          </p:txBody>
        </p:sp>
        <p:cxnSp>
          <p:nvCxnSpPr>
            <p:cNvPr id="13" name="Straight Connector 12"/>
            <p:cNvCxnSpPr>
              <a:stCxn id="11" idx="6"/>
              <a:endCxn id="10" idx="1"/>
            </p:cNvCxnSpPr>
            <p:nvPr/>
          </p:nvCxnSpPr>
          <p:spPr>
            <a:xfrm flipV="1">
              <a:off x="3733799" y="2780209"/>
              <a:ext cx="533399" cy="1091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4" idx="2"/>
              <a:endCxn id="10" idx="0"/>
            </p:cNvCxnSpPr>
            <p:nvPr/>
          </p:nvCxnSpPr>
          <p:spPr>
            <a:xfrm>
              <a:off x="5676901" y="1987897"/>
              <a:ext cx="22979" cy="52223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1143000" y="3505200"/>
              <a:ext cx="2667000" cy="685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Square Matrix to Non-Square (NSQT) Matrix Conversion [JCTVC-G434]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43400" y="3505200"/>
              <a:ext cx="2895600" cy="69249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Step-3: Generate </a:t>
              </a:r>
              <a:r>
                <a:rPr lang="en-US" sz="1100" dirty="0" smtClean="0">
                  <a:solidFill>
                    <a:srgbClr val="FF0000"/>
                  </a:solidFill>
                </a:rPr>
                <a:t>2</a:t>
              </a:r>
              <a:r>
                <a:rPr lang="en-US" sz="1100" dirty="0" smtClean="0"/>
                <a:t> (16x4, 32x8) </a:t>
              </a:r>
              <a:r>
                <a:rPr lang="en-US" sz="1100" dirty="0" smtClean="0">
                  <a:solidFill>
                    <a:srgbClr val="FF0000"/>
                  </a:solidFill>
                </a:rPr>
                <a:t>Inter </a:t>
              </a:r>
              <a:r>
                <a:rPr lang="en-US" sz="1100" dirty="0" err="1" smtClean="0"/>
                <a:t>QMatrices</a:t>
              </a:r>
              <a:r>
                <a:rPr lang="en-US" sz="1100" dirty="0" smtClean="0"/>
                <a:t> from 16x16 and 32x32 Inter </a:t>
              </a:r>
              <a:r>
                <a:rPr lang="en-US" sz="1100" dirty="0" err="1" smtClean="0"/>
                <a:t>QMatrices</a:t>
              </a:r>
              <a:r>
                <a:rPr lang="en-US" sz="1100" dirty="0" smtClean="0"/>
                <a:t> in Steps-1,2</a:t>
              </a:r>
              <a:endParaRPr lang="en-US" sz="1100" dirty="0"/>
            </a:p>
          </p:txBody>
        </p:sp>
        <p:cxnSp>
          <p:nvCxnSpPr>
            <p:cNvPr id="22" name="Straight Connector 21"/>
            <p:cNvCxnSpPr>
              <a:stCxn id="20" idx="6"/>
              <a:endCxn id="21" idx="1"/>
            </p:cNvCxnSpPr>
            <p:nvPr/>
          </p:nvCxnSpPr>
          <p:spPr>
            <a:xfrm>
              <a:off x="3810001" y="3848100"/>
              <a:ext cx="533400" cy="3349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0" idx="2"/>
            </p:cNvCxnSpPr>
            <p:nvPr/>
          </p:nvCxnSpPr>
          <p:spPr>
            <a:xfrm>
              <a:off x="5699880" y="3050283"/>
              <a:ext cx="15121" cy="45491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791200" y="4114800"/>
              <a:ext cx="0" cy="53340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>
            <a:xfrm>
              <a:off x="4800600" y="4648200"/>
              <a:ext cx="2012648" cy="76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684486" y="4724400"/>
              <a:ext cx="2189041" cy="443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Final Output </a:t>
              </a:r>
            </a:p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10</a:t>
              </a:r>
              <a:r>
                <a:rPr lang="en-US" sz="1200" dirty="0" smtClean="0"/>
                <a:t> Default </a:t>
              </a:r>
              <a:r>
                <a:rPr lang="en-US" sz="1200" dirty="0" err="1" smtClean="0"/>
                <a:t>QMatrices</a:t>
              </a:r>
              <a:endParaRPr lang="en-US" sz="1200" dirty="0"/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228600" y="1524000"/>
            <a:ext cx="3733800" cy="434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# of default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QMatrices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HM4 = 10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 structure-types: 4x4, 8x8, 16x16, 32x32 with Intra/Inter mode = 4x2=8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16x4, 32x8 with Inter cases = 2</a:t>
            </a:r>
            <a:endParaRPr lang="en-GB" sz="14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rgbClr val="00B0F0"/>
                </a:solidFill>
              </a:rPr>
              <a:t>With SDIP (Short Distance Intra Prediction) acceptance, # of default </a:t>
            </a:r>
            <a:r>
              <a:rPr lang="en-US" sz="1400" b="1" dirty="0" err="1" smtClean="0">
                <a:solidFill>
                  <a:srgbClr val="00B0F0"/>
                </a:solidFill>
              </a:rPr>
              <a:t>QMatrices</a:t>
            </a:r>
            <a:r>
              <a:rPr lang="en-US" sz="1400" b="1" dirty="0" smtClean="0">
                <a:solidFill>
                  <a:srgbClr val="00B0F0"/>
                </a:solidFill>
              </a:rPr>
              <a:t> could be = 8 (additional)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rgbClr val="00B0F0"/>
                </a:solidFill>
              </a:rPr>
              <a:t>16x4/4x16, 32x8/8x32, 8x2/2x8, 32x2/2x32 with Intra cases = 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3-Step Default </a:t>
            </a:r>
            <a:r>
              <a:rPr kumimoji="0" lang="en-GB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QMatrix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generation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noProof="0" dirty="0" smtClean="0">
                <a:solidFill>
                  <a:srgbClr val="00B0F0"/>
                </a:solidFill>
              </a:rPr>
              <a:t>       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shown in the flow-chart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3-step Algorithms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00B0F0"/>
                </a:solidFill>
              </a:rPr>
              <a:t>Step-1: HVS Model based Algorithms </a:t>
            </a:r>
            <a:r>
              <a:rPr lang="en-GB" sz="1200" dirty="0" smtClean="0"/>
              <a:t> </a:t>
            </a:r>
          </a:p>
          <a:p>
            <a:endParaRPr lang="en-GB" sz="1800" dirty="0" smtClean="0"/>
          </a:p>
          <a:p>
            <a:pPr hangingPunct="0"/>
            <a:endParaRPr lang="en-US" sz="1800" dirty="0" smtClean="0"/>
          </a:p>
          <a:p>
            <a:pPr hangingPunct="0">
              <a:buNone/>
            </a:pPr>
            <a:r>
              <a:rPr lang="en-US" sz="1800" dirty="0" smtClean="0"/>
              <a:t>	</a:t>
            </a:r>
            <a:r>
              <a:rPr lang="en-US" sz="1200" dirty="0" smtClean="0"/>
              <a:t>where, u= 0 to N-1, v=0 to N-1, f(</a:t>
            </a:r>
            <a:r>
              <a:rPr lang="en-US" sz="1200" dirty="0" err="1" smtClean="0"/>
              <a:t>u,v</a:t>
            </a:r>
            <a:r>
              <a:rPr lang="en-US" sz="1200" dirty="0" smtClean="0"/>
              <a:t>) = a scaled and normalized radial frequency derived [2] from f(u) and f(v), the horizontal and vertical frequencies respectively, and </a:t>
            </a:r>
            <a:r>
              <a:rPr lang="en-US" sz="1200" dirty="0" err="1" smtClean="0"/>
              <a:t>fpeak</a:t>
            </a:r>
            <a:r>
              <a:rPr lang="en-US" sz="1200" dirty="0" smtClean="0"/>
              <a:t> = the exponential radial peak frequency (=8 cycles/degree). </a:t>
            </a:r>
          </a:p>
          <a:p>
            <a:pPr hangingPunct="0">
              <a:buNone/>
            </a:pPr>
            <a:r>
              <a:rPr lang="en-US" sz="1200" dirty="0" smtClean="0"/>
              <a:t>         </a:t>
            </a:r>
            <a:endParaRPr lang="en-US" sz="1800" dirty="0" smtClean="0"/>
          </a:p>
          <a:p>
            <a:pPr hangingPunct="0">
              <a:buNone/>
            </a:pPr>
            <a:r>
              <a:rPr lang="en-US" sz="1800" dirty="0" smtClean="0"/>
              <a:t>	</a:t>
            </a:r>
            <a:r>
              <a:rPr lang="en-US" sz="1200" dirty="0" smtClean="0"/>
              <a:t>where Q(u, v) =  Target </a:t>
            </a:r>
            <a:r>
              <a:rPr lang="en-US" sz="1200" dirty="0" err="1" smtClean="0"/>
              <a:t>QMatrix</a:t>
            </a:r>
            <a:r>
              <a:rPr lang="en-US" sz="1200" dirty="0" smtClean="0"/>
              <a:t>, and </a:t>
            </a:r>
            <a:r>
              <a:rPr lang="en-US" sz="1200" dirty="0" err="1" smtClean="0"/>
              <a:t>qp</a:t>
            </a:r>
            <a:r>
              <a:rPr lang="en-US" sz="1200" dirty="0" smtClean="0"/>
              <a:t> = average quantization parameter value (=12)</a:t>
            </a:r>
            <a:endParaRPr lang="en-US" sz="1800" dirty="0" smtClean="0"/>
          </a:p>
          <a:p>
            <a:endParaRPr lang="en-GB" sz="18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914400" y="1066800"/>
          <a:ext cx="5648325" cy="609600"/>
        </p:xfrm>
        <a:graphic>
          <a:graphicData uri="http://schemas.openxmlformats.org/presentationml/2006/ole">
            <p:oleObj spid="_x0000_s1025" name="Equation" r:id="rId3" imgW="5651500" imgH="609600" progId="Equation.DSMT4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62000" y="2209800"/>
          <a:ext cx="4686300" cy="304800"/>
        </p:xfrm>
        <a:graphic>
          <a:graphicData uri="http://schemas.openxmlformats.org/presentationml/2006/ole">
            <p:oleObj spid="_x0000_s1027" name="Equation" r:id="rId4" imgW="4686300" imgH="304800" progId="Equation.DSMT4">
              <p:embed/>
            </p:oleObj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2362200" y="2819400"/>
          <a:ext cx="32004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5562600" y="2743200"/>
          <a:ext cx="3279074" cy="1982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3200400"/>
            <a:ext cx="1981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Step-2: Intra-to-Inter </a:t>
            </a:r>
            <a:r>
              <a:rPr lang="en-US" sz="1400" b="1" dirty="0" err="1" smtClean="0">
                <a:solidFill>
                  <a:srgbClr val="00B0F0"/>
                </a:solidFill>
              </a:rPr>
              <a:t>QMatrix</a:t>
            </a:r>
            <a:r>
              <a:rPr lang="en-US" sz="1400" b="1" dirty="0" smtClean="0">
                <a:solidFill>
                  <a:srgbClr val="00B0F0"/>
                </a:solidFill>
              </a:rPr>
              <a:t> Conversion </a:t>
            </a:r>
            <a:r>
              <a:rPr lang="en-US" sz="1200" dirty="0" smtClean="0"/>
              <a:t>based upon AVC 8x8 default </a:t>
            </a:r>
            <a:r>
              <a:rPr lang="en-US" sz="1200" dirty="0" err="1" smtClean="0"/>
              <a:t>Qmatrices</a:t>
            </a:r>
            <a:r>
              <a:rPr lang="en-US" sz="1200" dirty="0" smtClean="0"/>
              <a:t> and Symmetric behavior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105400"/>
            <a:ext cx="198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F0"/>
                </a:solidFill>
              </a:rPr>
              <a:t>Step-3: Square-to-Non-Square (NSQT) </a:t>
            </a:r>
            <a:r>
              <a:rPr lang="en-US" sz="1200" b="1" dirty="0" err="1" smtClean="0">
                <a:solidFill>
                  <a:srgbClr val="00B0F0"/>
                </a:solidFill>
              </a:rPr>
              <a:t>QMatrix</a:t>
            </a:r>
            <a:r>
              <a:rPr lang="en-US" sz="1200" b="1" dirty="0" smtClean="0">
                <a:solidFill>
                  <a:srgbClr val="00B0F0"/>
                </a:solidFill>
              </a:rPr>
              <a:t> Conversion </a:t>
            </a:r>
            <a:r>
              <a:rPr lang="en-US" sz="1200" dirty="0" smtClean="0"/>
              <a:t>based upon JCTVC-G434: </a:t>
            </a:r>
          </a:p>
          <a:p>
            <a:r>
              <a:rPr lang="en-US" sz="1200" dirty="0" smtClean="0"/>
              <a:t>Vertically Long Rectangular: </a:t>
            </a:r>
          </a:p>
          <a:p>
            <a:r>
              <a:rPr lang="en-US" sz="1200" dirty="0" err="1" smtClean="0"/>
              <a:t>NxN</a:t>
            </a:r>
            <a:r>
              <a:rPr lang="en-US" sz="1200" dirty="0" smtClean="0"/>
              <a:t> -&gt; </a:t>
            </a:r>
            <a:r>
              <a:rPr lang="en-US" sz="1200" dirty="0" err="1" smtClean="0"/>
              <a:t>Nxm</a:t>
            </a:r>
            <a:r>
              <a:rPr lang="en-US" sz="1200" dirty="0" smtClean="0"/>
              <a:t> (</a:t>
            </a:r>
            <a:r>
              <a:rPr lang="en-US" sz="1200" dirty="0" err="1" smtClean="0"/>
              <a:t>eg</a:t>
            </a:r>
            <a:r>
              <a:rPr lang="en-US" sz="1200" dirty="0" smtClean="0"/>
              <a:t>., N=8, m=2 )</a:t>
            </a:r>
          </a:p>
          <a:p>
            <a:endParaRPr lang="en-US" sz="1200" dirty="0" smtClean="0"/>
          </a:p>
        </p:txBody>
      </p:sp>
      <p:sp>
        <p:nvSpPr>
          <p:cNvPr id="13" name="Freeform 12"/>
          <p:cNvSpPr/>
          <p:nvPr/>
        </p:nvSpPr>
        <p:spPr>
          <a:xfrm>
            <a:off x="3124200" y="4724400"/>
            <a:ext cx="2362200" cy="304800"/>
          </a:xfrm>
          <a:custGeom>
            <a:avLst/>
            <a:gdLst>
              <a:gd name="connsiteX0" fmla="*/ 1147864 w 1147864"/>
              <a:gd name="connsiteY0" fmla="*/ 186446 h 205901"/>
              <a:gd name="connsiteX1" fmla="*/ 428017 w 1147864"/>
              <a:gd name="connsiteY1" fmla="*/ 1621 h 205901"/>
              <a:gd name="connsiteX2" fmla="*/ 19455 w 1147864"/>
              <a:gd name="connsiteY2" fmla="*/ 196174 h 205901"/>
              <a:gd name="connsiteX3" fmla="*/ 19455 w 1147864"/>
              <a:gd name="connsiteY3" fmla="*/ 196174 h 205901"/>
              <a:gd name="connsiteX4" fmla="*/ 0 w 1147864"/>
              <a:gd name="connsiteY4" fmla="*/ 205901 h 205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864" h="205901">
                <a:moveTo>
                  <a:pt x="1147864" y="186446"/>
                </a:moveTo>
                <a:cubicBezTo>
                  <a:pt x="881974" y="93223"/>
                  <a:pt x="616085" y="0"/>
                  <a:pt x="428017" y="1621"/>
                </a:cubicBezTo>
                <a:cubicBezTo>
                  <a:pt x="239949" y="3242"/>
                  <a:pt x="19455" y="196174"/>
                  <a:pt x="19455" y="196174"/>
                </a:cubicBezTo>
                <a:lnTo>
                  <a:pt x="19455" y="196174"/>
                </a:lnTo>
                <a:lnTo>
                  <a:pt x="0" y="205901"/>
                </a:lnTo>
              </a:path>
            </a:pathLst>
          </a:cu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038600" y="4656306"/>
            <a:ext cx="1828800" cy="449094"/>
          </a:xfrm>
          <a:custGeom>
            <a:avLst/>
            <a:gdLst>
              <a:gd name="connsiteX0" fmla="*/ 1721796 w 1721796"/>
              <a:gd name="connsiteY0" fmla="*/ 209145 h 238328"/>
              <a:gd name="connsiteX1" fmla="*/ 544749 w 1721796"/>
              <a:gd name="connsiteY1" fmla="*/ 4864 h 238328"/>
              <a:gd name="connsiteX2" fmla="*/ 0 w 1721796"/>
              <a:gd name="connsiteY2" fmla="*/ 238328 h 238328"/>
              <a:gd name="connsiteX3" fmla="*/ 0 w 1721796"/>
              <a:gd name="connsiteY3" fmla="*/ 238328 h 23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796" h="238328">
                <a:moveTo>
                  <a:pt x="1721796" y="209145"/>
                </a:moveTo>
                <a:cubicBezTo>
                  <a:pt x="1276755" y="104572"/>
                  <a:pt x="831715" y="0"/>
                  <a:pt x="544749" y="4864"/>
                </a:cubicBezTo>
                <a:cubicBezTo>
                  <a:pt x="257783" y="9728"/>
                  <a:pt x="0" y="238328"/>
                  <a:pt x="0" y="238328"/>
                </a:cubicBezTo>
                <a:lnTo>
                  <a:pt x="0" y="238328"/>
                </a:lnTo>
              </a:path>
            </a:pathLst>
          </a:cu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048000" y="5105400"/>
          <a:ext cx="2895600" cy="1524000"/>
        </p:xfrm>
        <a:graphic>
          <a:graphicData uri="http://schemas.openxmlformats.org/drawingml/2006/table">
            <a:tbl>
              <a:tblPr/>
              <a:tblGrid>
                <a:gridCol w="218850"/>
                <a:gridCol w="228365"/>
                <a:gridCol w="228365"/>
                <a:gridCol w="215678"/>
                <a:gridCol w="215678"/>
                <a:gridCol w="215678"/>
                <a:gridCol w="228365"/>
                <a:gridCol w="241052"/>
                <a:gridCol w="608973"/>
                <a:gridCol w="265996"/>
                <a:gridCol w="228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Test Results &amp; Conclusion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Test Results</a:t>
            </a:r>
          </a:p>
          <a:p>
            <a:pPr lvl="1"/>
            <a:r>
              <a:rPr lang="en-US" sz="2600" dirty="0" smtClean="0"/>
              <a:t>An informal subjective test is conducted at Sony with HEVC test sequences </a:t>
            </a:r>
          </a:p>
          <a:p>
            <a:pPr lvl="1"/>
            <a:r>
              <a:rPr lang="en-US" sz="2600" dirty="0" smtClean="0"/>
              <a:t>Results for these </a:t>
            </a:r>
            <a:r>
              <a:rPr lang="en-US" sz="2600" dirty="0" err="1" smtClean="0"/>
              <a:t>QMatrices</a:t>
            </a:r>
            <a:r>
              <a:rPr lang="en-US" sz="2600" dirty="0" smtClean="0"/>
              <a:t> provide better pictures subjectively than AVC type </a:t>
            </a:r>
            <a:r>
              <a:rPr lang="en-US" sz="2600" dirty="0" err="1" smtClean="0"/>
              <a:t>QMatrices</a:t>
            </a:r>
            <a:endParaRPr lang="en-US" sz="2600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Conclusion</a:t>
            </a:r>
          </a:p>
          <a:p>
            <a:pPr lvl="1"/>
            <a:r>
              <a:rPr lang="en-US" sz="2600" dirty="0" smtClean="0"/>
              <a:t>presents HVS model based design method for 4 Core Intra </a:t>
            </a:r>
            <a:r>
              <a:rPr lang="en-US" sz="2600" dirty="0" err="1" smtClean="0"/>
              <a:t>QMatrices</a:t>
            </a:r>
            <a:r>
              <a:rPr lang="en-US" sz="2600" dirty="0" smtClean="0"/>
              <a:t> to start with and then complete all 12 default </a:t>
            </a:r>
            <a:r>
              <a:rPr lang="en-US" sz="2600" dirty="0" err="1" smtClean="0"/>
              <a:t>QMatrices</a:t>
            </a:r>
            <a:r>
              <a:rPr lang="en-US" sz="2600" dirty="0" smtClean="0"/>
              <a:t> for HEVC</a:t>
            </a:r>
          </a:p>
          <a:p>
            <a:pPr lvl="1"/>
            <a:r>
              <a:rPr lang="en-US" sz="2600" dirty="0" smtClean="0"/>
              <a:t>proposes consideration of this type of </a:t>
            </a:r>
            <a:r>
              <a:rPr lang="en-US" sz="2600" dirty="0" err="1" smtClean="0"/>
              <a:t>QMatrix</a:t>
            </a:r>
            <a:r>
              <a:rPr lang="en-US" sz="2600" dirty="0" smtClean="0"/>
              <a:t> for further visual evaluation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311</Words>
  <Application>Microsoft Office PowerPoint</Application>
  <PresentationFormat>On-screen Show (4:3)</PresentationFormat>
  <Paragraphs>125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Equation</vt:lpstr>
      <vt:lpstr>JCTVC-G880: HVS Model based Default Quantization Matrices</vt:lpstr>
      <vt:lpstr>Default QMatrix Design for HEVC</vt:lpstr>
      <vt:lpstr>3-step Algorithms</vt:lpstr>
      <vt:lpstr>Test Results &amp; 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Munsi Haque</dc:creator>
  <cp:lastModifiedBy>Munsi Haque</cp:lastModifiedBy>
  <cp:revision>26</cp:revision>
  <dcterms:created xsi:type="dcterms:W3CDTF">2011-11-10T19:41:42Z</dcterms:created>
  <dcterms:modified xsi:type="dcterms:W3CDTF">2011-11-18T18:35:13Z</dcterms:modified>
</cp:coreProperties>
</file>