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648" r:id="rId1"/>
  </p:sldMasterIdLst>
  <p:notesMasterIdLst>
    <p:notesMasterId r:id="rId11"/>
  </p:notesMasterIdLst>
  <p:handoutMasterIdLst>
    <p:handoutMasterId r:id="rId12"/>
  </p:handoutMasterIdLst>
  <p:sldIdLst>
    <p:sldId id="350" r:id="rId2"/>
    <p:sldId id="352" r:id="rId3"/>
    <p:sldId id="377" r:id="rId4"/>
    <p:sldId id="378" r:id="rId5"/>
    <p:sldId id="379" r:id="rId6"/>
    <p:sldId id="380" r:id="rId7"/>
    <p:sldId id="382" r:id="rId8"/>
    <p:sldId id="355" r:id="rId9"/>
    <p:sldId id="290" r:id="rId10"/>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2C3"/>
    <a:srgbClr val="97C067"/>
    <a:srgbClr val="A2A2A2"/>
    <a:srgbClr val="BC443A"/>
    <a:srgbClr val="C13535"/>
    <a:srgbClr val="3E3233"/>
    <a:srgbClr val="333333"/>
    <a:srgbClr val="7C7570"/>
    <a:srgbClr val="678D32"/>
    <a:srgbClr val="89B25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869" autoAdjust="0"/>
  </p:normalViewPr>
  <p:slideViewPr>
    <p:cSldViewPr snapToGrid="0">
      <p:cViewPr varScale="1">
        <p:scale>
          <a:sx n="89" d="100"/>
          <a:sy n="89" d="100"/>
        </p:scale>
        <p:origin x="-1032" y="-108"/>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9</a:t>
            </a:fld>
            <a:endParaRPr lang="en-US" dirty="0"/>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a:lvl1pPr>
          </a:lstStyle>
          <a:p>
            <a:pPr eaLnBrk="1" hangingPunct="1">
              <a:buFont typeface="Wingdings" pitchFamily="1" charset="2"/>
              <a:buNone/>
            </a:pPr>
            <a:r>
              <a:rPr lang="en-US" dirty="0" smtClean="0">
                <a:solidFill>
                  <a:schemeClr val="bg1"/>
                </a:solidFill>
              </a:rPr>
              <a:t>Text</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Simplified Intra Smoothing</a:t>
            </a:r>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3" r:id="rId4"/>
    <p:sldLayoutId id="2147483655" r:id="rId5"/>
    <p:sldLayoutId id="2147483656" r:id="rId6"/>
    <p:sldLayoutId id="2147483659"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337094" y="3593195"/>
            <a:ext cx="7666208" cy="1470025"/>
          </a:xfrm>
        </p:spPr>
        <p:txBody>
          <a:bodyPr/>
          <a:lstStyle/>
          <a:p>
            <a:r>
              <a:rPr lang="en-US" b="1" dirty="0" smtClean="0"/>
              <a:t>Non-CE1: 8-bit Initialization for CABAC (JCTVC-G837)</a:t>
            </a:r>
            <a:endParaRPr lang="en-US" dirty="0"/>
          </a:p>
        </p:txBody>
      </p:sp>
      <p:sp>
        <p:nvSpPr>
          <p:cNvPr id="20" name="Subtitle 19"/>
          <p:cNvSpPr>
            <a:spLocks noGrp="1"/>
          </p:cNvSpPr>
          <p:nvPr>
            <p:ph type="subTitle" idx="1"/>
          </p:nvPr>
        </p:nvSpPr>
        <p:spPr>
          <a:xfrm>
            <a:off x="2093485" y="5085081"/>
            <a:ext cx="6075730" cy="616472"/>
          </a:xfrm>
        </p:spPr>
        <p:txBody>
          <a:bodyPr/>
          <a:lstStyle/>
          <a:p>
            <a:pPr algn="r"/>
            <a:r>
              <a:rPr lang="en-US" dirty="0" smtClean="0"/>
              <a:t>Liwei Guo, </a:t>
            </a:r>
            <a:r>
              <a:rPr lang="en-US" dirty="0" err="1" smtClean="0"/>
              <a:t>Rajan</a:t>
            </a:r>
            <a:r>
              <a:rPr lang="en-US" dirty="0" smtClean="0"/>
              <a:t> Joshi, Joel Sole, Xianglin Wang, Marta Karczewicz</a:t>
            </a:r>
          </a:p>
          <a:p>
            <a:pPr algn="r"/>
            <a:r>
              <a:rPr lang="en-US" sz="1200" dirty="0" smtClean="0"/>
              <a:t>Nov. 2011</a:t>
            </a:r>
            <a:endParaRPr lang="en-US" sz="12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Introduction</a:t>
            </a:r>
            <a:endParaRPr lang="en-US" dirty="0"/>
          </a:p>
        </p:txBody>
      </p:sp>
      <p:sp>
        <p:nvSpPr>
          <p:cNvPr id="6" name="Rectangle 2"/>
          <p:cNvSpPr txBox="1">
            <a:spLocks noChangeArrowheads="1"/>
          </p:cNvSpPr>
          <p:nvPr/>
        </p:nvSpPr>
        <p:spPr bwMode="auto">
          <a:xfrm>
            <a:off x="163513" y="1069676"/>
            <a:ext cx="8712200" cy="51493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75" indent="-173038" eaLnBrk="1" hangingPunct="1">
              <a:lnSpc>
                <a:spcPct val="95000"/>
              </a:lnSpc>
              <a:spcBef>
                <a:spcPct val="35000"/>
              </a:spcBef>
              <a:buClr>
                <a:srgbClr val="C00000"/>
              </a:buClr>
              <a:buFont typeface="Wingdings" pitchFamily="2" charset="2"/>
              <a:buChar char="§"/>
            </a:pPr>
            <a:r>
              <a:rPr lang="en-US" kern="0" dirty="0" smtClean="0">
                <a:latin typeface="+mn-lt"/>
                <a:cs typeface="+mn-cs"/>
              </a:rPr>
              <a:t>CABAC contexts initialization in HM</a:t>
            </a:r>
          </a:p>
          <a:p>
            <a:pPr marL="3175" indent="-173038" eaLnBrk="1" hangingPunct="1">
              <a:lnSpc>
                <a:spcPct val="95000"/>
              </a:lnSpc>
              <a:spcBef>
                <a:spcPct val="35000"/>
              </a:spcBef>
              <a:buClr>
                <a:schemeClr val="accent1"/>
              </a:buClr>
            </a:pPr>
            <a:r>
              <a:rPr lang="en-US" i="1" dirty="0" smtClean="0">
                <a:latin typeface="+mn-lt"/>
              </a:rPr>
              <a:t>            </a:t>
            </a:r>
            <a:r>
              <a:rPr lang="en-US" i="1" dirty="0" smtClean="0">
                <a:latin typeface="+mn-lt"/>
              </a:rPr>
              <a:t>  </a:t>
            </a:r>
            <a:r>
              <a:rPr lang="en-US" i="1" dirty="0" err="1" smtClean="0">
                <a:latin typeface="+mn-lt"/>
              </a:rPr>
              <a:t>iInitState</a:t>
            </a:r>
            <a:r>
              <a:rPr lang="en-US" i="1" dirty="0" smtClean="0">
                <a:latin typeface="+mn-lt"/>
              </a:rPr>
              <a:t> </a:t>
            </a:r>
            <a:r>
              <a:rPr lang="en-US" i="1" dirty="0" smtClean="0">
                <a:latin typeface="+mn-lt"/>
              </a:rPr>
              <a:t>= Clip(1,126, (m*QP&gt;&gt;4) + n) </a:t>
            </a:r>
            <a:endParaRPr kumimoji="0" lang="en-US" b="0" i="0" u="none" strike="noStrike" kern="0" cap="none" spc="0" normalizeH="0" baseline="0" noProof="0" dirty="0" smtClean="0">
              <a:ln>
                <a:noFill/>
              </a:ln>
              <a:effectLst/>
              <a:uLnTx/>
              <a:uFillTx/>
              <a:latin typeface="+mn-lt"/>
              <a:cs typeface="+mn-cs"/>
            </a:endParaRPr>
          </a:p>
          <a:p>
            <a:pPr marL="460375" lvl="1" indent="-173038" eaLnBrk="1" hangingPunct="1">
              <a:lnSpc>
                <a:spcPct val="95000"/>
              </a:lnSpc>
              <a:spcBef>
                <a:spcPct val="35000"/>
              </a:spcBef>
              <a:buClr>
                <a:schemeClr val="accent1"/>
              </a:buClr>
              <a:buFont typeface="Wingdings" pitchFamily="2" charset="2"/>
              <a:buChar char="§"/>
            </a:pPr>
            <a:r>
              <a:rPr lang="en-US" i="1" kern="0" dirty="0" smtClean="0">
                <a:latin typeface="+mn-lt"/>
              </a:rPr>
              <a:t>m</a:t>
            </a:r>
            <a:r>
              <a:rPr lang="en-US" kern="0" dirty="0" smtClean="0">
                <a:latin typeface="+mn-lt"/>
              </a:rPr>
              <a:t>: “short-</a:t>
            </a:r>
            <a:r>
              <a:rPr lang="en-US" kern="0" dirty="0" err="1" smtClean="0">
                <a:latin typeface="+mn-lt"/>
              </a:rPr>
              <a:t>int</a:t>
            </a:r>
            <a:r>
              <a:rPr lang="en-US" kern="0" dirty="0" smtClean="0">
                <a:latin typeface="+mn-lt"/>
              </a:rPr>
              <a:t>” type slope parameter</a:t>
            </a:r>
          </a:p>
          <a:p>
            <a:pPr marL="460375" lvl="1" indent="-173038" eaLnBrk="1" hangingPunct="1">
              <a:lnSpc>
                <a:spcPct val="95000"/>
              </a:lnSpc>
              <a:spcBef>
                <a:spcPct val="35000"/>
              </a:spcBef>
              <a:buClr>
                <a:schemeClr val="accent1"/>
              </a:buClr>
              <a:buFont typeface="Wingdings" pitchFamily="2" charset="2"/>
              <a:buChar char="§"/>
            </a:pPr>
            <a:r>
              <a:rPr lang="en-US" i="1" kern="0" dirty="0" smtClean="0">
                <a:latin typeface="+mn-lt"/>
              </a:rPr>
              <a:t>n</a:t>
            </a:r>
            <a:r>
              <a:rPr lang="en-US" kern="0" dirty="0" smtClean="0">
                <a:latin typeface="+mn-lt"/>
              </a:rPr>
              <a:t>: “short-</a:t>
            </a:r>
            <a:r>
              <a:rPr lang="en-US" kern="0" dirty="0" err="1" smtClean="0">
                <a:latin typeface="+mn-lt"/>
              </a:rPr>
              <a:t>int</a:t>
            </a:r>
            <a:r>
              <a:rPr lang="en-US" kern="0" dirty="0" smtClean="0">
                <a:latin typeface="+mn-lt"/>
              </a:rPr>
              <a:t>” type intersection parameter</a:t>
            </a:r>
          </a:p>
          <a:p>
            <a:pPr marL="460375" lvl="1" indent="-173038" eaLnBrk="1" hangingPunct="1">
              <a:lnSpc>
                <a:spcPct val="95000"/>
              </a:lnSpc>
              <a:spcBef>
                <a:spcPct val="35000"/>
              </a:spcBef>
              <a:buClr>
                <a:schemeClr val="accent1"/>
              </a:buClr>
              <a:buFont typeface="Wingdings" pitchFamily="2" charset="2"/>
              <a:buChar char="§"/>
            </a:pPr>
            <a:r>
              <a:rPr lang="en-US" kern="0" dirty="0" smtClean="0">
                <a:latin typeface="+mn-lt"/>
              </a:rPr>
              <a:t>Current values of </a:t>
            </a:r>
            <a:r>
              <a:rPr lang="en-US" i="1" kern="0" dirty="0" smtClean="0">
                <a:latin typeface="+mn-lt"/>
              </a:rPr>
              <a:t>m/n</a:t>
            </a:r>
            <a:r>
              <a:rPr lang="en-US" kern="0" dirty="0" smtClean="0">
                <a:latin typeface="+mn-lt"/>
              </a:rPr>
              <a:t> </a:t>
            </a:r>
            <a:r>
              <a:rPr lang="en-US" kern="0" dirty="0" smtClean="0">
                <a:latin typeface="+mn-lt"/>
              </a:rPr>
              <a:t>can </a:t>
            </a:r>
            <a:r>
              <a:rPr lang="en-US" kern="0" dirty="0" smtClean="0">
                <a:latin typeface="+mn-lt"/>
              </a:rPr>
              <a:t>be stored using 8-bits (with an offset) </a:t>
            </a:r>
            <a:endParaRPr lang="en-US" kern="0" dirty="0" smtClean="0">
              <a:latin typeface="+mn-lt"/>
            </a:endParaRPr>
          </a:p>
          <a:p>
            <a:pPr marL="917575" lvl="2" indent="-173038" eaLnBrk="1" hangingPunct="1">
              <a:lnSpc>
                <a:spcPct val="95000"/>
              </a:lnSpc>
              <a:spcBef>
                <a:spcPct val="35000"/>
              </a:spcBef>
              <a:buClr>
                <a:schemeClr val="accent1"/>
              </a:buClr>
              <a:buFont typeface="Wingdings" pitchFamily="2" charset="2"/>
              <a:buChar char="§"/>
            </a:pPr>
            <a:r>
              <a:rPr lang="en-US" kern="0" dirty="0" smtClean="0">
                <a:latin typeface="+mn-lt"/>
              </a:rPr>
              <a:t>At least,16 </a:t>
            </a:r>
            <a:r>
              <a:rPr lang="en-US" kern="0" dirty="0" smtClean="0">
                <a:latin typeface="+mn-lt"/>
              </a:rPr>
              <a:t>bits storage for each </a:t>
            </a:r>
            <a:r>
              <a:rPr lang="en-US" kern="0" dirty="0" smtClean="0">
                <a:latin typeface="+mn-lt"/>
              </a:rPr>
              <a:t>context</a:t>
            </a:r>
            <a:endParaRPr lang="en-US" kern="0" dirty="0" smtClean="0">
              <a:latin typeface="+mn-lt"/>
            </a:endParaRPr>
          </a:p>
          <a:p>
            <a:pPr marL="3175" indent="-173038" eaLnBrk="1" hangingPunct="1">
              <a:lnSpc>
                <a:spcPct val="95000"/>
              </a:lnSpc>
              <a:spcBef>
                <a:spcPct val="35000"/>
              </a:spcBef>
              <a:buClr>
                <a:schemeClr val="accent1"/>
              </a:buClr>
              <a:buFont typeface="Wingdings" pitchFamily="2" charset="2"/>
              <a:buChar char="§"/>
            </a:pPr>
            <a:endParaRPr kumimoji="0" lang="en-US" sz="1600" b="0" i="0" u="none" strike="noStrike" kern="0" cap="none" spc="0" normalizeH="0" baseline="0" noProof="0" dirty="0" smtClean="0">
              <a:ln>
                <a:noFill/>
              </a:ln>
              <a:effectLst/>
              <a:uLnTx/>
              <a:uFillTx/>
              <a:latin typeface="+mn-lt"/>
              <a:cs typeface="+mn-cs"/>
            </a:endParaRPr>
          </a:p>
          <a:p>
            <a:pPr marL="3175" indent="-173038" eaLnBrk="1" hangingPunct="1">
              <a:lnSpc>
                <a:spcPct val="95000"/>
              </a:lnSpc>
              <a:spcBef>
                <a:spcPct val="35000"/>
              </a:spcBef>
              <a:buClr>
                <a:srgbClr val="C00000"/>
              </a:buClr>
              <a:buFont typeface="Wingdings" pitchFamily="2" charset="2"/>
              <a:buChar char="§"/>
            </a:pPr>
            <a:r>
              <a:rPr kumimoji="0" lang="en-US" b="0" i="0" u="none" strike="noStrike" kern="0" cap="none" spc="0" normalizeH="0" baseline="0" noProof="0" dirty="0" smtClean="0">
                <a:ln>
                  <a:noFill/>
                </a:ln>
                <a:effectLst/>
                <a:uLnTx/>
                <a:uFillTx/>
                <a:latin typeface="+mn-lt"/>
                <a:cs typeface="+mn-cs"/>
              </a:rPr>
              <a:t>Proposed</a:t>
            </a:r>
            <a:r>
              <a:rPr kumimoji="0" lang="en-US" b="0" i="0" u="none" strike="noStrike" kern="0" cap="none" spc="0" normalizeH="0" noProof="0" dirty="0" smtClean="0">
                <a:ln>
                  <a:noFill/>
                </a:ln>
                <a:effectLst/>
                <a:uLnTx/>
                <a:uFillTx/>
                <a:latin typeface="+mn-lt"/>
                <a:cs typeface="+mn-cs"/>
              </a:rPr>
              <a:t> 8-bit CABAC initialization</a:t>
            </a:r>
          </a:p>
          <a:p>
            <a:pPr marL="460375" lvl="1" indent="-173038" eaLnBrk="1" hangingPunct="1">
              <a:lnSpc>
                <a:spcPct val="95000"/>
              </a:lnSpc>
              <a:spcBef>
                <a:spcPct val="35000"/>
              </a:spcBef>
              <a:buClr>
                <a:schemeClr val="accent1"/>
              </a:buClr>
              <a:buFont typeface="Wingdings" pitchFamily="2" charset="2"/>
              <a:buChar char="§"/>
              <a:defRPr/>
            </a:pPr>
            <a:r>
              <a:rPr lang="en-US" kern="0" dirty="0" smtClean="0">
                <a:latin typeface="+mn-lt"/>
                <a:cs typeface="+mn-cs"/>
              </a:rPr>
              <a:t>An 8-bit </a:t>
            </a:r>
            <a:r>
              <a:rPr lang="en-US" i="1" dirty="0" err="1" smtClean="0">
                <a:latin typeface="+mn-lt"/>
              </a:rPr>
              <a:t>InitIdx</a:t>
            </a:r>
            <a:r>
              <a:rPr lang="en-US" i="1" dirty="0" smtClean="0">
                <a:latin typeface="+mn-lt"/>
              </a:rPr>
              <a:t> </a:t>
            </a:r>
            <a:r>
              <a:rPr lang="en-US" dirty="0" smtClean="0">
                <a:latin typeface="+mn-lt"/>
              </a:rPr>
              <a:t>is stored for each context</a:t>
            </a:r>
          </a:p>
          <a:p>
            <a:pPr marL="460375" lvl="1" indent="-173038" eaLnBrk="1" hangingPunct="1">
              <a:lnSpc>
                <a:spcPct val="95000"/>
              </a:lnSpc>
              <a:spcBef>
                <a:spcPct val="35000"/>
              </a:spcBef>
              <a:buClr>
                <a:schemeClr val="accent1"/>
              </a:buClr>
              <a:buFont typeface="Wingdings" pitchFamily="2" charset="2"/>
              <a:buChar char="§"/>
              <a:defRPr/>
            </a:pPr>
            <a:r>
              <a:rPr lang="en-US" i="1" dirty="0" err="1" smtClean="0">
                <a:latin typeface="+mn-lt"/>
              </a:rPr>
              <a:t>InitIdx</a:t>
            </a:r>
            <a:r>
              <a:rPr lang="en-US" i="1" dirty="0" smtClean="0">
                <a:latin typeface="+mn-lt"/>
              </a:rPr>
              <a:t> </a:t>
            </a:r>
            <a:r>
              <a:rPr lang="en-US" kern="0" dirty="0" smtClean="0">
                <a:latin typeface="+mn-lt"/>
                <a:cs typeface="+mn-cs"/>
              </a:rPr>
              <a:t>is </a:t>
            </a:r>
            <a:r>
              <a:rPr lang="en-US" kern="0" dirty="0" smtClean="0">
                <a:latin typeface="+mn-lt"/>
                <a:cs typeface="+mn-cs"/>
              </a:rPr>
              <a:t>converted to </a:t>
            </a:r>
            <a:r>
              <a:rPr lang="en-US" i="1" kern="0" dirty="0" smtClean="0">
                <a:latin typeface="+mn-lt"/>
                <a:cs typeface="+mn-cs"/>
              </a:rPr>
              <a:t>m</a:t>
            </a:r>
            <a:r>
              <a:rPr lang="en-US" kern="0" dirty="0" smtClean="0">
                <a:latin typeface="+mn-lt"/>
                <a:cs typeface="+mn-cs"/>
              </a:rPr>
              <a:t> and </a:t>
            </a:r>
            <a:r>
              <a:rPr lang="en-US" i="1" kern="0" dirty="0" smtClean="0">
                <a:latin typeface="+mn-lt"/>
                <a:cs typeface="+mn-cs"/>
              </a:rPr>
              <a:t>n</a:t>
            </a:r>
            <a:r>
              <a:rPr lang="en-US" kern="0" dirty="0" smtClean="0">
                <a:latin typeface="+mn-lt"/>
                <a:cs typeface="+mn-cs"/>
              </a:rPr>
              <a:t> based on </a:t>
            </a:r>
            <a:r>
              <a:rPr lang="en-US" kern="0" dirty="0" err="1" smtClean="0">
                <a:latin typeface="+mn-lt"/>
                <a:cs typeface="+mn-cs"/>
              </a:rPr>
              <a:t>SlopeTable</a:t>
            </a:r>
            <a:r>
              <a:rPr lang="en-US" kern="0" dirty="0" smtClean="0">
                <a:latin typeface="+mn-lt"/>
                <a:cs typeface="+mn-cs"/>
              </a:rPr>
              <a:t> and </a:t>
            </a:r>
            <a:r>
              <a:rPr lang="en-US" kern="0" dirty="0" err="1" smtClean="0">
                <a:latin typeface="+mn-lt"/>
                <a:cs typeface="+mn-cs"/>
              </a:rPr>
              <a:t>IntersecTable</a:t>
            </a:r>
            <a:r>
              <a:rPr lang="en-US" kern="0" dirty="0" smtClean="0">
                <a:latin typeface="+mn-lt"/>
                <a:cs typeface="+mn-cs"/>
              </a:rPr>
              <a:t> </a:t>
            </a:r>
          </a:p>
          <a:p>
            <a:pPr marL="460375" lvl="1" indent="-173038" eaLnBrk="1" hangingPunct="1">
              <a:lnSpc>
                <a:spcPct val="95000"/>
              </a:lnSpc>
              <a:spcBef>
                <a:spcPct val="35000"/>
              </a:spcBef>
              <a:buClr>
                <a:schemeClr val="accent1"/>
              </a:buClr>
              <a:buFont typeface="Wingdings" pitchFamily="2" charset="2"/>
              <a:buChar char="§"/>
              <a:defRPr/>
            </a:pPr>
            <a:r>
              <a:rPr lang="en-US" kern="0" dirty="0" smtClean="0">
                <a:latin typeface="+mn-lt"/>
                <a:cs typeface="+mn-cs"/>
              </a:rPr>
              <a:t>Two sets of tables </a:t>
            </a:r>
            <a:r>
              <a:rPr lang="en-US" kern="0" dirty="0" smtClean="0">
                <a:latin typeface="+mn-lt"/>
                <a:cs typeface="+mn-cs"/>
              </a:rPr>
              <a:t>are provided</a:t>
            </a:r>
            <a:endParaRPr lang="en-US" kern="0" dirty="0" smtClean="0">
              <a:latin typeface="+mn-lt"/>
              <a:cs typeface="+mn-cs"/>
            </a:endParaRPr>
          </a:p>
          <a:p>
            <a:pPr marL="917575" lvl="2" indent="-173038" eaLnBrk="1" hangingPunct="1">
              <a:lnSpc>
                <a:spcPct val="95000"/>
              </a:lnSpc>
              <a:spcBef>
                <a:spcPct val="35000"/>
              </a:spcBef>
              <a:buClr>
                <a:schemeClr val="accent1"/>
              </a:buClr>
              <a:buFont typeface="Wingdings" pitchFamily="2" charset="2"/>
              <a:buChar char="§"/>
              <a:defRPr/>
            </a:pPr>
            <a:r>
              <a:rPr lang="en-US" kern="0" dirty="0" smtClean="0">
                <a:latin typeface="+mn-lt"/>
                <a:cs typeface="+mn-cs"/>
              </a:rPr>
              <a:t>T</a:t>
            </a:r>
            <a:r>
              <a:rPr lang="en-US" kern="0" dirty="0" smtClean="0">
                <a:latin typeface="+mn-lt"/>
                <a:cs typeface="+mn-cs"/>
              </a:rPr>
              <a:t>able </a:t>
            </a:r>
            <a:r>
              <a:rPr lang="en-US" kern="0" dirty="0" smtClean="0">
                <a:latin typeface="+mn-lt"/>
                <a:cs typeface="+mn-cs"/>
              </a:rPr>
              <a:t>look-up operations can be replaced by simple </a:t>
            </a:r>
            <a:r>
              <a:rPr lang="en-US" kern="0" dirty="0" smtClean="0">
                <a:latin typeface="+mn-lt"/>
                <a:cs typeface="+mn-cs"/>
              </a:rPr>
              <a:t>computations and </a:t>
            </a:r>
            <a:r>
              <a:rPr lang="en-US" kern="0" dirty="0" smtClean="0">
                <a:latin typeface="+mn-lt"/>
                <a:cs typeface="+mn-cs"/>
              </a:rPr>
              <a:t>thus storage of tables is not </a:t>
            </a:r>
            <a:r>
              <a:rPr lang="en-US" kern="0" dirty="0" smtClean="0">
                <a:latin typeface="+mn-lt"/>
                <a:cs typeface="+mn-cs"/>
              </a:rPr>
              <a:t>necessary</a:t>
            </a:r>
            <a:endParaRPr lang="en-US" kern="0" dirty="0" smtClean="0">
              <a:latin typeface="+mn-lt"/>
              <a:cs typeface="+mn-cs"/>
            </a:endParaRPr>
          </a:p>
          <a:p>
            <a:pPr marL="460375" lvl="1" indent="-173038" eaLnBrk="1" hangingPunct="1">
              <a:lnSpc>
                <a:spcPct val="95000"/>
              </a:lnSpc>
              <a:spcBef>
                <a:spcPct val="35000"/>
              </a:spcBef>
              <a:buClr>
                <a:schemeClr val="accent1"/>
              </a:buClr>
              <a:buFont typeface="Wingdings" pitchFamily="2" charset="2"/>
              <a:buChar char="§"/>
              <a:defRPr/>
            </a:pPr>
            <a:endParaRPr kumimoji="0" lang="en-US" sz="1800" b="0" u="none" strike="noStrike" kern="0" cap="none" spc="0" normalizeH="0" baseline="0" noProof="0" dirty="0" smtClean="0">
              <a:ln>
                <a:noFill/>
              </a:ln>
              <a:solidFill>
                <a:srgbClr val="333333"/>
              </a:solidFill>
              <a:effectLst/>
              <a:uLnTx/>
              <a:uFillTx/>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260331" y="542554"/>
            <a:ext cx="8712200" cy="48900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75" indent="-173038" eaLnBrk="1" hangingPunct="1">
              <a:lnSpc>
                <a:spcPct val="95000"/>
              </a:lnSpc>
              <a:spcBef>
                <a:spcPct val="35000"/>
              </a:spcBef>
              <a:buClr>
                <a:schemeClr val="accent1"/>
              </a:buClr>
              <a:buFont typeface="Arial" pitchFamily="34" charset="0"/>
              <a:buChar char="•"/>
            </a:pPr>
            <a:endParaRPr lang="en-US" kern="0" dirty="0" smtClean="0">
              <a:solidFill>
                <a:srgbClr val="333333"/>
              </a:solidFill>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kumimoji="0" lang="en-US" sz="2000" b="0" i="0" u="none" strike="noStrike" kern="0" cap="none" spc="0" normalizeH="0" baseline="0" noProof="0" dirty="0" smtClean="0">
                <a:ln>
                  <a:noFill/>
                </a:ln>
                <a:effectLst/>
                <a:uLnTx/>
                <a:uFillTx/>
                <a:latin typeface="+mn-lt"/>
                <a:ea typeface="+mn-ea"/>
                <a:cs typeface="+mn-cs"/>
              </a:rPr>
              <a:t>8-bit </a:t>
            </a:r>
            <a:r>
              <a:rPr kumimoji="0" lang="en-US" sz="2000" b="0" i="1" u="none" strike="noStrike" kern="0" cap="none" spc="0" normalizeH="0" baseline="0" noProof="0" dirty="0" err="1" smtClean="0">
                <a:ln>
                  <a:noFill/>
                </a:ln>
                <a:effectLst/>
                <a:uLnTx/>
                <a:uFillTx/>
                <a:latin typeface="+mn-lt"/>
                <a:ea typeface="+mn-ea"/>
                <a:cs typeface="+mn-cs"/>
              </a:rPr>
              <a:t>InitIdx</a:t>
            </a:r>
            <a:r>
              <a:rPr kumimoji="0" lang="en-US" sz="2000" b="0" i="1" u="none" strike="noStrike" kern="0" cap="none" spc="0" normalizeH="0" baseline="0" noProof="0" dirty="0" smtClean="0">
                <a:ln>
                  <a:noFill/>
                </a:ln>
                <a:effectLst/>
                <a:uLnTx/>
                <a:uFillTx/>
                <a:latin typeface="+mn-lt"/>
                <a:ea typeface="+mn-ea"/>
                <a:cs typeface="+mn-cs"/>
              </a:rPr>
              <a:t> </a:t>
            </a:r>
            <a:r>
              <a:rPr kumimoji="0" lang="en-US" sz="2000" b="0" u="none" strike="noStrike" kern="0" cap="none" spc="0" normalizeH="0" baseline="0" noProof="0" dirty="0" smtClean="0">
                <a:ln>
                  <a:noFill/>
                </a:ln>
                <a:effectLst/>
                <a:uLnTx/>
                <a:uFillTx/>
                <a:latin typeface="+mn-lt"/>
                <a:ea typeface="+mn-ea"/>
                <a:cs typeface="+mn-cs"/>
              </a:rPr>
              <a:t>consists</a:t>
            </a:r>
            <a:r>
              <a:rPr kumimoji="0" lang="en-US" sz="2000" b="0" u="none" strike="noStrike" kern="0" cap="none" spc="0" normalizeH="0" noProof="0" dirty="0" smtClean="0">
                <a:ln>
                  <a:noFill/>
                </a:ln>
                <a:effectLst/>
                <a:uLnTx/>
                <a:uFillTx/>
                <a:latin typeface="+mn-lt"/>
                <a:ea typeface="+mn-ea"/>
                <a:cs typeface="+mn-cs"/>
              </a:rPr>
              <a:t> of  two </a:t>
            </a:r>
            <a:r>
              <a:rPr kumimoji="0" lang="en-US" sz="2000" b="0" u="none" strike="noStrike" kern="0" cap="none" spc="0" normalizeH="0" noProof="0" dirty="0" smtClean="0">
                <a:ln>
                  <a:noFill/>
                </a:ln>
                <a:effectLst/>
                <a:uLnTx/>
                <a:uFillTx/>
                <a:latin typeface="+mn-lt"/>
                <a:ea typeface="+mn-ea"/>
                <a:cs typeface="+mn-cs"/>
              </a:rPr>
              <a:t>parts</a:t>
            </a:r>
            <a:endParaRPr kumimoji="0" lang="en-US" sz="2000" b="0" u="none" strike="noStrike" kern="0" cap="none" spc="0" normalizeH="0" noProof="0" dirty="0" smtClean="0">
              <a:ln>
                <a:noFill/>
              </a:ln>
              <a:effectLst/>
              <a:uLnTx/>
              <a:uFillTx/>
              <a:latin typeface="+mn-lt"/>
              <a:ea typeface="+mn-ea"/>
              <a:cs typeface="+mn-cs"/>
            </a:endParaRPr>
          </a:p>
          <a:p>
            <a:pPr marL="914400" lvl="1" indent="-457200" eaLnBrk="1" hangingPunct="1">
              <a:lnSpc>
                <a:spcPct val="95000"/>
              </a:lnSpc>
              <a:spcBef>
                <a:spcPct val="35000"/>
              </a:spcBef>
              <a:buClr>
                <a:schemeClr val="accent1"/>
              </a:buClr>
              <a:buFont typeface="+mj-lt"/>
              <a:buAutoNum type="arabicPeriod"/>
              <a:defRPr/>
            </a:pPr>
            <a:r>
              <a:rPr lang="en-US" sz="2000" kern="0" baseline="0" dirty="0" smtClean="0">
                <a:latin typeface="+mn-lt"/>
                <a:cs typeface="+mn-cs"/>
              </a:rPr>
              <a:t>4-bit </a:t>
            </a:r>
            <a:r>
              <a:rPr lang="en-US" sz="2000" i="1" kern="0" baseline="0" dirty="0" err="1" smtClean="0">
                <a:latin typeface="+mn-lt"/>
                <a:cs typeface="+mn-cs"/>
              </a:rPr>
              <a:t>SlopeIdx</a:t>
            </a:r>
            <a:endParaRPr kumimoji="0" lang="en-US" sz="2000" b="0" i="1" u="none" strike="noStrike" kern="0" cap="none" spc="0" normalizeH="0" baseline="0" noProof="0" dirty="0" smtClean="0">
              <a:ln>
                <a:noFill/>
              </a:ln>
              <a:effectLst/>
              <a:uLnTx/>
              <a:uFillTx/>
              <a:latin typeface="+mn-lt"/>
              <a:ea typeface="+mn-ea"/>
              <a:cs typeface="+mn-cs"/>
            </a:endParaRPr>
          </a:p>
          <a:p>
            <a:pPr marL="914400" lvl="1" indent="-457200" eaLnBrk="1" hangingPunct="1">
              <a:lnSpc>
                <a:spcPct val="95000"/>
              </a:lnSpc>
              <a:spcBef>
                <a:spcPct val="35000"/>
              </a:spcBef>
              <a:buClr>
                <a:schemeClr val="accent1"/>
              </a:buClr>
              <a:buFont typeface="+mj-lt"/>
              <a:buAutoNum type="arabicPeriod"/>
              <a:defRPr/>
            </a:pPr>
            <a:r>
              <a:rPr kumimoji="0" lang="en-US" sz="2000" b="0" i="0" u="none" strike="noStrike" kern="0" cap="none" spc="0" normalizeH="0" baseline="0" noProof="0" dirty="0" smtClean="0">
                <a:ln>
                  <a:noFill/>
                </a:ln>
                <a:effectLst/>
                <a:uLnTx/>
                <a:uFillTx/>
                <a:latin typeface="+mn-lt"/>
                <a:ea typeface="+mn-ea"/>
                <a:cs typeface="+mn-cs"/>
              </a:rPr>
              <a:t>4-bit </a:t>
            </a:r>
            <a:r>
              <a:rPr kumimoji="0" lang="en-US" sz="2000" b="0" i="0" u="none" strike="noStrike" kern="0" cap="none" spc="0" normalizeH="0" baseline="0" noProof="0" dirty="0" err="1" smtClean="0">
                <a:ln>
                  <a:noFill/>
                </a:ln>
                <a:effectLst/>
                <a:uLnTx/>
                <a:uFillTx/>
                <a:latin typeface="+mn-lt"/>
                <a:ea typeface="+mn-ea"/>
                <a:cs typeface="+mn-cs"/>
              </a:rPr>
              <a:t>IntersecIdx</a:t>
            </a:r>
            <a:endParaRPr kumimoji="0" lang="en-US" sz="2000" b="0" i="0" u="none" strike="noStrike" kern="0" cap="none" spc="0" normalizeH="0" baseline="0" noProof="0" dirty="0" smtClean="0">
              <a:ln>
                <a:noFill/>
              </a:ln>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defRPr/>
            </a:pPr>
            <a:endParaRPr lang="en-US" sz="2000" kern="0" dirty="0" smtClean="0">
              <a:latin typeface="+mn-lt"/>
              <a:cs typeface="+mn-cs"/>
            </a:endParaRPr>
          </a:p>
          <a:p>
            <a:pPr marL="630238" lvl="1" indent="-173038" eaLnBrk="1" hangingPunct="1">
              <a:lnSpc>
                <a:spcPct val="95000"/>
              </a:lnSpc>
              <a:spcBef>
                <a:spcPct val="35000"/>
              </a:spcBef>
              <a:buClr>
                <a:schemeClr val="accent2"/>
              </a:buClr>
              <a:buFont typeface="Wingdings" pitchFamily="2" charset="2"/>
              <a:buChar char="§"/>
              <a:defRPr/>
            </a:pPr>
            <a:endParaRPr kumimoji="0" lang="en-US" sz="2000" b="0" i="0" u="none" strike="noStrike" kern="0" cap="none" spc="0" normalizeH="0" baseline="0" noProof="0" dirty="0" smtClean="0">
              <a:ln>
                <a:noFill/>
              </a:ln>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defRPr/>
            </a:pPr>
            <a:endParaRPr lang="en-US" sz="2000" kern="0" dirty="0" smtClean="0">
              <a:latin typeface="+mn-lt"/>
              <a:cs typeface="+mn-cs"/>
            </a:endParaRPr>
          </a:p>
          <a:p>
            <a:pPr marL="630238" lvl="1" indent="-173038" eaLnBrk="1" hangingPunct="1">
              <a:lnSpc>
                <a:spcPct val="95000"/>
              </a:lnSpc>
              <a:spcBef>
                <a:spcPct val="35000"/>
              </a:spcBef>
              <a:buClr>
                <a:schemeClr val="accent2"/>
              </a:buClr>
              <a:buFont typeface="Wingdings" pitchFamily="2" charset="2"/>
              <a:buChar char="§"/>
              <a:defRPr/>
            </a:pPr>
            <a:endParaRPr kumimoji="0" lang="en-US" sz="2000" b="0" i="0" u="none" strike="noStrike" kern="0" cap="none" spc="0" normalizeH="0" baseline="0" noProof="0" dirty="0" smtClean="0">
              <a:ln>
                <a:noFill/>
              </a:ln>
              <a:effectLst/>
              <a:uLnTx/>
              <a:uFillTx/>
              <a:latin typeface="+mn-lt"/>
              <a:ea typeface="+mn-ea"/>
              <a:cs typeface="+mn-cs"/>
            </a:endParaRPr>
          </a:p>
          <a:p>
            <a:pPr marL="173038" indent="-173038" eaLnBrk="1" hangingPunct="1">
              <a:lnSpc>
                <a:spcPct val="95000"/>
              </a:lnSpc>
              <a:spcBef>
                <a:spcPct val="35000"/>
              </a:spcBef>
              <a:buClr>
                <a:schemeClr val="accent2"/>
              </a:buClr>
              <a:buFont typeface="Wingdings" pitchFamily="2" charset="2"/>
              <a:buChar char="§"/>
              <a:defRPr/>
            </a:pPr>
            <a:r>
              <a:rPr kumimoji="0" lang="en-US" sz="2000" b="0" i="0" u="none" strike="noStrike" kern="0" cap="none" spc="0" normalizeH="0" baseline="0" noProof="0" dirty="0" smtClean="0">
                <a:ln>
                  <a:noFill/>
                </a:ln>
                <a:effectLst/>
                <a:uLnTx/>
                <a:uFillTx/>
                <a:latin typeface="+mn-lt"/>
                <a:ea typeface="+mn-ea"/>
                <a:cs typeface="+mn-cs"/>
              </a:rPr>
              <a:t>Converting </a:t>
            </a:r>
            <a:r>
              <a:rPr kumimoji="0" lang="en-US" sz="2000" b="0" i="1" u="none" strike="noStrike" kern="0" cap="none" spc="0" normalizeH="0" baseline="0" noProof="0" dirty="0" err="1" smtClean="0">
                <a:ln>
                  <a:noFill/>
                </a:ln>
                <a:effectLst/>
                <a:uLnTx/>
                <a:uFillTx/>
                <a:latin typeface="+mn-lt"/>
                <a:ea typeface="+mn-ea"/>
                <a:cs typeface="+mn-cs"/>
              </a:rPr>
              <a:t>InitIdx</a:t>
            </a:r>
            <a:r>
              <a:rPr kumimoji="0" lang="en-US" sz="2000" b="0" i="0" u="none" strike="noStrike" kern="0" cap="none" spc="0" normalizeH="0" noProof="0" dirty="0" smtClean="0">
                <a:ln>
                  <a:noFill/>
                </a:ln>
                <a:effectLst/>
                <a:uLnTx/>
                <a:uFillTx/>
                <a:latin typeface="+mn-lt"/>
                <a:ea typeface="+mn-ea"/>
                <a:cs typeface="+mn-cs"/>
              </a:rPr>
              <a:t> to </a:t>
            </a:r>
            <a:r>
              <a:rPr kumimoji="0" lang="en-US" sz="2000" b="0" i="1" u="none" strike="noStrike" kern="0" cap="none" spc="0" normalizeH="0" noProof="0" dirty="0" smtClean="0">
                <a:ln>
                  <a:noFill/>
                </a:ln>
                <a:effectLst/>
                <a:uLnTx/>
                <a:uFillTx/>
                <a:latin typeface="+mn-lt"/>
                <a:ea typeface="+mn-ea"/>
                <a:cs typeface="+mn-cs"/>
              </a:rPr>
              <a:t>m</a:t>
            </a:r>
            <a:r>
              <a:rPr kumimoji="0" lang="en-US" sz="2000" b="0" i="0" u="none" strike="noStrike" kern="0" cap="none" spc="0" normalizeH="0" noProof="0" dirty="0" smtClean="0">
                <a:ln>
                  <a:noFill/>
                </a:ln>
                <a:effectLst/>
                <a:uLnTx/>
                <a:uFillTx/>
                <a:latin typeface="+mn-lt"/>
                <a:ea typeface="+mn-ea"/>
                <a:cs typeface="+mn-cs"/>
              </a:rPr>
              <a:t> and </a:t>
            </a:r>
            <a:r>
              <a:rPr kumimoji="0" lang="en-US" sz="2000" b="0" i="1" u="none" strike="noStrike" kern="0" cap="none" spc="0" normalizeH="0" noProof="0" dirty="0" smtClean="0">
                <a:ln>
                  <a:noFill/>
                </a:ln>
                <a:effectLst/>
                <a:uLnTx/>
                <a:uFillTx/>
                <a:latin typeface="+mn-lt"/>
                <a:ea typeface="+mn-ea"/>
                <a:cs typeface="+mn-cs"/>
              </a:rPr>
              <a:t>n</a:t>
            </a:r>
          </a:p>
          <a:p>
            <a:pPr marL="630238" lvl="1" indent="-173038" eaLnBrk="1" hangingPunct="1">
              <a:lnSpc>
                <a:spcPct val="95000"/>
              </a:lnSpc>
              <a:spcBef>
                <a:spcPct val="35000"/>
              </a:spcBef>
              <a:buClr>
                <a:schemeClr val="accent1"/>
              </a:buClr>
              <a:buFont typeface="Wingdings" pitchFamily="2" charset="2"/>
              <a:buChar char="§"/>
              <a:defRPr/>
            </a:pPr>
            <a:r>
              <a:rPr lang="en-US" sz="2000" kern="0" dirty="0" smtClean="0">
                <a:latin typeface="+mn-lt"/>
              </a:rPr>
              <a:t>16-element tables </a:t>
            </a:r>
            <a:r>
              <a:rPr lang="en-US" sz="2000" kern="0" dirty="0" err="1" smtClean="0">
                <a:latin typeface="+mn-lt"/>
              </a:rPr>
              <a:t>SlopeTable</a:t>
            </a:r>
            <a:r>
              <a:rPr lang="en-US" sz="2000" kern="0" dirty="0" smtClean="0">
                <a:latin typeface="+mn-lt"/>
              </a:rPr>
              <a:t> and </a:t>
            </a:r>
            <a:r>
              <a:rPr lang="en-US" sz="2000" kern="0" dirty="0" err="1" smtClean="0">
                <a:latin typeface="+mn-lt"/>
              </a:rPr>
              <a:t>IntersecTable</a:t>
            </a:r>
            <a:endParaRPr lang="en-US" sz="2000" kern="0" dirty="0" smtClean="0">
              <a:latin typeface="+mn-lt"/>
            </a:endParaRPr>
          </a:p>
          <a:p>
            <a:pPr marL="1087438" lvl="2" indent="-173038" eaLnBrk="1" hangingPunct="1">
              <a:lnSpc>
                <a:spcPct val="95000"/>
              </a:lnSpc>
              <a:spcBef>
                <a:spcPct val="35000"/>
              </a:spcBef>
              <a:buClr>
                <a:schemeClr val="accent1"/>
              </a:buClr>
              <a:buFont typeface="Wingdings" pitchFamily="2" charset="2"/>
              <a:buChar char="§"/>
              <a:defRPr/>
            </a:pPr>
            <a:r>
              <a:rPr lang="en-US" sz="2000" i="1" dirty="0" smtClean="0">
                <a:latin typeface="+mn-lt"/>
                <a:ea typeface="SimSun" pitchFamily="2" charset="-122"/>
                <a:cs typeface="Times New Roman" pitchFamily="18" charset="0"/>
              </a:rPr>
              <a:t>m = </a:t>
            </a:r>
            <a:r>
              <a:rPr lang="en-US" sz="2000" i="1" dirty="0" err="1" smtClean="0">
                <a:latin typeface="+mn-lt"/>
                <a:ea typeface="SimSun" pitchFamily="2" charset="-122"/>
                <a:cs typeface="Times New Roman" pitchFamily="18" charset="0"/>
              </a:rPr>
              <a:t>SlopeTable</a:t>
            </a:r>
            <a:r>
              <a:rPr lang="en-US" sz="2000" i="1" dirty="0" smtClean="0">
                <a:latin typeface="+mn-lt"/>
                <a:ea typeface="SimSun" pitchFamily="2" charset="-122"/>
                <a:cs typeface="Times New Roman" pitchFamily="18" charset="0"/>
              </a:rPr>
              <a:t>[</a:t>
            </a:r>
            <a:r>
              <a:rPr lang="en-US" sz="2000" i="1" dirty="0" err="1" smtClean="0">
                <a:latin typeface="+mn-lt"/>
                <a:ea typeface="SimSun" pitchFamily="2" charset="-122"/>
                <a:cs typeface="Times New Roman" pitchFamily="18" charset="0"/>
              </a:rPr>
              <a:t>SlopeIdx</a:t>
            </a:r>
            <a:r>
              <a:rPr lang="en-US" sz="2000" i="1" dirty="0" smtClean="0">
                <a:latin typeface="+mn-lt"/>
                <a:ea typeface="SimSun" pitchFamily="2" charset="-122"/>
                <a:cs typeface="Times New Roman" pitchFamily="18" charset="0"/>
              </a:rPr>
              <a:t>]</a:t>
            </a:r>
          </a:p>
          <a:p>
            <a:pPr marL="1087438" lvl="2" indent="-173038" eaLnBrk="1" hangingPunct="1">
              <a:lnSpc>
                <a:spcPct val="95000"/>
              </a:lnSpc>
              <a:spcBef>
                <a:spcPct val="35000"/>
              </a:spcBef>
              <a:buClr>
                <a:schemeClr val="accent1"/>
              </a:buClr>
              <a:buFont typeface="Wingdings" pitchFamily="2" charset="2"/>
              <a:buChar char="§"/>
              <a:defRPr/>
            </a:pPr>
            <a:r>
              <a:rPr lang="en-US" sz="2000" i="1" kern="0" dirty="0" smtClean="0">
                <a:latin typeface="+mn-lt"/>
                <a:ea typeface="SimSun" pitchFamily="2" charset="-122"/>
                <a:cs typeface="Times New Roman" pitchFamily="18" charset="0"/>
              </a:rPr>
              <a:t>n = </a:t>
            </a:r>
            <a:r>
              <a:rPr lang="en-US" sz="2000" i="1" kern="0" dirty="0" err="1" smtClean="0">
                <a:latin typeface="+mn-lt"/>
                <a:ea typeface="SimSun" pitchFamily="2" charset="-122"/>
                <a:cs typeface="Times New Roman" pitchFamily="18" charset="0"/>
              </a:rPr>
              <a:t>IntersecTable</a:t>
            </a:r>
            <a:r>
              <a:rPr lang="en-US" sz="2000" i="1" kern="0" dirty="0" smtClean="0">
                <a:latin typeface="+mn-lt"/>
                <a:ea typeface="SimSun" pitchFamily="2" charset="-122"/>
                <a:cs typeface="Times New Roman" pitchFamily="18" charset="0"/>
              </a:rPr>
              <a:t>[</a:t>
            </a:r>
            <a:r>
              <a:rPr lang="en-US" sz="2000" i="1" kern="0" dirty="0" err="1" smtClean="0">
                <a:latin typeface="+mn-lt"/>
                <a:ea typeface="SimSun" pitchFamily="2" charset="-122"/>
                <a:cs typeface="Times New Roman" pitchFamily="18" charset="0"/>
              </a:rPr>
              <a:t>IntersecIdx</a:t>
            </a:r>
            <a:r>
              <a:rPr lang="en-US" sz="2000" i="1" kern="0" dirty="0" smtClean="0">
                <a:latin typeface="+mn-lt"/>
                <a:ea typeface="SimSun" pitchFamily="2" charset="-122"/>
                <a:cs typeface="Times New Roman" pitchFamily="18" charset="0"/>
              </a:rPr>
              <a:t>]</a:t>
            </a:r>
            <a:endParaRPr kumimoji="0" lang="en-US" sz="2000" b="0" i="0" u="none" strike="noStrike" kern="0" cap="none" spc="0" normalizeH="0" baseline="0" noProof="0" dirty="0">
              <a:ln>
                <a:noFill/>
              </a:ln>
              <a:effectLst/>
              <a:uLnTx/>
              <a:uFillTx/>
              <a:latin typeface="+mn-lt"/>
              <a:ea typeface="+mn-ea"/>
              <a:cs typeface="+mn-cs"/>
            </a:endParaRPr>
          </a:p>
        </p:txBody>
      </p:sp>
      <p:sp>
        <p:nvSpPr>
          <p:cNvPr id="2" name="Title 1"/>
          <p:cNvSpPr>
            <a:spLocks noGrp="1"/>
          </p:cNvSpPr>
          <p:nvPr>
            <p:ph type="title"/>
          </p:nvPr>
        </p:nvSpPr>
        <p:spPr/>
        <p:txBody>
          <a:bodyPr/>
          <a:lstStyle/>
          <a:p>
            <a:r>
              <a:rPr lang="en-US" i="1" dirty="0" err="1" smtClean="0"/>
              <a:t>InitIdx</a:t>
            </a:r>
            <a:endParaRPr lang="en-US" i="1" dirty="0"/>
          </a:p>
        </p:txBody>
      </p:sp>
      <p:pic>
        <p:nvPicPr>
          <p:cNvPr id="1026" name="Object 2"/>
          <p:cNvPicPr>
            <a:picLocks noGrp="1" noChangeArrowheads="1"/>
          </p:cNvPicPr>
          <p:nvPr>
            <p:ph idx="1"/>
          </p:nvPr>
        </p:nvPicPr>
        <p:blipFill>
          <a:blip r:embed="rId2" cstate="print"/>
          <a:srcRect l="-2881" t="-948" r="-328" b="-5780"/>
          <a:stretch>
            <a:fillRect/>
          </a:stretch>
        </p:blipFill>
        <p:spPr bwMode="auto">
          <a:xfrm>
            <a:off x="1140202" y="2345171"/>
            <a:ext cx="4410741" cy="1144098"/>
          </a:xfrm>
          <a:prstGeom prst="rect">
            <a:avLst/>
          </a:prstGeom>
          <a:noFill/>
          <a:ln w="9525">
            <a:noFill/>
            <a:miter lim="800000"/>
            <a:headEnd/>
            <a:tailEnd/>
          </a:ln>
        </p:spPr>
      </p:pic>
      <p:sp>
        <p:nvSpPr>
          <p:cNvPr id="7" name="Rectangle 6"/>
          <p:cNvSpPr/>
          <p:nvPr/>
        </p:nvSpPr>
        <p:spPr>
          <a:xfrm>
            <a:off x="1308816" y="5342076"/>
            <a:ext cx="4301177" cy="400110"/>
          </a:xfrm>
          <a:prstGeom prst="rect">
            <a:avLst/>
          </a:prstGeom>
        </p:spPr>
        <p:txBody>
          <a:bodyPr wrap="none">
            <a:spAutoFit/>
          </a:bodyPr>
          <a:lstStyle/>
          <a:p>
            <a:r>
              <a:rPr lang="en-US" i="1" dirty="0" err="1" smtClean="0">
                <a:latin typeface="+mn-lt"/>
                <a:cs typeface="Times New Roman" pitchFamily="18" charset="0"/>
              </a:rPr>
              <a:t>iInitState</a:t>
            </a:r>
            <a:r>
              <a:rPr lang="en-US" i="1" dirty="0" smtClean="0">
                <a:latin typeface="+mn-lt"/>
                <a:cs typeface="Times New Roman" pitchFamily="18" charset="0"/>
              </a:rPr>
              <a:t> = Clip(1,126, (m*QP</a:t>
            </a:r>
            <a:r>
              <a:rPr lang="en-US" sz="2000" i="1" kern="0" dirty="0" smtClean="0">
                <a:latin typeface="+mn-lt"/>
                <a:ea typeface="SimSun" pitchFamily="2" charset="-122"/>
                <a:cs typeface="Times New Roman" pitchFamily="18" charset="0"/>
              </a:rPr>
              <a:t>&gt;&gt;</a:t>
            </a:r>
            <a:r>
              <a:rPr lang="en-US" i="1" dirty="0" smtClean="0">
                <a:latin typeface="+mn-lt"/>
                <a:cs typeface="Times New Roman" pitchFamily="18" charset="0"/>
              </a:rPr>
              <a:t>4) + n) </a:t>
            </a:r>
            <a:endParaRPr lang="en-US" dirty="0">
              <a:latin typeface="+mn-lt"/>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set of tables</a:t>
            </a:r>
            <a:endParaRPr lang="en-US" dirty="0"/>
          </a:p>
        </p:txBody>
      </p:sp>
      <p:sp>
        <p:nvSpPr>
          <p:cNvPr id="3" name="Content Placeholder 2"/>
          <p:cNvSpPr>
            <a:spLocks noGrp="1"/>
          </p:cNvSpPr>
          <p:nvPr>
            <p:ph idx="1"/>
          </p:nvPr>
        </p:nvSpPr>
        <p:spPr>
          <a:xfrm>
            <a:off x="163512" y="904108"/>
            <a:ext cx="8647001" cy="5314950"/>
          </a:xfrm>
        </p:spPr>
        <p:txBody>
          <a:bodyPr/>
          <a:lstStyle/>
          <a:p>
            <a:pPr hangingPunct="0"/>
            <a:r>
              <a:rPr lang="en-US" dirty="0" smtClean="0">
                <a:solidFill>
                  <a:schemeClr val="tx1"/>
                </a:solidFill>
              </a:rPr>
              <a:t>Tables</a:t>
            </a:r>
          </a:p>
          <a:p>
            <a:pPr lvl="1" hangingPunct="0"/>
            <a:r>
              <a:rPr lang="en-US" dirty="0" err="1" smtClean="0">
                <a:solidFill>
                  <a:schemeClr val="tx1"/>
                </a:solidFill>
              </a:rPr>
              <a:t>SlopeTable</a:t>
            </a:r>
            <a:r>
              <a:rPr lang="en-US" dirty="0" smtClean="0">
                <a:solidFill>
                  <a:schemeClr val="tx1"/>
                </a:solidFill>
              </a:rPr>
              <a:t>[16]    = { -44,   -39,  -33,   -28,  -22,  -17,  -11,   -5,   </a:t>
            </a:r>
          </a:p>
          <a:p>
            <a:pPr lvl="1" hangingPunct="0">
              <a:buNone/>
            </a:pPr>
            <a:r>
              <a:rPr lang="en-US" dirty="0" smtClean="0">
                <a:solidFill>
                  <a:schemeClr val="tx1"/>
                </a:solidFill>
              </a:rPr>
              <a:t>                                        0,      6,    11,   17,   22,   28,    33,  39}</a:t>
            </a:r>
          </a:p>
          <a:p>
            <a:pPr lvl="1" hangingPunct="0"/>
            <a:r>
              <a:rPr lang="en-US" dirty="0" err="1" smtClean="0">
                <a:solidFill>
                  <a:schemeClr val="tx1"/>
                </a:solidFill>
              </a:rPr>
              <a:t>IntersecTable</a:t>
            </a:r>
            <a:r>
              <a:rPr lang="en-US" dirty="0" smtClean="0">
                <a:solidFill>
                  <a:schemeClr val="tx1"/>
                </a:solidFill>
              </a:rPr>
              <a:t>[16] = {-13,     -5,     3,    11,    19,   27,   35,   43,  </a:t>
            </a:r>
          </a:p>
          <a:p>
            <a:pPr hangingPunct="0">
              <a:buNone/>
            </a:pPr>
            <a:r>
              <a:rPr lang="en-US" sz="1800" dirty="0" smtClean="0">
                <a:solidFill>
                  <a:schemeClr val="tx1"/>
                </a:solidFill>
              </a:rPr>
              <a:t>                                          51,    59,    67,   75,    83,   91,   99,  107</a:t>
            </a:r>
            <a:r>
              <a:rPr lang="en-US" sz="1800" dirty="0" smtClean="0">
                <a:solidFill>
                  <a:schemeClr val="tx1"/>
                </a:solidFill>
              </a:rPr>
              <a:t>}</a:t>
            </a:r>
          </a:p>
          <a:p>
            <a:pPr hangingPunct="0">
              <a:buNone/>
            </a:pPr>
            <a:endParaRPr lang="en-US" sz="1800" dirty="0" smtClean="0">
              <a:solidFill>
                <a:schemeClr val="tx1"/>
              </a:solidFill>
            </a:endParaRPr>
          </a:p>
          <a:p>
            <a:pPr hangingPunct="0"/>
            <a:r>
              <a:rPr lang="en-US" dirty="0" smtClean="0">
                <a:solidFill>
                  <a:schemeClr val="tx1"/>
                </a:solidFill>
              </a:rPr>
              <a:t>Tables </a:t>
            </a:r>
            <a:r>
              <a:rPr lang="en-US" dirty="0" smtClean="0">
                <a:solidFill>
                  <a:schemeClr val="tx1"/>
                </a:solidFill>
              </a:rPr>
              <a:t>can be replaced by </a:t>
            </a:r>
            <a:r>
              <a:rPr lang="en-US" dirty="0" smtClean="0">
                <a:solidFill>
                  <a:schemeClr val="tx1"/>
                </a:solidFill>
              </a:rPr>
              <a:t>computing</a:t>
            </a:r>
            <a:endParaRPr lang="en-US" dirty="0" smtClean="0">
              <a:solidFill>
                <a:schemeClr val="tx1"/>
              </a:solidFill>
            </a:endParaRPr>
          </a:p>
          <a:p>
            <a:pPr lvl="1" hangingPunct="0">
              <a:buNone/>
            </a:pPr>
            <a:r>
              <a:rPr lang="en-US" sz="2000" i="1" dirty="0" smtClean="0">
                <a:solidFill>
                  <a:schemeClr val="tx1"/>
                </a:solidFill>
              </a:rPr>
              <a:t>				m = </a:t>
            </a:r>
            <a:r>
              <a:rPr lang="en-US" sz="2000" i="1" dirty="0" smtClean="0">
                <a:solidFill>
                  <a:schemeClr val="tx1"/>
                </a:solidFill>
              </a:rPr>
              <a:t>( </a:t>
            </a:r>
            <a:r>
              <a:rPr lang="en-US" sz="2000" i="1" dirty="0" err="1" smtClean="0">
                <a:solidFill>
                  <a:schemeClr val="tx1"/>
                </a:solidFill>
              </a:rPr>
              <a:t>SlopeIdx</a:t>
            </a:r>
            <a:r>
              <a:rPr lang="en-US" sz="2000" i="1" dirty="0" smtClean="0">
                <a:solidFill>
                  <a:schemeClr val="tx1"/>
                </a:solidFill>
              </a:rPr>
              <a:t> * 89 – 703 ) &gt;&gt; 4 </a:t>
            </a:r>
            <a:endParaRPr lang="en-US" sz="2000" i="1" dirty="0" smtClean="0">
              <a:solidFill>
                <a:schemeClr val="tx1"/>
              </a:solidFill>
            </a:endParaRPr>
          </a:p>
          <a:p>
            <a:pPr lvl="1" hangingPunct="0">
              <a:buNone/>
            </a:pPr>
            <a:r>
              <a:rPr lang="en-US" sz="2000" i="1" dirty="0" smtClean="0">
                <a:solidFill>
                  <a:schemeClr val="tx1"/>
                </a:solidFill>
              </a:rPr>
              <a:t>				n = </a:t>
            </a:r>
            <a:r>
              <a:rPr lang="en-US" sz="2000" i="1" dirty="0" smtClean="0">
                <a:solidFill>
                  <a:schemeClr val="tx1"/>
                </a:solidFill>
              </a:rPr>
              <a:t>( </a:t>
            </a:r>
            <a:r>
              <a:rPr lang="en-US" sz="2000" i="1" dirty="0" err="1" smtClean="0">
                <a:solidFill>
                  <a:schemeClr val="tx1"/>
                </a:solidFill>
              </a:rPr>
              <a:t>IntersecIdx</a:t>
            </a:r>
            <a:r>
              <a:rPr lang="en-US" sz="2000" i="1" dirty="0" smtClean="0">
                <a:solidFill>
                  <a:schemeClr val="tx1"/>
                </a:solidFill>
              </a:rPr>
              <a:t> &lt;&lt; 3 </a:t>
            </a:r>
            <a:r>
              <a:rPr lang="en-US" sz="2000" i="1" dirty="0" smtClean="0">
                <a:solidFill>
                  <a:schemeClr val="tx1"/>
                </a:solidFill>
              </a:rPr>
              <a:t>) – </a:t>
            </a:r>
            <a:r>
              <a:rPr lang="en-US" sz="2000" i="1" dirty="0" smtClean="0">
                <a:solidFill>
                  <a:schemeClr val="tx1"/>
                </a:solidFill>
              </a:rPr>
              <a:t>13 </a:t>
            </a:r>
            <a:endParaRPr lang="en-US" sz="2000" i="1" dirty="0" smtClean="0">
              <a:solidFill>
                <a:schemeClr val="tx1"/>
              </a:solidFill>
            </a:endParaRPr>
          </a:p>
          <a:p>
            <a:pPr lvl="1" hangingPunct="0"/>
            <a:r>
              <a:rPr lang="en-US" i="1" dirty="0" smtClean="0">
                <a:solidFill>
                  <a:schemeClr val="tx1"/>
                </a:solidFill>
              </a:rPr>
              <a:t>Value m can be pre-calculated for every </a:t>
            </a:r>
            <a:r>
              <a:rPr lang="en-US" i="1" dirty="0" err="1" smtClean="0">
                <a:solidFill>
                  <a:schemeClr val="tx1"/>
                </a:solidFill>
              </a:rPr>
              <a:t>SlopeIdx</a:t>
            </a:r>
            <a:r>
              <a:rPr lang="en-US" i="1" dirty="0" smtClean="0">
                <a:solidFill>
                  <a:schemeClr val="tx1"/>
                </a:solidFill>
              </a:rPr>
              <a:t> at the beginning of the encoding process</a:t>
            </a:r>
            <a:endParaRPr lang="en-US" dirty="0" smtClean="0">
              <a:solidFill>
                <a:schemeClr val="tx1"/>
              </a:solidFill>
            </a:endParaRPr>
          </a:p>
          <a:p>
            <a:pPr hangingPunct="0">
              <a:buNone/>
            </a:pPr>
            <a:endParaRPr lang="en-US" sz="1800" dirty="0" smtClean="0"/>
          </a:p>
          <a:p>
            <a:pPr hangingPunct="0">
              <a:buNone/>
            </a:pPr>
            <a:endParaRPr lang="en-US" sz="1800"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set of tables</a:t>
            </a:r>
            <a:endParaRPr lang="en-US" dirty="0"/>
          </a:p>
        </p:txBody>
      </p:sp>
      <p:sp>
        <p:nvSpPr>
          <p:cNvPr id="4" name="Content Placeholder 2"/>
          <p:cNvSpPr>
            <a:spLocks noGrp="1"/>
          </p:cNvSpPr>
          <p:nvPr>
            <p:ph idx="1"/>
          </p:nvPr>
        </p:nvSpPr>
        <p:spPr>
          <a:xfrm>
            <a:off x="163512" y="904108"/>
            <a:ext cx="8647001" cy="5314950"/>
          </a:xfrm>
        </p:spPr>
        <p:txBody>
          <a:bodyPr/>
          <a:lstStyle/>
          <a:p>
            <a:pPr hangingPunct="0"/>
            <a:r>
              <a:rPr lang="en-US" dirty="0" smtClean="0">
                <a:solidFill>
                  <a:schemeClr val="tx1"/>
                </a:solidFill>
              </a:rPr>
              <a:t>Tables</a:t>
            </a:r>
            <a:endParaRPr lang="en-US" dirty="0" smtClean="0">
              <a:solidFill>
                <a:schemeClr val="tx1"/>
              </a:solidFill>
            </a:endParaRPr>
          </a:p>
          <a:p>
            <a:pPr lvl="1" hangingPunct="0"/>
            <a:r>
              <a:rPr lang="en-US" dirty="0" err="1" smtClean="0">
                <a:solidFill>
                  <a:srgbClr val="FF0000"/>
                </a:solidFill>
              </a:rPr>
              <a:t>SlopeTable</a:t>
            </a:r>
            <a:r>
              <a:rPr lang="en-US" dirty="0" smtClean="0">
                <a:solidFill>
                  <a:srgbClr val="FF0000"/>
                </a:solidFill>
              </a:rPr>
              <a:t>[16]    = { -32,  -28,   -24,  -20,  -16,  -12,   -8,    -4  </a:t>
            </a:r>
          </a:p>
          <a:p>
            <a:pPr lvl="1" hangingPunct="0">
              <a:buNone/>
            </a:pPr>
            <a:r>
              <a:rPr lang="en-US" dirty="0" smtClean="0">
                <a:solidFill>
                  <a:srgbClr val="FF0000"/>
                </a:solidFill>
              </a:rPr>
              <a:t>                                        0,    4,       8,   12,    16,    20,  24,  28}</a:t>
            </a:r>
          </a:p>
          <a:p>
            <a:pPr lvl="1" hangingPunct="0"/>
            <a:r>
              <a:rPr lang="en-US" dirty="0" err="1" smtClean="0">
                <a:solidFill>
                  <a:schemeClr val="tx1"/>
                </a:solidFill>
              </a:rPr>
              <a:t>IntersecTable</a:t>
            </a:r>
            <a:r>
              <a:rPr lang="en-US" dirty="0" smtClean="0">
                <a:solidFill>
                  <a:schemeClr val="tx1"/>
                </a:solidFill>
              </a:rPr>
              <a:t>[16] = {-13,     -5,     3,    11,    19,   27,   35,   43,  </a:t>
            </a:r>
          </a:p>
          <a:p>
            <a:pPr hangingPunct="0">
              <a:buNone/>
            </a:pPr>
            <a:r>
              <a:rPr lang="en-US" sz="1800" dirty="0" smtClean="0">
                <a:solidFill>
                  <a:schemeClr val="tx1"/>
                </a:solidFill>
              </a:rPr>
              <a:t>                                          51,    59,    67,   75,    83,   91,   99,  107}</a:t>
            </a:r>
          </a:p>
          <a:p>
            <a:pPr lvl="2" hangingPunct="0"/>
            <a:r>
              <a:rPr lang="en-US" sz="1400" dirty="0" smtClean="0">
                <a:solidFill>
                  <a:schemeClr val="tx1"/>
                </a:solidFill>
              </a:rPr>
              <a:t>	</a:t>
            </a:r>
            <a:r>
              <a:rPr lang="en-US" sz="1400" dirty="0" err="1" smtClean="0">
                <a:solidFill>
                  <a:schemeClr val="tx1"/>
                </a:solidFill>
              </a:rPr>
              <a:t>IntersecTable</a:t>
            </a:r>
            <a:r>
              <a:rPr lang="en-US" sz="1400" dirty="0" smtClean="0">
                <a:solidFill>
                  <a:schemeClr val="tx1"/>
                </a:solidFill>
              </a:rPr>
              <a:t> [] is the same as the one in the first set		</a:t>
            </a:r>
          </a:p>
          <a:p>
            <a:pPr hangingPunct="0"/>
            <a:endParaRPr lang="en-US" dirty="0" smtClean="0">
              <a:solidFill>
                <a:schemeClr val="tx1"/>
              </a:solidFill>
            </a:endParaRPr>
          </a:p>
          <a:p>
            <a:pPr hangingPunct="0"/>
            <a:r>
              <a:rPr lang="en-US" dirty="0" smtClean="0">
                <a:solidFill>
                  <a:schemeClr val="tx1"/>
                </a:solidFill>
              </a:rPr>
              <a:t>Table </a:t>
            </a:r>
            <a:r>
              <a:rPr lang="en-US" dirty="0" smtClean="0">
                <a:solidFill>
                  <a:schemeClr val="tx1"/>
                </a:solidFill>
              </a:rPr>
              <a:t>can be replaced by </a:t>
            </a:r>
            <a:r>
              <a:rPr lang="en-US" dirty="0" smtClean="0">
                <a:solidFill>
                  <a:schemeClr val="tx1"/>
                </a:solidFill>
              </a:rPr>
              <a:t>a multiplication-free calculation</a:t>
            </a:r>
            <a:endParaRPr lang="en-US" dirty="0" smtClean="0">
              <a:solidFill>
                <a:schemeClr val="tx1"/>
              </a:solidFill>
            </a:endParaRPr>
          </a:p>
          <a:p>
            <a:pPr lvl="1" hangingPunct="0">
              <a:buNone/>
            </a:pPr>
            <a:r>
              <a:rPr lang="en-US" sz="2000" i="1" dirty="0" smtClean="0">
                <a:solidFill>
                  <a:schemeClr val="tx1"/>
                </a:solidFill>
              </a:rPr>
              <a:t>				 m = </a:t>
            </a:r>
            <a:r>
              <a:rPr lang="en-US" sz="2000" i="1" dirty="0" smtClean="0">
                <a:solidFill>
                  <a:schemeClr val="tx1"/>
                </a:solidFill>
              </a:rPr>
              <a:t>( </a:t>
            </a:r>
            <a:r>
              <a:rPr lang="en-US" sz="2000" i="1" dirty="0" err="1" smtClean="0">
                <a:solidFill>
                  <a:schemeClr val="tx1"/>
                </a:solidFill>
              </a:rPr>
              <a:t>SlopeIdx</a:t>
            </a:r>
            <a:r>
              <a:rPr lang="en-US" sz="2000" i="1" dirty="0" smtClean="0">
                <a:solidFill>
                  <a:schemeClr val="tx1"/>
                </a:solidFill>
              </a:rPr>
              <a:t> &lt;&lt; 2 </a:t>
            </a:r>
            <a:r>
              <a:rPr lang="en-US" sz="2000" i="1" dirty="0" smtClean="0">
                <a:solidFill>
                  <a:schemeClr val="tx1"/>
                </a:solidFill>
              </a:rPr>
              <a:t>) – </a:t>
            </a:r>
            <a:r>
              <a:rPr lang="en-US" sz="2000" i="1" dirty="0" smtClean="0">
                <a:solidFill>
                  <a:schemeClr val="tx1"/>
                </a:solidFill>
              </a:rPr>
              <a:t>32 </a:t>
            </a:r>
            <a:endParaRPr lang="en-US" sz="2000" i="1" dirty="0" smtClean="0">
              <a:solidFill>
                <a:schemeClr val="tx1"/>
              </a:solidFill>
            </a:endParaRPr>
          </a:p>
          <a:p>
            <a:pPr lvl="1" hangingPunct="0">
              <a:buNone/>
            </a:pPr>
            <a:r>
              <a:rPr lang="en-US" sz="2000" i="1" dirty="0" smtClean="0">
                <a:solidFill>
                  <a:schemeClr val="tx1"/>
                </a:solidFill>
              </a:rPr>
              <a:t>				 n = </a:t>
            </a:r>
            <a:r>
              <a:rPr lang="en-US" sz="2000" i="1" dirty="0" smtClean="0">
                <a:solidFill>
                  <a:schemeClr val="tx1"/>
                </a:solidFill>
              </a:rPr>
              <a:t>( </a:t>
            </a:r>
            <a:r>
              <a:rPr lang="en-US" sz="2000" i="1" dirty="0" err="1" smtClean="0">
                <a:solidFill>
                  <a:schemeClr val="tx1"/>
                </a:solidFill>
              </a:rPr>
              <a:t>IntersecIdx</a:t>
            </a:r>
            <a:r>
              <a:rPr lang="en-US" sz="2000" i="1" dirty="0" smtClean="0">
                <a:solidFill>
                  <a:schemeClr val="tx1"/>
                </a:solidFill>
              </a:rPr>
              <a:t> &lt;&lt; 3 </a:t>
            </a:r>
            <a:r>
              <a:rPr lang="en-US" sz="2000" i="1" dirty="0" smtClean="0">
                <a:solidFill>
                  <a:schemeClr val="tx1"/>
                </a:solidFill>
              </a:rPr>
              <a:t>) – </a:t>
            </a:r>
            <a:r>
              <a:rPr lang="en-US" sz="2000" i="1" dirty="0" smtClean="0">
                <a:solidFill>
                  <a:schemeClr val="tx1"/>
                </a:solidFill>
              </a:rPr>
              <a:t>13 </a:t>
            </a:r>
            <a:endParaRPr lang="en-US" sz="2000" i="1" dirty="0" smtClean="0">
              <a:solidFill>
                <a:schemeClr val="tx1"/>
              </a:solidFill>
            </a:endParaRPr>
          </a:p>
          <a:p>
            <a:pPr hangingPunct="0">
              <a:buNone/>
            </a:pPr>
            <a:endParaRPr lang="en-US" sz="1800" dirty="0" smtClean="0"/>
          </a:p>
          <a:p>
            <a:pPr hangingPunct="0">
              <a:buNone/>
            </a:pPr>
            <a:endParaRPr lang="en-US" sz="1800"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(1): first set of tables</a:t>
            </a:r>
            <a:endParaRPr lang="en-US" dirty="0"/>
          </a:p>
        </p:txBody>
      </p:sp>
      <p:graphicFrame>
        <p:nvGraphicFramePr>
          <p:cNvPr id="5" name="Table 4"/>
          <p:cNvGraphicFramePr>
            <a:graphicFrameLocks noGrp="1"/>
          </p:cNvGraphicFramePr>
          <p:nvPr/>
        </p:nvGraphicFramePr>
        <p:xfrm>
          <a:off x="570155" y="2635623"/>
          <a:ext cx="8272632" cy="2926080"/>
        </p:xfrm>
        <a:graphic>
          <a:graphicData uri="http://schemas.openxmlformats.org/drawingml/2006/table">
            <a:tbl>
              <a:tblPr/>
              <a:tblGrid>
                <a:gridCol w="1198572"/>
                <a:gridCol w="589505"/>
                <a:gridCol w="589505"/>
                <a:gridCol w="589505"/>
                <a:gridCol w="589505"/>
                <a:gridCol w="589505"/>
                <a:gridCol w="589505"/>
                <a:gridCol w="589505"/>
                <a:gridCol w="589505"/>
                <a:gridCol w="589505"/>
                <a:gridCol w="589505"/>
                <a:gridCol w="589505"/>
                <a:gridCol w="589505"/>
              </a:tblGrid>
              <a:tr h="243840">
                <a:tc>
                  <a:txBody>
                    <a:bodyPr/>
                    <a:lstStyle/>
                    <a:p>
                      <a:pPr algn="l" fontAlgn="b"/>
                      <a:r>
                        <a:rPr lang="en-US" sz="1400" b="0" i="0" u="none" strike="noStrike" dirty="0">
                          <a:solidFill>
                            <a:srgbClr val="000000"/>
                          </a:solidFill>
                          <a:latin typeface="Arial"/>
                        </a:rPr>
                        <a:t> </a:t>
                      </a:r>
                    </a:p>
                  </a:txBody>
                  <a:tcPr marL="6494" marR="6494" marT="6494"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400" b="1" i="0" u="none" strike="noStrike">
                          <a:solidFill>
                            <a:srgbClr val="000000"/>
                          </a:solidFill>
                          <a:latin typeface="Arial"/>
                        </a:rPr>
                        <a:t>All Intra HE</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Random Access HE</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Low delay B HE</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Low delay P HE</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43840">
                <a:tc>
                  <a:txBody>
                    <a:bodyPr/>
                    <a:lstStyle/>
                    <a:p>
                      <a:pPr algn="l" fontAlgn="b"/>
                      <a:r>
                        <a:rPr lang="en-US" sz="1400" b="0" i="0" u="none" strike="noStrike">
                          <a:solidFill>
                            <a:srgbClr val="000000"/>
                          </a:solidFill>
                          <a:latin typeface="Arial"/>
                        </a:rPr>
                        <a:t> </a:t>
                      </a:r>
                    </a:p>
                  </a:txBody>
                  <a:tcPr marL="6494" marR="6494" marT="6494"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6494" marR="6494" marT="6494"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6494" marR="6494" marT="6494"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6494" marR="6494" marT="6494"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6494" marR="6494" marT="6494"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6494" marR="6494" marT="6494"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6494" marR="6494" marT="6494"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6494" marR="6494" marT="6494"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6494" marR="6494" marT="6494"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6494" marR="6494" marT="6494"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6494" marR="6494" marT="6494"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6494" marR="6494" marT="6494"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6494" marR="6494" marT="6494"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3840">
                <a:tc>
                  <a:txBody>
                    <a:bodyPr/>
                    <a:lstStyle/>
                    <a:p>
                      <a:pPr algn="ctr" fontAlgn="b"/>
                      <a:r>
                        <a:rPr lang="en-US" sz="1400" b="0" i="0" u="none" strike="noStrike">
                          <a:solidFill>
                            <a:srgbClr val="000000"/>
                          </a:solidFill>
                          <a:latin typeface="Arial"/>
                        </a:rPr>
                        <a:t>Class A</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a:t>
                      </a:r>
                    </a:p>
                  </a:txBody>
                  <a:tcPr marL="6494" marR="6494" marT="6494"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a:t>
                      </a:r>
                    </a:p>
                  </a:txBody>
                  <a:tcPr marL="6494" marR="6494" marT="6494"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a:t>
                      </a:r>
                    </a:p>
                  </a:txBody>
                  <a:tcPr marL="6494" marR="6494" marT="6494"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-0.2%</a:t>
                      </a:r>
                    </a:p>
                  </a:txBody>
                  <a:tcPr marL="6494" marR="6494" marT="6494"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0.1%</a:t>
                      </a:r>
                    </a:p>
                  </a:txBody>
                  <a:tcPr marL="6494" marR="6494" marT="6494"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a:t>
                      </a:r>
                    </a:p>
                  </a:txBody>
                  <a:tcPr marL="6494" marR="6494" marT="6494"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400" b="0" i="0" u="none" strike="noStrike">
                        <a:solidFill>
                          <a:srgbClr val="000000"/>
                        </a:solidFill>
                        <a:latin typeface="Arial"/>
                      </a:endParaRPr>
                    </a:p>
                  </a:txBody>
                  <a:tcPr marL="6494" marR="6494" marT="6494"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400" b="0" i="0" u="none" strike="noStrike">
                        <a:solidFill>
                          <a:srgbClr val="000000"/>
                        </a:solidFill>
                        <a:latin typeface="Arial"/>
                      </a:endParaRPr>
                    </a:p>
                  </a:txBody>
                  <a:tcPr marL="6494" marR="6494" marT="6494"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6494" marR="6494" marT="6494"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400" b="0" i="0" u="none" strike="noStrike">
                        <a:solidFill>
                          <a:srgbClr val="000000"/>
                        </a:solidFill>
                        <a:latin typeface="Arial"/>
                      </a:endParaRPr>
                    </a:p>
                  </a:txBody>
                  <a:tcPr marL="6494" marR="6494" marT="6494"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400" b="0" i="0" u="none" strike="noStrike">
                        <a:solidFill>
                          <a:srgbClr val="000000"/>
                        </a:solidFill>
                        <a:latin typeface="Arial"/>
                      </a:endParaRPr>
                    </a:p>
                  </a:txBody>
                  <a:tcPr marL="6494" marR="6494" marT="6494"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6494" marR="6494" marT="6494"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3840">
                <a:tc>
                  <a:txBody>
                    <a:bodyPr/>
                    <a:lstStyle/>
                    <a:p>
                      <a:pPr algn="ctr" fontAlgn="b"/>
                      <a:r>
                        <a:rPr lang="en-US" sz="1400" b="0" i="0" u="none" strike="noStrike">
                          <a:solidFill>
                            <a:srgbClr val="000000"/>
                          </a:solidFill>
                          <a:latin typeface="Arial"/>
                        </a:rPr>
                        <a:t>Class B</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6494" marR="6494" marT="6494"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a:t>
                      </a:r>
                    </a:p>
                  </a:txBody>
                  <a:tcPr marL="6494" marR="6494" marT="6494" marB="0" anchor="b">
                    <a:lnL>
                      <a:noFill/>
                    </a:lnL>
                    <a:lnR>
                      <a:noFill/>
                    </a:lnR>
                    <a:lnT>
                      <a:noFill/>
                    </a:lnT>
                    <a:lnB>
                      <a:noFill/>
                    </a:lnB>
                  </a:tcPr>
                </a:tc>
                <a:tc>
                  <a:txBody>
                    <a:bodyPr/>
                    <a:lstStyle/>
                    <a:p>
                      <a:pPr algn="ctr" fontAlgn="b"/>
                      <a:r>
                        <a:rPr lang="en-US" sz="1400" b="0" i="0" u="none" strike="noStrike">
                          <a:solidFill>
                            <a:srgbClr val="000000"/>
                          </a:solidFill>
                          <a:latin typeface="Arial"/>
                        </a:rPr>
                        <a:t>0.0%</a:t>
                      </a:r>
                    </a:p>
                  </a:txBody>
                  <a:tcPr marL="6494" marR="6494" marT="6494"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-0.2%</a:t>
                      </a:r>
                    </a:p>
                  </a:txBody>
                  <a:tcPr marL="6494" marR="6494" marT="6494"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a:t>
                      </a:r>
                    </a:p>
                  </a:txBody>
                  <a:tcPr marL="6494" marR="6494" marT="6494" marB="0" anchor="b">
                    <a:lnL>
                      <a:noFill/>
                    </a:lnL>
                    <a:lnR>
                      <a:noFill/>
                    </a:lnR>
                    <a:lnT>
                      <a:noFill/>
                    </a:lnT>
                    <a:lnB>
                      <a:noFill/>
                    </a:lnB>
                  </a:tcPr>
                </a:tc>
                <a:tc>
                  <a:txBody>
                    <a:bodyPr/>
                    <a:lstStyle/>
                    <a:p>
                      <a:pPr algn="ctr" fontAlgn="b"/>
                      <a:r>
                        <a:rPr lang="en-US" sz="1400" b="0" i="0" u="none" strike="noStrike">
                          <a:solidFill>
                            <a:srgbClr val="000000"/>
                          </a:solidFill>
                          <a:latin typeface="Arial"/>
                        </a:rPr>
                        <a:t>0.1%</a:t>
                      </a:r>
                    </a:p>
                  </a:txBody>
                  <a:tcPr marL="6494" marR="6494" marT="6494"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-0.2%</a:t>
                      </a:r>
                    </a:p>
                  </a:txBody>
                  <a:tcPr marL="6494" marR="6494" marT="6494"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0.4%</a:t>
                      </a:r>
                    </a:p>
                  </a:txBody>
                  <a:tcPr marL="6494" marR="6494" marT="6494" marB="0" anchor="b">
                    <a:lnL>
                      <a:noFill/>
                    </a:lnL>
                    <a:lnR>
                      <a:noFill/>
                    </a:lnR>
                    <a:lnT>
                      <a:noFill/>
                    </a:lnT>
                    <a:lnB>
                      <a:noFill/>
                    </a:lnB>
                  </a:tcPr>
                </a:tc>
                <a:tc>
                  <a:txBody>
                    <a:bodyPr/>
                    <a:lstStyle/>
                    <a:p>
                      <a:pPr algn="ctr" fontAlgn="b"/>
                      <a:r>
                        <a:rPr lang="en-US" sz="1400" b="0" i="0" u="none" strike="noStrike">
                          <a:solidFill>
                            <a:srgbClr val="000000"/>
                          </a:solidFill>
                          <a:latin typeface="Arial"/>
                        </a:rPr>
                        <a:t>-0.2%</a:t>
                      </a:r>
                    </a:p>
                  </a:txBody>
                  <a:tcPr marL="6494" marR="6494" marT="6494"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-0.2%</a:t>
                      </a:r>
                    </a:p>
                  </a:txBody>
                  <a:tcPr marL="6494" marR="6494" marT="6494"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0.5%</a:t>
                      </a:r>
                    </a:p>
                  </a:txBody>
                  <a:tcPr marL="6494" marR="6494" marT="6494" marB="0" anchor="b">
                    <a:lnL>
                      <a:noFill/>
                    </a:lnL>
                    <a:lnR>
                      <a:noFill/>
                    </a:lnR>
                    <a:lnT>
                      <a:noFill/>
                    </a:lnT>
                    <a:lnB>
                      <a:noFill/>
                    </a:lnB>
                  </a:tcPr>
                </a:tc>
                <a:tc>
                  <a:txBody>
                    <a:bodyPr/>
                    <a:lstStyle/>
                    <a:p>
                      <a:pPr algn="ctr" fontAlgn="b"/>
                      <a:r>
                        <a:rPr lang="en-US" sz="1400" b="0" i="0" u="none" strike="noStrike">
                          <a:solidFill>
                            <a:srgbClr val="000000"/>
                          </a:solidFill>
                          <a:latin typeface="Arial"/>
                        </a:rPr>
                        <a:t>0.3%</a:t>
                      </a:r>
                    </a:p>
                  </a:txBody>
                  <a:tcPr marL="6494" marR="6494" marT="6494" marB="0" anchor="b">
                    <a:lnL>
                      <a:noFill/>
                    </a:lnL>
                    <a:lnR w="12700" cap="flat" cmpd="sng" algn="ctr">
                      <a:solidFill>
                        <a:srgbClr val="000000"/>
                      </a:solidFill>
                      <a:prstDash val="solid"/>
                      <a:round/>
                      <a:headEnd type="none" w="med" len="med"/>
                      <a:tailEnd type="none" w="med" len="med"/>
                    </a:lnR>
                    <a:lnT>
                      <a:noFill/>
                    </a:lnT>
                    <a:lnB>
                      <a:noFill/>
                    </a:lnB>
                  </a:tcPr>
                </a:tc>
              </a:tr>
              <a:tr h="243840">
                <a:tc>
                  <a:txBody>
                    <a:bodyPr/>
                    <a:lstStyle/>
                    <a:p>
                      <a:pPr algn="ctr" fontAlgn="b"/>
                      <a:r>
                        <a:rPr lang="en-US" sz="1400" b="0" i="0" u="none" strike="noStrike" dirty="0">
                          <a:solidFill>
                            <a:srgbClr val="000000"/>
                          </a:solidFill>
                          <a:latin typeface="Arial"/>
                        </a:rPr>
                        <a:t>Class C</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6494" marR="6494" marT="6494"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dirty="0">
                          <a:solidFill>
                            <a:srgbClr val="000000"/>
                          </a:solidFill>
                          <a:latin typeface="Arial"/>
                        </a:rPr>
                        <a:t>-0.1%</a:t>
                      </a:r>
                    </a:p>
                  </a:txBody>
                  <a:tcPr marL="6494" marR="6494" marT="6494" marB="0" anchor="b">
                    <a:lnL>
                      <a:noFill/>
                    </a:lnL>
                    <a:lnR>
                      <a:noFill/>
                    </a:lnR>
                    <a:lnT>
                      <a:noFill/>
                    </a:lnT>
                    <a:lnB>
                      <a:noFill/>
                    </a:lnB>
                  </a:tcPr>
                </a:tc>
                <a:tc>
                  <a:txBody>
                    <a:bodyPr/>
                    <a:lstStyle/>
                    <a:p>
                      <a:pPr algn="ctr" fontAlgn="b"/>
                      <a:r>
                        <a:rPr lang="en-US" sz="1400" b="0" i="0" u="none" strike="noStrike" dirty="0">
                          <a:solidFill>
                            <a:srgbClr val="000000"/>
                          </a:solidFill>
                          <a:latin typeface="Arial"/>
                        </a:rPr>
                        <a:t>-0.4%</a:t>
                      </a:r>
                    </a:p>
                  </a:txBody>
                  <a:tcPr marL="6494" marR="6494" marT="6494"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-0.3%</a:t>
                      </a:r>
                    </a:p>
                  </a:txBody>
                  <a:tcPr marL="6494" marR="6494" marT="6494"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a:t>
                      </a:r>
                    </a:p>
                  </a:txBody>
                  <a:tcPr marL="6494" marR="6494" marT="6494" marB="0" anchor="b">
                    <a:lnL>
                      <a:noFill/>
                    </a:lnL>
                    <a:lnR>
                      <a:noFill/>
                    </a:lnR>
                    <a:lnT>
                      <a:noFill/>
                    </a:lnT>
                    <a:lnB>
                      <a:noFill/>
                    </a:lnB>
                  </a:tcPr>
                </a:tc>
                <a:tc>
                  <a:txBody>
                    <a:bodyPr/>
                    <a:lstStyle/>
                    <a:p>
                      <a:pPr algn="ctr" fontAlgn="b"/>
                      <a:r>
                        <a:rPr lang="en-US" sz="1400" b="0" i="0" u="none" strike="noStrike">
                          <a:solidFill>
                            <a:srgbClr val="000000"/>
                          </a:solidFill>
                          <a:latin typeface="Arial"/>
                        </a:rPr>
                        <a:t>-0.2%</a:t>
                      </a:r>
                    </a:p>
                  </a:txBody>
                  <a:tcPr marL="6494" marR="6494" marT="6494"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-0.4%</a:t>
                      </a:r>
                    </a:p>
                  </a:txBody>
                  <a:tcPr marL="6494" marR="6494" marT="6494"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0.3%</a:t>
                      </a:r>
                    </a:p>
                  </a:txBody>
                  <a:tcPr marL="6494" marR="6494" marT="6494" marB="0" anchor="b">
                    <a:lnL>
                      <a:noFill/>
                    </a:lnL>
                    <a:lnR>
                      <a:noFill/>
                    </a:lnR>
                    <a:lnT>
                      <a:noFill/>
                    </a:lnT>
                    <a:lnB>
                      <a:noFill/>
                    </a:lnB>
                  </a:tcPr>
                </a:tc>
                <a:tc>
                  <a:txBody>
                    <a:bodyPr/>
                    <a:lstStyle/>
                    <a:p>
                      <a:pPr algn="ctr" fontAlgn="b"/>
                      <a:r>
                        <a:rPr lang="en-US" sz="1400" b="0" i="0" u="none" strike="noStrike">
                          <a:solidFill>
                            <a:srgbClr val="000000"/>
                          </a:solidFill>
                          <a:latin typeface="Arial"/>
                        </a:rPr>
                        <a:t>-0.1%</a:t>
                      </a:r>
                    </a:p>
                  </a:txBody>
                  <a:tcPr marL="6494" marR="6494" marT="6494"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-0.3%</a:t>
                      </a:r>
                    </a:p>
                  </a:txBody>
                  <a:tcPr marL="6494" marR="6494" marT="6494"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0.3%</a:t>
                      </a:r>
                    </a:p>
                  </a:txBody>
                  <a:tcPr marL="6494" marR="6494" marT="6494" marB="0" anchor="b">
                    <a:lnL>
                      <a:noFill/>
                    </a:lnL>
                    <a:lnR>
                      <a:noFill/>
                    </a:lnR>
                    <a:lnT>
                      <a:noFill/>
                    </a:lnT>
                    <a:lnB>
                      <a:noFill/>
                    </a:lnB>
                  </a:tcPr>
                </a:tc>
                <a:tc>
                  <a:txBody>
                    <a:bodyPr/>
                    <a:lstStyle/>
                    <a:p>
                      <a:pPr algn="ctr" fontAlgn="b"/>
                      <a:r>
                        <a:rPr lang="en-US" sz="1400" b="0" i="0" u="none" strike="noStrike">
                          <a:solidFill>
                            <a:srgbClr val="000000"/>
                          </a:solidFill>
                          <a:latin typeface="Arial"/>
                        </a:rPr>
                        <a:t>0.3%</a:t>
                      </a:r>
                    </a:p>
                  </a:txBody>
                  <a:tcPr marL="6494" marR="6494" marT="6494" marB="0" anchor="b">
                    <a:lnL>
                      <a:noFill/>
                    </a:lnL>
                    <a:lnR w="12700" cap="flat" cmpd="sng" algn="ctr">
                      <a:solidFill>
                        <a:srgbClr val="000000"/>
                      </a:solidFill>
                      <a:prstDash val="solid"/>
                      <a:round/>
                      <a:headEnd type="none" w="med" len="med"/>
                      <a:tailEnd type="none" w="med" len="med"/>
                    </a:lnR>
                    <a:lnT>
                      <a:noFill/>
                    </a:lnT>
                    <a:lnB>
                      <a:noFill/>
                    </a:lnB>
                  </a:tcPr>
                </a:tc>
              </a:tr>
              <a:tr h="243840">
                <a:tc>
                  <a:txBody>
                    <a:bodyPr/>
                    <a:lstStyle/>
                    <a:p>
                      <a:pPr algn="ctr" fontAlgn="b"/>
                      <a:r>
                        <a:rPr lang="en-US" sz="1400" b="0" i="0" u="none" strike="noStrike">
                          <a:solidFill>
                            <a:srgbClr val="000000"/>
                          </a:solidFill>
                          <a:latin typeface="Arial"/>
                        </a:rPr>
                        <a:t>Class D</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6494" marR="6494" marT="6494"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dirty="0">
                          <a:solidFill>
                            <a:srgbClr val="000000"/>
                          </a:solidFill>
                          <a:latin typeface="Arial"/>
                        </a:rPr>
                        <a:t>-0.6%</a:t>
                      </a:r>
                    </a:p>
                  </a:txBody>
                  <a:tcPr marL="6494" marR="6494" marT="6494" marB="0" anchor="b">
                    <a:lnL>
                      <a:noFill/>
                    </a:lnL>
                    <a:lnR>
                      <a:noFill/>
                    </a:lnR>
                    <a:lnT>
                      <a:noFill/>
                    </a:lnT>
                    <a:lnB>
                      <a:noFill/>
                    </a:lnB>
                  </a:tcPr>
                </a:tc>
                <a:tc>
                  <a:txBody>
                    <a:bodyPr/>
                    <a:lstStyle/>
                    <a:p>
                      <a:pPr algn="ctr" fontAlgn="b"/>
                      <a:r>
                        <a:rPr lang="en-US" sz="1400" b="0" i="0" u="none" strike="noStrike">
                          <a:solidFill>
                            <a:srgbClr val="000000"/>
                          </a:solidFill>
                          <a:latin typeface="Arial"/>
                        </a:rPr>
                        <a:t>-1.1%</a:t>
                      </a:r>
                    </a:p>
                  </a:txBody>
                  <a:tcPr marL="6494" marR="6494" marT="6494"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-0.5%</a:t>
                      </a:r>
                    </a:p>
                  </a:txBody>
                  <a:tcPr marL="6494" marR="6494" marT="6494"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a:t>
                      </a:r>
                    </a:p>
                  </a:txBody>
                  <a:tcPr marL="6494" marR="6494" marT="6494" marB="0" anchor="b">
                    <a:lnL>
                      <a:noFill/>
                    </a:lnL>
                    <a:lnR>
                      <a:noFill/>
                    </a:lnR>
                    <a:lnT>
                      <a:noFill/>
                    </a:lnT>
                    <a:lnB>
                      <a:noFill/>
                    </a:lnB>
                  </a:tcPr>
                </a:tc>
                <a:tc>
                  <a:txBody>
                    <a:bodyPr/>
                    <a:lstStyle/>
                    <a:p>
                      <a:pPr algn="ctr" fontAlgn="b"/>
                      <a:r>
                        <a:rPr lang="en-US" sz="1400" b="0" i="0" u="none" strike="noStrike">
                          <a:solidFill>
                            <a:srgbClr val="000000"/>
                          </a:solidFill>
                          <a:latin typeface="Arial"/>
                        </a:rPr>
                        <a:t>-0.9%</a:t>
                      </a:r>
                    </a:p>
                  </a:txBody>
                  <a:tcPr marL="6494" marR="6494" marT="6494"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-0.7%</a:t>
                      </a:r>
                    </a:p>
                  </a:txBody>
                  <a:tcPr marL="6494" marR="6494" marT="6494"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0.4%</a:t>
                      </a:r>
                    </a:p>
                  </a:txBody>
                  <a:tcPr marL="6494" marR="6494" marT="6494" marB="0" anchor="b">
                    <a:lnL>
                      <a:noFill/>
                    </a:lnL>
                    <a:lnR>
                      <a:noFill/>
                    </a:lnR>
                    <a:lnT>
                      <a:noFill/>
                    </a:lnT>
                    <a:lnB>
                      <a:noFill/>
                    </a:lnB>
                  </a:tcPr>
                </a:tc>
                <a:tc>
                  <a:txBody>
                    <a:bodyPr/>
                    <a:lstStyle/>
                    <a:p>
                      <a:pPr algn="ctr" fontAlgn="b"/>
                      <a:r>
                        <a:rPr lang="en-US" sz="1400" b="0" i="0" u="none" strike="noStrike">
                          <a:solidFill>
                            <a:srgbClr val="000000"/>
                          </a:solidFill>
                          <a:latin typeface="Arial"/>
                        </a:rPr>
                        <a:t>-0.7%</a:t>
                      </a:r>
                    </a:p>
                  </a:txBody>
                  <a:tcPr marL="6494" marR="6494" marT="6494"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-0.4%</a:t>
                      </a:r>
                    </a:p>
                  </a:txBody>
                  <a:tcPr marL="6494" marR="6494" marT="6494"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1.3%</a:t>
                      </a:r>
                    </a:p>
                  </a:txBody>
                  <a:tcPr marL="6494" marR="6494" marT="6494" marB="0" anchor="b">
                    <a:lnL>
                      <a:noFill/>
                    </a:lnL>
                    <a:lnR>
                      <a:noFill/>
                    </a:lnR>
                    <a:lnT>
                      <a:noFill/>
                    </a:lnT>
                    <a:lnB>
                      <a:noFill/>
                    </a:lnB>
                  </a:tcPr>
                </a:tc>
                <a:tc>
                  <a:txBody>
                    <a:bodyPr/>
                    <a:lstStyle/>
                    <a:p>
                      <a:pPr algn="ctr" fontAlgn="b"/>
                      <a:r>
                        <a:rPr lang="en-US" sz="1400" b="0" i="0" u="none" strike="noStrike">
                          <a:solidFill>
                            <a:srgbClr val="000000"/>
                          </a:solidFill>
                          <a:latin typeface="Arial"/>
                        </a:rPr>
                        <a:t>0.7%</a:t>
                      </a:r>
                    </a:p>
                  </a:txBody>
                  <a:tcPr marL="6494" marR="6494" marT="6494" marB="0" anchor="b">
                    <a:lnL>
                      <a:noFill/>
                    </a:lnL>
                    <a:lnR w="12700" cap="flat" cmpd="sng" algn="ctr">
                      <a:solidFill>
                        <a:srgbClr val="000000"/>
                      </a:solidFill>
                      <a:prstDash val="solid"/>
                      <a:round/>
                      <a:headEnd type="none" w="med" len="med"/>
                      <a:tailEnd type="none" w="med" len="med"/>
                    </a:lnR>
                    <a:lnT>
                      <a:noFill/>
                    </a:lnT>
                    <a:lnB>
                      <a:noFill/>
                    </a:lnB>
                  </a:tcPr>
                </a:tc>
              </a:tr>
              <a:tr h="243840">
                <a:tc>
                  <a:txBody>
                    <a:bodyPr/>
                    <a:lstStyle/>
                    <a:p>
                      <a:pPr algn="ctr" fontAlgn="b"/>
                      <a:r>
                        <a:rPr lang="en-US" sz="1400" b="0" i="0" u="none" strike="noStrike">
                          <a:solidFill>
                            <a:srgbClr val="000000"/>
                          </a:solidFill>
                          <a:latin typeface="Arial"/>
                        </a:rPr>
                        <a:t>Class E</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-0.1%</a:t>
                      </a:r>
                    </a:p>
                  </a:txBody>
                  <a:tcPr marL="6494" marR="6494" marT="6494"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-0.3%</a:t>
                      </a:r>
                    </a:p>
                  </a:txBody>
                  <a:tcPr marL="6494" marR="6494" marT="6494" marB="0" anchor="b">
                    <a:lnL>
                      <a:noFill/>
                    </a:lnL>
                    <a:lnR>
                      <a:noFill/>
                    </a:lnR>
                    <a:lnT>
                      <a:noFill/>
                    </a:lnT>
                    <a:lnB>
                      <a:noFill/>
                    </a:lnB>
                  </a:tcPr>
                </a:tc>
                <a:tc>
                  <a:txBody>
                    <a:bodyPr/>
                    <a:lstStyle/>
                    <a:p>
                      <a:pPr algn="ctr" fontAlgn="b"/>
                      <a:r>
                        <a:rPr lang="en-US" sz="1400" b="0" i="0" u="none" strike="noStrike">
                          <a:solidFill>
                            <a:srgbClr val="000000"/>
                          </a:solidFill>
                          <a:latin typeface="Arial"/>
                        </a:rPr>
                        <a:t>-0.1%</a:t>
                      </a:r>
                    </a:p>
                  </a:txBody>
                  <a:tcPr marL="6494" marR="6494" marT="6494"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400" b="0" i="0" u="none" strike="noStrike">
                        <a:solidFill>
                          <a:srgbClr val="000000"/>
                        </a:solidFill>
                        <a:latin typeface="Arial"/>
                      </a:endParaRPr>
                    </a:p>
                  </a:txBody>
                  <a:tcPr marL="6494" marR="6494" marT="6494"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400" b="0" i="0" u="none" strike="noStrike">
                        <a:solidFill>
                          <a:srgbClr val="000000"/>
                        </a:solidFill>
                        <a:latin typeface="Calibri"/>
                      </a:endParaRPr>
                    </a:p>
                  </a:txBody>
                  <a:tcPr marL="6494" marR="6494" marT="6494" marB="0" anchor="b">
                    <a:lnL>
                      <a:noFill/>
                    </a:lnL>
                    <a:lnR>
                      <a:noFill/>
                    </a:lnR>
                    <a:lnT>
                      <a:noFill/>
                    </a:lnT>
                    <a:lnB>
                      <a:noFill/>
                    </a:lnB>
                  </a:tcPr>
                </a:tc>
                <a:tc>
                  <a:txBody>
                    <a:bodyPr/>
                    <a:lstStyle/>
                    <a:p>
                      <a:pPr algn="ctr" fontAlgn="b"/>
                      <a:r>
                        <a:rPr lang="en-US" sz="1400" b="0" i="0" u="none" strike="noStrike">
                          <a:solidFill>
                            <a:srgbClr val="000000"/>
                          </a:solidFill>
                          <a:latin typeface="Arial"/>
                        </a:rPr>
                        <a:t> </a:t>
                      </a:r>
                    </a:p>
                  </a:txBody>
                  <a:tcPr marL="6494" marR="6494" marT="6494"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-1.0%</a:t>
                      </a:r>
                    </a:p>
                  </a:txBody>
                  <a:tcPr marL="6494" marR="6494" marT="6494"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-0.8%</a:t>
                      </a:r>
                    </a:p>
                  </a:txBody>
                  <a:tcPr marL="6494" marR="6494" marT="6494" marB="0" anchor="b">
                    <a:lnL>
                      <a:noFill/>
                    </a:lnL>
                    <a:lnR>
                      <a:noFill/>
                    </a:lnR>
                    <a:lnT>
                      <a:noFill/>
                    </a:lnT>
                    <a:lnB>
                      <a:noFill/>
                    </a:lnB>
                  </a:tcPr>
                </a:tc>
                <a:tc>
                  <a:txBody>
                    <a:bodyPr/>
                    <a:lstStyle/>
                    <a:p>
                      <a:pPr algn="ctr" fontAlgn="b"/>
                      <a:r>
                        <a:rPr lang="en-US" sz="1400" b="0" i="0" u="none" strike="noStrike">
                          <a:solidFill>
                            <a:srgbClr val="000000"/>
                          </a:solidFill>
                          <a:latin typeface="Arial"/>
                        </a:rPr>
                        <a:t>0.8%</a:t>
                      </a:r>
                    </a:p>
                  </a:txBody>
                  <a:tcPr marL="6494" marR="6494" marT="6494"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-0.7%</a:t>
                      </a:r>
                    </a:p>
                  </a:txBody>
                  <a:tcPr marL="6494" marR="6494" marT="6494"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-0.8%</a:t>
                      </a:r>
                    </a:p>
                  </a:txBody>
                  <a:tcPr marL="6494" marR="6494" marT="6494" marB="0" anchor="b">
                    <a:lnL>
                      <a:noFill/>
                    </a:lnL>
                    <a:lnR>
                      <a:noFill/>
                    </a:lnR>
                    <a:lnT>
                      <a:noFill/>
                    </a:lnT>
                    <a:lnB>
                      <a:noFill/>
                    </a:lnB>
                  </a:tcPr>
                </a:tc>
                <a:tc>
                  <a:txBody>
                    <a:bodyPr/>
                    <a:lstStyle/>
                    <a:p>
                      <a:pPr algn="ctr" fontAlgn="b"/>
                      <a:r>
                        <a:rPr lang="en-US" sz="1400" b="0" i="0" u="none" strike="noStrike">
                          <a:solidFill>
                            <a:srgbClr val="000000"/>
                          </a:solidFill>
                          <a:latin typeface="Arial"/>
                        </a:rPr>
                        <a:t>0.0%</a:t>
                      </a:r>
                    </a:p>
                  </a:txBody>
                  <a:tcPr marL="6494" marR="6494" marT="6494" marB="0" anchor="b">
                    <a:lnL>
                      <a:noFill/>
                    </a:lnL>
                    <a:lnR w="12700" cap="flat" cmpd="sng" algn="ctr">
                      <a:solidFill>
                        <a:srgbClr val="000000"/>
                      </a:solidFill>
                      <a:prstDash val="solid"/>
                      <a:round/>
                      <a:headEnd type="none" w="med" len="med"/>
                      <a:tailEnd type="none" w="med" len="med"/>
                    </a:lnR>
                    <a:lnT>
                      <a:noFill/>
                    </a:lnT>
                    <a:lnB>
                      <a:noFill/>
                    </a:lnB>
                  </a:tcPr>
                </a:tc>
              </a:tr>
              <a:tr h="243840">
                <a:tc>
                  <a:txBody>
                    <a:bodyPr/>
                    <a:lstStyle/>
                    <a:p>
                      <a:pPr algn="ctr" fontAlgn="b"/>
                      <a:r>
                        <a:rPr lang="en-US" sz="1400" b="0" i="0" u="none" strike="noStrike">
                          <a:solidFill>
                            <a:srgbClr val="000000"/>
                          </a:solidFill>
                          <a:latin typeface="Arial"/>
                        </a:rPr>
                        <a:t>Class F</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 </a:t>
                      </a:r>
                    </a:p>
                  </a:txBody>
                  <a:tcPr marL="6494" marR="6494" marT="6494"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 </a:t>
                      </a:r>
                    </a:p>
                  </a:txBody>
                  <a:tcPr marL="6494" marR="6494" marT="6494"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 </a:t>
                      </a:r>
                    </a:p>
                  </a:txBody>
                  <a:tcPr marL="6494" marR="6494" marT="6494"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 </a:t>
                      </a:r>
                    </a:p>
                  </a:txBody>
                  <a:tcPr marL="6494" marR="6494" marT="6494"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 </a:t>
                      </a:r>
                    </a:p>
                  </a:txBody>
                  <a:tcPr marL="6494" marR="6494" marT="6494"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 </a:t>
                      </a:r>
                    </a:p>
                  </a:txBody>
                  <a:tcPr marL="6494" marR="6494" marT="6494"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 </a:t>
                      </a:r>
                    </a:p>
                  </a:txBody>
                  <a:tcPr marL="6494" marR="6494" marT="6494"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 </a:t>
                      </a:r>
                    </a:p>
                  </a:txBody>
                  <a:tcPr marL="6494" marR="6494" marT="6494"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 </a:t>
                      </a:r>
                    </a:p>
                  </a:txBody>
                  <a:tcPr marL="6494" marR="6494" marT="6494"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 </a:t>
                      </a:r>
                    </a:p>
                  </a:txBody>
                  <a:tcPr marL="6494" marR="6494" marT="6494"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 </a:t>
                      </a:r>
                    </a:p>
                  </a:txBody>
                  <a:tcPr marL="6494" marR="6494" marT="6494"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 </a:t>
                      </a:r>
                    </a:p>
                  </a:txBody>
                  <a:tcPr marL="6494" marR="6494" marT="6494"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3840">
                <a:tc>
                  <a:txBody>
                    <a:bodyPr/>
                    <a:lstStyle/>
                    <a:p>
                      <a:pPr algn="ctr" fontAlgn="b"/>
                      <a:r>
                        <a:rPr lang="en-US" sz="1400" b="1" i="0" u="none" strike="noStrike">
                          <a:solidFill>
                            <a:srgbClr val="000000"/>
                          </a:solidFill>
                          <a:latin typeface="Arial"/>
                        </a:rPr>
                        <a:t>Overall</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a:t>
                      </a:r>
                    </a:p>
                  </a:txBody>
                  <a:tcPr marL="6494" marR="6494" marT="6494"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-0.2%</a:t>
                      </a:r>
                    </a:p>
                  </a:txBody>
                  <a:tcPr marL="6494" marR="6494" marT="6494"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-0.3%</a:t>
                      </a:r>
                    </a:p>
                  </a:txBody>
                  <a:tcPr marL="6494" marR="6494" marT="6494"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-0.3%</a:t>
                      </a:r>
                    </a:p>
                  </a:txBody>
                  <a:tcPr marL="6494" marR="6494" marT="6494"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a:t>
                      </a:r>
                    </a:p>
                  </a:txBody>
                  <a:tcPr marL="6494" marR="6494" marT="6494"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-0.2%</a:t>
                      </a:r>
                    </a:p>
                  </a:txBody>
                  <a:tcPr marL="6494" marR="6494" marT="6494"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-0.5%</a:t>
                      </a:r>
                    </a:p>
                  </a:txBody>
                  <a:tcPr marL="6494" marR="6494" marT="6494"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0.2%</a:t>
                      </a:r>
                    </a:p>
                  </a:txBody>
                  <a:tcPr marL="6494" marR="6494" marT="6494"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-0.1%</a:t>
                      </a:r>
                    </a:p>
                  </a:txBody>
                  <a:tcPr marL="6494" marR="6494" marT="6494"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-0.3%</a:t>
                      </a:r>
                    </a:p>
                  </a:txBody>
                  <a:tcPr marL="6494" marR="6494" marT="6494"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0.4%</a:t>
                      </a:r>
                    </a:p>
                  </a:txBody>
                  <a:tcPr marL="6494" marR="6494" marT="6494"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0.3%</a:t>
                      </a:r>
                    </a:p>
                  </a:txBody>
                  <a:tcPr marL="6494" marR="6494" marT="6494"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3840">
                <a:tc>
                  <a:txBody>
                    <a:bodyPr/>
                    <a:lstStyle/>
                    <a:p>
                      <a:pPr algn="ctr" fontAlgn="b"/>
                      <a:r>
                        <a:rPr lang="en-US" sz="1400" b="0" i="0" u="none" strike="noStrike">
                          <a:solidFill>
                            <a:srgbClr val="000000"/>
                          </a:solidFill>
                          <a:latin typeface="Arial"/>
                        </a:rPr>
                        <a:t> </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a:t>
                      </a:r>
                    </a:p>
                  </a:txBody>
                  <a:tcPr marL="6494" marR="6494" marT="6494"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-0.2%</a:t>
                      </a:r>
                    </a:p>
                  </a:txBody>
                  <a:tcPr marL="6494" marR="6494" marT="6494"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-0.3%</a:t>
                      </a:r>
                    </a:p>
                  </a:txBody>
                  <a:tcPr marL="6494" marR="6494" marT="6494"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-0.3%</a:t>
                      </a:r>
                    </a:p>
                  </a:txBody>
                  <a:tcPr marL="6494" marR="6494" marT="6494"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a:t>
                      </a:r>
                    </a:p>
                  </a:txBody>
                  <a:tcPr marL="6494" marR="6494" marT="6494"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-0.2%</a:t>
                      </a:r>
                    </a:p>
                  </a:txBody>
                  <a:tcPr marL="6494" marR="6494" marT="6494"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-0.5%</a:t>
                      </a:r>
                    </a:p>
                  </a:txBody>
                  <a:tcPr marL="6494" marR="6494" marT="6494"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0.1%</a:t>
                      </a:r>
                    </a:p>
                  </a:txBody>
                  <a:tcPr marL="6494" marR="6494" marT="6494"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-0.1%</a:t>
                      </a:r>
                    </a:p>
                  </a:txBody>
                  <a:tcPr marL="6494" marR="6494" marT="6494"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-0.3%</a:t>
                      </a:r>
                    </a:p>
                  </a:txBody>
                  <a:tcPr marL="6494" marR="6494" marT="6494"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0.3%</a:t>
                      </a:r>
                    </a:p>
                  </a:txBody>
                  <a:tcPr marL="6494" marR="6494" marT="6494"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0.3%</a:t>
                      </a:r>
                    </a:p>
                  </a:txBody>
                  <a:tcPr marL="6494" marR="6494" marT="6494"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3840">
                <a:tc>
                  <a:txBody>
                    <a:bodyPr/>
                    <a:lstStyle/>
                    <a:p>
                      <a:pPr algn="ctr" fontAlgn="b"/>
                      <a:r>
                        <a:rPr lang="en-US" sz="1400" b="0" i="0" u="none" strike="noStrike">
                          <a:solidFill>
                            <a:srgbClr val="000000"/>
                          </a:solidFill>
                          <a:latin typeface="Arial"/>
                        </a:rPr>
                        <a:t>Enc Time[%]</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400" b="0" i="0" u="none" strike="noStrike">
                          <a:solidFill>
                            <a:srgbClr val="000000"/>
                          </a:solidFill>
                          <a:latin typeface="Arial"/>
                        </a:rPr>
                        <a:t>99%</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latin typeface="Arial"/>
                        </a:rPr>
                        <a:t>100%</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latin typeface="Arial"/>
                        </a:rPr>
                        <a:t>99%</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latin typeface="Arial"/>
                        </a:rPr>
                        <a:t>97%</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43840">
                <a:tc>
                  <a:txBody>
                    <a:bodyPr/>
                    <a:lstStyle/>
                    <a:p>
                      <a:pPr algn="ctr" fontAlgn="b"/>
                      <a:r>
                        <a:rPr lang="en-US" sz="1400" b="0" i="0" u="none" strike="noStrike" dirty="0">
                          <a:solidFill>
                            <a:srgbClr val="000000"/>
                          </a:solidFill>
                          <a:latin typeface="Arial"/>
                        </a:rPr>
                        <a:t>Dec Time[%]</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400" b="0" i="0" u="none" strike="noStrike">
                          <a:solidFill>
                            <a:srgbClr val="000000"/>
                          </a:solidFill>
                          <a:latin typeface="Arial"/>
                        </a:rPr>
                        <a:t>99%</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latin typeface="Arial"/>
                        </a:rPr>
                        <a:t>99%</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latin typeface="Arial"/>
                        </a:rPr>
                        <a:t>101%</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latin typeface="Arial"/>
                        </a:rPr>
                        <a:t>101%</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
        <p:nvSpPr>
          <p:cNvPr id="7" name="Content Placeholder 2"/>
          <p:cNvSpPr>
            <a:spLocks noGrp="1"/>
          </p:cNvSpPr>
          <p:nvPr>
            <p:ph idx="1"/>
          </p:nvPr>
        </p:nvSpPr>
        <p:spPr>
          <a:xfrm>
            <a:off x="365345" y="943426"/>
            <a:ext cx="8647001" cy="5314950"/>
          </a:xfrm>
        </p:spPr>
        <p:txBody>
          <a:bodyPr/>
          <a:lstStyle/>
          <a:p>
            <a:r>
              <a:rPr lang="en-US" dirty="0" smtClean="0">
                <a:solidFill>
                  <a:schemeClr val="tx1"/>
                </a:solidFill>
              </a:rPr>
              <a:t>Common test condition in JCTVC F900, anchor is HM4.0</a:t>
            </a:r>
          </a:p>
          <a:p>
            <a:r>
              <a:rPr lang="en-US" dirty="0" smtClean="0">
                <a:solidFill>
                  <a:schemeClr val="tx1"/>
                </a:solidFill>
              </a:rPr>
              <a:t>Encoding performed on cluster with same CPU</a:t>
            </a:r>
          </a:p>
          <a:p>
            <a:r>
              <a:rPr lang="en-US" dirty="0" smtClean="0">
                <a:solidFill>
                  <a:schemeClr val="tx1"/>
                </a:solidFill>
              </a:rPr>
              <a:t>Decoding was performed on a single PC</a:t>
            </a:r>
          </a:p>
          <a:p>
            <a:pPr hangingPunct="0">
              <a:buNone/>
            </a:pPr>
            <a:endParaRPr lang="en-US" sz="1800" dirty="0" smtClean="0"/>
          </a:p>
          <a:p>
            <a:pPr hangingPunct="0">
              <a:buNone/>
            </a:pPr>
            <a:endParaRPr lang="en-US" sz="1800" dirty="0" smtClean="0"/>
          </a:p>
          <a:p>
            <a:endParaRPr lang="en-US" dirty="0"/>
          </a:p>
        </p:txBody>
      </p:sp>
      <p:sp>
        <p:nvSpPr>
          <p:cNvPr id="8" name="TextBox 7"/>
          <p:cNvSpPr txBox="1"/>
          <p:nvPr/>
        </p:nvSpPr>
        <p:spPr>
          <a:xfrm>
            <a:off x="564275" y="5832896"/>
            <a:ext cx="6634717" cy="369332"/>
          </a:xfrm>
          <a:prstGeom prst="rect">
            <a:avLst/>
          </a:prstGeom>
          <a:noFill/>
        </p:spPr>
        <p:txBody>
          <a:bodyPr wrap="square" rtlCol="0">
            <a:spAutoFit/>
          </a:bodyPr>
          <a:lstStyle/>
          <a:p>
            <a:r>
              <a:rPr lang="en-US" dirty="0" smtClean="0"/>
              <a:t>Thanks to Samsung (JCTVC-G913) for the </a:t>
            </a:r>
            <a:r>
              <a:rPr lang="en-US" dirty="0" smtClean="0"/>
              <a:t>cross-checking</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(2): second set of tables</a:t>
            </a:r>
            <a:endParaRPr lang="en-US" dirty="0"/>
          </a:p>
        </p:txBody>
      </p:sp>
      <p:graphicFrame>
        <p:nvGraphicFramePr>
          <p:cNvPr id="5" name="Table 4"/>
          <p:cNvGraphicFramePr>
            <a:graphicFrameLocks noGrp="1"/>
          </p:cNvGraphicFramePr>
          <p:nvPr/>
        </p:nvGraphicFramePr>
        <p:xfrm>
          <a:off x="570155" y="2635623"/>
          <a:ext cx="8272632" cy="2926080"/>
        </p:xfrm>
        <a:graphic>
          <a:graphicData uri="http://schemas.openxmlformats.org/drawingml/2006/table">
            <a:tbl>
              <a:tblPr/>
              <a:tblGrid>
                <a:gridCol w="1198572"/>
                <a:gridCol w="589505"/>
                <a:gridCol w="589505"/>
                <a:gridCol w="589505"/>
                <a:gridCol w="589505"/>
                <a:gridCol w="589505"/>
                <a:gridCol w="589505"/>
                <a:gridCol w="589505"/>
                <a:gridCol w="589505"/>
                <a:gridCol w="589505"/>
                <a:gridCol w="589505"/>
                <a:gridCol w="589505"/>
                <a:gridCol w="589505"/>
              </a:tblGrid>
              <a:tr h="243840">
                <a:tc>
                  <a:txBody>
                    <a:bodyPr/>
                    <a:lstStyle/>
                    <a:p>
                      <a:pPr algn="l" fontAlgn="b"/>
                      <a:r>
                        <a:rPr lang="en-US" sz="1400" b="0" i="0" u="none" strike="noStrike" dirty="0">
                          <a:solidFill>
                            <a:srgbClr val="000000"/>
                          </a:solidFill>
                          <a:latin typeface="Arial"/>
                        </a:rPr>
                        <a:t> </a:t>
                      </a:r>
                    </a:p>
                  </a:txBody>
                  <a:tcPr marL="6494" marR="6494" marT="6494"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400" b="1" i="0" u="none" strike="noStrike">
                          <a:solidFill>
                            <a:srgbClr val="000000"/>
                          </a:solidFill>
                          <a:latin typeface="Arial"/>
                        </a:rPr>
                        <a:t>All Intra HE</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Random Access HE</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Low delay B HE</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a:solidFill>
                            <a:srgbClr val="000000"/>
                          </a:solidFill>
                          <a:latin typeface="Arial"/>
                        </a:rPr>
                        <a:t>Low delay P HE</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43840">
                <a:tc>
                  <a:txBody>
                    <a:bodyPr/>
                    <a:lstStyle/>
                    <a:p>
                      <a:pPr algn="l" fontAlgn="b"/>
                      <a:r>
                        <a:rPr lang="en-US" sz="1400" b="0" i="0" u="none" strike="noStrike">
                          <a:solidFill>
                            <a:srgbClr val="000000"/>
                          </a:solidFill>
                          <a:latin typeface="Arial"/>
                        </a:rPr>
                        <a:t> </a:t>
                      </a:r>
                    </a:p>
                  </a:txBody>
                  <a:tcPr marL="6494" marR="6494" marT="6494"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6494" marR="6494" marT="6494"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6494" marR="6494" marT="6494"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6494" marR="6494" marT="6494"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6494" marR="6494" marT="6494"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6494" marR="6494" marT="6494"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6494" marR="6494" marT="6494"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6494" marR="6494" marT="6494"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6494" marR="6494" marT="6494"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6494" marR="6494" marT="6494"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Y</a:t>
                      </a:r>
                    </a:p>
                  </a:txBody>
                  <a:tcPr marL="6494" marR="6494" marT="6494"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U</a:t>
                      </a:r>
                    </a:p>
                  </a:txBody>
                  <a:tcPr marL="6494" marR="6494" marT="6494"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V</a:t>
                      </a:r>
                    </a:p>
                  </a:txBody>
                  <a:tcPr marL="6494" marR="6494" marT="6494"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3840">
                <a:tc>
                  <a:txBody>
                    <a:bodyPr/>
                    <a:lstStyle/>
                    <a:p>
                      <a:pPr algn="ctr" fontAlgn="b"/>
                      <a:r>
                        <a:rPr lang="en-US" sz="1400" b="0" i="0" u="none" strike="noStrike">
                          <a:solidFill>
                            <a:srgbClr val="000000"/>
                          </a:solidFill>
                          <a:latin typeface="Arial"/>
                        </a:rPr>
                        <a:t>Class A</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dirty="0">
                          <a:solidFill>
                            <a:srgbClr val="000000"/>
                          </a:solidFill>
                          <a:latin typeface="Arial"/>
                        </a:rPr>
                        <a:t>0.0%</a:t>
                      </a:r>
                    </a:p>
                  </a:txBody>
                  <a:tcPr marL="6938" marR="6938" marT="693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a:t>
                      </a:r>
                    </a:p>
                  </a:txBody>
                  <a:tcPr marL="6938" marR="6938" marT="693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a:t>
                      </a:r>
                    </a:p>
                  </a:txBody>
                  <a:tcPr marL="6938" marR="6938" marT="693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dirty="0">
                          <a:solidFill>
                            <a:srgbClr val="000000"/>
                          </a:solidFill>
                          <a:latin typeface="Arial"/>
                        </a:rPr>
                        <a:t>-0.1%</a:t>
                      </a:r>
                    </a:p>
                  </a:txBody>
                  <a:tcPr marL="6938" marR="6938" marT="693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-0.1%</a:t>
                      </a:r>
                    </a:p>
                  </a:txBody>
                  <a:tcPr marL="6938" marR="6938" marT="693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dirty="0">
                          <a:solidFill>
                            <a:srgbClr val="000000"/>
                          </a:solidFill>
                          <a:latin typeface="Arial"/>
                        </a:rPr>
                        <a:t>-0.4%</a:t>
                      </a:r>
                    </a:p>
                  </a:txBody>
                  <a:tcPr marL="6938" marR="6938" marT="693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400" b="0" i="0" u="none" strike="noStrike" dirty="0">
                        <a:solidFill>
                          <a:srgbClr val="000000"/>
                        </a:solidFill>
                        <a:latin typeface="Arial"/>
                      </a:endParaRPr>
                    </a:p>
                  </a:txBody>
                  <a:tcPr marL="6938" marR="6938" marT="693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400" b="0" i="0" u="none" strike="noStrike">
                        <a:solidFill>
                          <a:srgbClr val="000000"/>
                        </a:solidFill>
                        <a:latin typeface="Arial"/>
                      </a:endParaRPr>
                    </a:p>
                  </a:txBody>
                  <a:tcPr marL="6938" marR="6938" marT="693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6938" marR="6938" marT="693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400" b="0" i="0" u="none" strike="noStrike">
                        <a:solidFill>
                          <a:srgbClr val="000000"/>
                        </a:solidFill>
                        <a:latin typeface="Arial"/>
                      </a:endParaRPr>
                    </a:p>
                  </a:txBody>
                  <a:tcPr marL="6938" marR="6938" marT="693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endParaRPr lang="en-US" sz="1400" b="0" i="0" u="none" strike="noStrike">
                        <a:solidFill>
                          <a:srgbClr val="000000"/>
                        </a:solidFill>
                        <a:latin typeface="Arial"/>
                      </a:endParaRPr>
                    </a:p>
                  </a:txBody>
                  <a:tcPr marL="6938" marR="6938" marT="693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 </a:t>
                      </a:r>
                    </a:p>
                  </a:txBody>
                  <a:tcPr marL="6938" marR="6938" marT="693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3840">
                <a:tc>
                  <a:txBody>
                    <a:bodyPr/>
                    <a:lstStyle/>
                    <a:p>
                      <a:pPr algn="ctr" fontAlgn="b"/>
                      <a:r>
                        <a:rPr lang="en-US" sz="1400" b="0" i="0" u="none" strike="noStrike">
                          <a:solidFill>
                            <a:srgbClr val="000000"/>
                          </a:solidFill>
                          <a:latin typeface="Arial"/>
                        </a:rPr>
                        <a:t>Class B</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dirty="0">
                          <a:solidFill>
                            <a:srgbClr val="000000"/>
                          </a:solidFill>
                          <a:latin typeface="Arial"/>
                        </a:rPr>
                        <a:t>0.0%</a:t>
                      </a:r>
                    </a:p>
                  </a:txBody>
                  <a:tcPr marL="6938" marR="6938" marT="693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a:t>
                      </a:r>
                    </a:p>
                  </a:txBody>
                  <a:tcPr marL="6938" marR="6938" marT="6938" marB="0" anchor="b">
                    <a:lnL>
                      <a:noFill/>
                    </a:lnL>
                    <a:lnR>
                      <a:noFill/>
                    </a:lnR>
                    <a:lnT>
                      <a:noFill/>
                    </a:lnT>
                    <a:lnB>
                      <a:noFill/>
                    </a:lnB>
                  </a:tcPr>
                </a:tc>
                <a:tc>
                  <a:txBody>
                    <a:bodyPr/>
                    <a:lstStyle/>
                    <a:p>
                      <a:pPr algn="ctr" fontAlgn="b"/>
                      <a:r>
                        <a:rPr lang="en-US" sz="1400" b="0" i="0" u="none" strike="noStrike">
                          <a:solidFill>
                            <a:srgbClr val="000000"/>
                          </a:solidFill>
                          <a:latin typeface="Arial"/>
                        </a:rPr>
                        <a:t>0.0%</a:t>
                      </a:r>
                    </a:p>
                  </a:txBody>
                  <a:tcPr marL="6938" marR="6938" marT="693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-0.2%</a:t>
                      </a:r>
                    </a:p>
                  </a:txBody>
                  <a:tcPr marL="6938" marR="6938" marT="693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dirty="0">
                          <a:solidFill>
                            <a:srgbClr val="000000"/>
                          </a:solidFill>
                          <a:latin typeface="Arial"/>
                        </a:rPr>
                        <a:t>0.2%</a:t>
                      </a:r>
                    </a:p>
                  </a:txBody>
                  <a:tcPr marL="6938" marR="6938" marT="6938" marB="0" anchor="b">
                    <a:lnL>
                      <a:noFill/>
                    </a:lnL>
                    <a:lnR>
                      <a:noFill/>
                    </a:lnR>
                    <a:lnT>
                      <a:noFill/>
                    </a:lnT>
                    <a:lnB>
                      <a:noFill/>
                    </a:lnB>
                  </a:tcPr>
                </a:tc>
                <a:tc>
                  <a:txBody>
                    <a:bodyPr/>
                    <a:lstStyle/>
                    <a:p>
                      <a:pPr algn="ctr" fontAlgn="b"/>
                      <a:r>
                        <a:rPr lang="en-US" sz="1400" b="0" i="0" u="none" strike="noStrike" dirty="0">
                          <a:solidFill>
                            <a:srgbClr val="000000"/>
                          </a:solidFill>
                          <a:latin typeface="Arial"/>
                        </a:rPr>
                        <a:t>0.1%</a:t>
                      </a:r>
                    </a:p>
                  </a:txBody>
                  <a:tcPr marL="6938" marR="6938" marT="693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-0.2%</a:t>
                      </a:r>
                    </a:p>
                  </a:txBody>
                  <a:tcPr marL="6938" marR="6938" marT="693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dirty="0">
                          <a:solidFill>
                            <a:srgbClr val="000000"/>
                          </a:solidFill>
                          <a:latin typeface="Arial"/>
                        </a:rPr>
                        <a:t>0.3%</a:t>
                      </a:r>
                    </a:p>
                  </a:txBody>
                  <a:tcPr marL="6938" marR="6938" marT="6938" marB="0" anchor="b">
                    <a:lnL>
                      <a:noFill/>
                    </a:lnL>
                    <a:lnR>
                      <a:noFill/>
                    </a:lnR>
                    <a:lnT>
                      <a:noFill/>
                    </a:lnT>
                    <a:lnB>
                      <a:noFill/>
                    </a:lnB>
                  </a:tcPr>
                </a:tc>
                <a:tc>
                  <a:txBody>
                    <a:bodyPr/>
                    <a:lstStyle/>
                    <a:p>
                      <a:pPr algn="ctr" fontAlgn="b"/>
                      <a:r>
                        <a:rPr lang="en-US" sz="1400" b="0" i="0" u="none" strike="noStrike" dirty="0">
                          <a:solidFill>
                            <a:srgbClr val="000000"/>
                          </a:solidFill>
                          <a:latin typeface="Arial"/>
                        </a:rPr>
                        <a:t>-0.3%</a:t>
                      </a:r>
                    </a:p>
                  </a:txBody>
                  <a:tcPr marL="6938" marR="6938" marT="693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-0.2%</a:t>
                      </a:r>
                    </a:p>
                  </a:txBody>
                  <a:tcPr marL="6938" marR="6938" marT="693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0.2%</a:t>
                      </a:r>
                    </a:p>
                  </a:txBody>
                  <a:tcPr marL="6938" marR="6938" marT="6938" marB="0" anchor="b">
                    <a:lnL>
                      <a:noFill/>
                    </a:lnL>
                    <a:lnR>
                      <a:noFill/>
                    </a:lnR>
                    <a:lnT>
                      <a:noFill/>
                    </a:lnT>
                    <a:lnB>
                      <a:noFill/>
                    </a:lnB>
                  </a:tcPr>
                </a:tc>
                <a:tc>
                  <a:txBody>
                    <a:bodyPr/>
                    <a:lstStyle/>
                    <a:p>
                      <a:pPr algn="ctr" fontAlgn="b"/>
                      <a:r>
                        <a:rPr lang="en-US" sz="1400" b="0" i="0" u="none" strike="noStrike">
                          <a:solidFill>
                            <a:srgbClr val="000000"/>
                          </a:solidFill>
                          <a:latin typeface="Arial"/>
                        </a:rPr>
                        <a:t>0.1%</a:t>
                      </a:r>
                    </a:p>
                  </a:txBody>
                  <a:tcPr marL="6938" marR="6938" marT="6938" marB="0" anchor="b">
                    <a:lnL>
                      <a:noFill/>
                    </a:lnL>
                    <a:lnR w="12700" cap="flat" cmpd="sng" algn="ctr">
                      <a:solidFill>
                        <a:srgbClr val="000000"/>
                      </a:solidFill>
                      <a:prstDash val="solid"/>
                      <a:round/>
                      <a:headEnd type="none" w="med" len="med"/>
                      <a:tailEnd type="none" w="med" len="med"/>
                    </a:lnR>
                    <a:lnT>
                      <a:noFill/>
                    </a:lnT>
                    <a:lnB>
                      <a:noFill/>
                    </a:lnB>
                  </a:tcPr>
                </a:tc>
              </a:tr>
              <a:tr h="243840">
                <a:tc>
                  <a:txBody>
                    <a:bodyPr/>
                    <a:lstStyle/>
                    <a:p>
                      <a:pPr algn="ctr" fontAlgn="b"/>
                      <a:r>
                        <a:rPr lang="en-US" sz="1400" b="0" i="0" u="none" strike="noStrike" dirty="0">
                          <a:solidFill>
                            <a:srgbClr val="000000"/>
                          </a:solidFill>
                          <a:latin typeface="Arial"/>
                        </a:rPr>
                        <a:t>Class C</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6938" marR="6938" marT="693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dirty="0">
                          <a:solidFill>
                            <a:srgbClr val="000000"/>
                          </a:solidFill>
                          <a:latin typeface="Arial"/>
                        </a:rPr>
                        <a:t>-0.2%</a:t>
                      </a:r>
                    </a:p>
                  </a:txBody>
                  <a:tcPr marL="6938" marR="6938" marT="6938" marB="0" anchor="b">
                    <a:lnL>
                      <a:noFill/>
                    </a:lnL>
                    <a:lnR>
                      <a:noFill/>
                    </a:lnR>
                    <a:lnT>
                      <a:noFill/>
                    </a:lnT>
                    <a:lnB>
                      <a:noFill/>
                    </a:lnB>
                  </a:tcPr>
                </a:tc>
                <a:tc>
                  <a:txBody>
                    <a:bodyPr/>
                    <a:lstStyle/>
                    <a:p>
                      <a:pPr algn="ctr" fontAlgn="b"/>
                      <a:r>
                        <a:rPr lang="en-US" sz="1400" b="0" i="0" u="none" strike="noStrike">
                          <a:solidFill>
                            <a:srgbClr val="000000"/>
                          </a:solidFill>
                          <a:latin typeface="Arial"/>
                        </a:rPr>
                        <a:t>-0.4%</a:t>
                      </a:r>
                    </a:p>
                  </a:txBody>
                  <a:tcPr marL="6938" marR="6938" marT="693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-0.3%</a:t>
                      </a:r>
                    </a:p>
                  </a:txBody>
                  <a:tcPr marL="6938" marR="6938" marT="693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0.0%</a:t>
                      </a:r>
                    </a:p>
                  </a:txBody>
                  <a:tcPr marL="6938" marR="6938" marT="6938" marB="0" anchor="b">
                    <a:lnL>
                      <a:noFill/>
                    </a:lnL>
                    <a:lnR>
                      <a:noFill/>
                    </a:lnR>
                    <a:lnT>
                      <a:noFill/>
                    </a:lnT>
                    <a:lnB>
                      <a:noFill/>
                    </a:lnB>
                  </a:tcPr>
                </a:tc>
                <a:tc>
                  <a:txBody>
                    <a:bodyPr/>
                    <a:lstStyle/>
                    <a:p>
                      <a:pPr algn="ctr" fontAlgn="b"/>
                      <a:r>
                        <a:rPr lang="en-US" sz="1400" b="0" i="0" u="none" strike="noStrike">
                          <a:solidFill>
                            <a:srgbClr val="000000"/>
                          </a:solidFill>
                          <a:latin typeface="Arial"/>
                        </a:rPr>
                        <a:t>0.0%</a:t>
                      </a:r>
                    </a:p>
                  </a:txBody>
                  <a:tcPr marL="6938" marR="6938" marT="693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dirty="0">
                          <a:solidFill>
                            <a:srgbClr val="000000"/>
                          </a:solidFill>
                          <a:latin typeface="Arial"/>
                        </a:rPr>
                        <a:t>-0.3%</a:t>
                      </a:r>
                    </a:p>
                  </a:txBody>
                  <a:tcPr marL="6938" marR="6938" marT="693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dirty="0">
                          <a:solidFill>
                            <a:srgbClr val="000000"/>
                          </a:solidFill>
                          <a:latin typeface="Arial"/>
                        </a:rPr>
                        <a:t>0.3%</a:t>
                      </a:r>
                    </a:p>
                  </a:txBody>
                  <a:tcPr marL="6938" marR="6938" marT="6938" marB="0" anchor="b">
                    <a:lnL>
                      <a:noFill/>
                    </a:lnL>
                    <a:lnR>
                      <a:noFill/>
                    </a:lnR>
                    <a:lnT>
                      <a:noFill/>
                    </a:lnT>
                    <a:lnB>
                      <a:noFill/>
                    </a:lnB>
                  </a:tcPr>
                </a:tc>
                <a:tc>
                  <a:txBody>
                    <a:bodyPr/>
                    <a:lstStyle/>
                    <a:p>
                      <a:pPr algn="ctr" fontAlgn="b"/>
                      <a:r>
                        <a:rPr lang="en-US" sz="1400" b="0" i="0" u="none" strike="noStrike" dirty="0">
                          <a:solidFill>
                            <a:srgbClr val="000000"/>
                          </a:solidFill>
                          <a:latin typeface="Arial"/>
                        </a:rPr>
                        <a:t>-0.1%</a:t>
                      </a:r>
                    </a:p>
                  </a:txBody>
                  <a:tcPr marL="6938" marR="6938" marT="693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-0.2%</a:t>
                      </a:r>
                    </a:p>
                  </a:txBody>
                  <a:tcPr marL="6938" marR="6938" marT="693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0.3%</a:t>
                      </a:r>
                    </a:p>
                  </a:txBody>
                  <a:tcPr marL="6938" marR="6938" marT="6938" marB="0" anchor="b">
                    <a:lnL>
                      <a:noFill/>
                    </a:lnL>
                    <a:lnR>
                      <a:noFill/>
                    </a:lnR>
                    <a:lnT>
                      <a:noFill/>
                    </a:lnT>
                    <a:lnB>
                      <a:noFill/>
                    </a:lnB>
                  </a:tcPr>
                </a:tc>
                <a:tc>
                  <a:txBody>
                    <a:bodyPr/>
                    <a:lstStyle/>
                    <a:p>
                      <a:pPr algn="ctr" fontAlgn="b"/>
                      <a:r>
                        <a:rPr lang="en-US" sz="1400" b="0" i="0" u="none" strike="noStrike">
                          <a:solidFill>
                            <a:srgbClr val="000000"/>
                          </a:solidFill>
                          <a:latin typeface="Arial"/>
                        </a:rPr>
                        <a:t>0.1%</a:t>
                      </a:r>
                    </a:p>
                  </a:txBody>
                  <a:tcPr marL="6938" marR="6938" marT="6938" marB="0" anchor="b">
                    <a:lnL>
                      <a:noFill/>
                    </a:lnL>
                    <a:lnR w="12700" cap="flat" cmpd="sng" algn="ctr">
                      <a:solidFill>
                        <a:srgbClr val="000000"/>
                      </a:solidFill>
                      <a:prstDash val="solid"/>
                      <a:round/>
                      <a:headEnd type="none" w="med" len="med"/>
                      <a:tailEnd type="none" w="med" len="med"/>
                    </a:lnR>
                    <a:lnT>
                      <a:noFill/>
                    </a:lnT>
                    <a:lnB>
                      <a:noFill/>
                    </a:lnB>
                  </a:tcPr>
                </a:tc>
              </a:tr>
              <a:tr h="243840">
                <a:tc>
                  <a:txBody>
                    <a:bodyPr/>
                    <a:lstStyle/>
                    <a:p>
                      <a:pPr algn="ctr" fontAlgn="b"/>
                      <a:r>
                        <a:rPr lang="en-US" sz="1400" b="0" i="0" u="none" strike="noStrike">
                          <a:solidFill>
                            <a:srgbClr val="000000"/>
                          </a:solidFill>
                          <a:latin typeface="Arial"/>
                        </a:rPr>
                        <a:t>Class D</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0.0%</a:t>
                      </a:r>
                    </a:p>
                  </a:txBody>
                  <a:tcPr marL="6938" marR="6938" marT="693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dirty="0">
                          <a:solidFill>
                            <a:srgbClr val="000000"/>
                          </a:solidFill>
                          <a:latin typeface="Arial"/>
                        </a:rPr>
                        <a:t>-0.9%</a:t>
                      </a:r>
                    </a:p>
                  </a:txBody>
                  <a:tcPr marL="6938" marR="6938" marT="6938" marB="0" anchor="b">
                    <a:lnL>
                      <a:noFill/>
                    </a:lnL>
                    <a:lnR>
                      <a:noFill/>
                    </a:lnR>
                    <a:lnT>
                      <a:noFill/>
                    </a:lnT>
                    <a:lnB>
                      <a:noFill/>
                    </a:lnB>
                  </a:tcPr>
                </a:tc>
                <a:tc>
                  <a:txBody>
                    <a:bodyPr/>
                    <a:lstStyle/>
                    <a:p>
                      <a:pPr algn="ctr" fontAlgn="b"/>
                      <a:r>
                        <a:rPr lang="en-US" sz="1400" b="0" i="0" u="none" strike="noStrike" dirty="0">
                          <a:solidFill>
                            <a:srgbClr val="000000"/>
                          </a:solidFill>
                          <a:latin typeface="Arial"/>
                        </a:rPr>
                        <a:t>-1.1%</a:t>
                      </a:r>
                    </a:p>
                  </a:txBody>
                  <a:tcPr marL="6938" marR="6938" marT="693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-0.4%</a:t>
                      </a:r>
                    </a:p>
                  </a:txBody>
                  <a:tcPr marL="6938" marR="6938" marT="693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-0.3%</a:t>
                      </a:r>
                    </a:p>
                  </a:txBody>
                  <a:tcPr marL="6938" marR="6938" marT="6938" marB="0" anchor="b">
                    <a:lnL>
                      <a:noFill/>
                    </a:lnL>
                    <a:lnR>
                      <a:noFill/>
                    </a:lnR>
                    <a:lnT>
                      <a:noFill/>
                    </a:lnT>
                    <a:lnB>
                      <a:noFill/>
                    </a:lnB>
                  </a:tcPr>
                </a:tc>
                <a:tc>
                  <a:txBody>
                    <a:bodyPr/>
                    <a:lstStyle/>
                    <a:p>
                      <a:pPr algn="ctr" fontAlgn="b"/>
                      <a:r>
                        <a:rPr lang="en-US" sz="1400" b="0" i="0" u="none" strike="noStrike">
                          <a:solidFill>
                            <a:srgbClr val="000000"/>
                          </a:solidFill>
                          <a:latin typeface="Arial"/>
                        </a:rPr>
                        <a:t>-0.5%</a:t>
                      </a:r>
                    </a:p>
                  </a:txBody>
                  <a:tcPr marL="6938" marR="6938" marT="693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-0.7%</a:t>
                      </a:r>
                    </a:p>
                  </a:txBody>
                  <a:tcPr marL="6938" marR="6938" marT="693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0.3%</a:t>
                      </a:r>
                    </a:p>
                  </a:txBody>
                  <a:tcPr marL="6938" marR="6938" marT="6938" marB="0" anchor="b">
                    <a:lnL>
                      <a:noFill/>
                    </a:lnL>
                    <a:lnR>
                      <a:noFill/>
                    </a:lnR>
                    <a:lnT>
                      <a:noFill/>
                    </a:lnT>
                    <a:lnB>
                      <a:noFill/>
                    </a:lnB>
                  </a:tcPr>
                </a:tc>
                <a:tc>
                  <a:txBody>
                    <a:bodyPr/>
                    <a:lstStyle/>
                    <a:p>
                      <a:pPr algn="ctr" fontAlgn="b"/>
                      <a:r>
                        <a:rPr lang="en-US" sz="1400" b="0" i="0" u="none" strike="noStrike" dirty="0">
                          <a:solidFill>
                            <a:srgbClr val="000000"/>
                          </a:solidFill>
                          <a:latin typeface="Arial"/>
                        </a:rPr>
                        <a:t>0.2%</a:t>
                      </a:r>
                    </a:p>
                  </a:txBody>
                  <a:tcPr marL="6938" marR="6938" marT="693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dirty="0">
                          <a:solidFill>
                            <a:srgbClr val="000000"/>
                          </a:solidFill>
                          <a:latin typeface="Arial"/>
                        </a:rPr>
                        <a:t>-0.5%</a:t>
                      </a:r>
                    </a:p>
                  </a:txBody>
                  <a:tcPr marL="6938" marR="6938" marT="693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0.9%</a:t>
                      </a:r>
                    </a:p>
                  </a:txBody>
                  <a:tcPr marL="6938" marR="6938" marT="6938" marB="0" anchor="b">
                    <a:lnL>
                      <a:noFill/>
                    </a:lnL>
                    <a:lnR>
                      <a:noFill/>
                    </a:lnR>
                    <a:lnT>
                      <a:noFill/>
                    </a:lnT>
                    <a:lnB>
                      <a:noFill/>
                    </a:lnB>
                  </a:tcPr>
                </a:tc>
                <a:tc>
                  <a:txBody>
                    <a:bodyPr/>
                    <a:lstStyle/>
                    <a:p>
                      <a:pPr algn="ctr" fontAlgn="b"/>
                      <a:r>
                        <a:rPr lang="en-US" sz="1400" b="0" i="0" u="none" strike="noStrike">
                          <a:solidFill>
                            <a:srgbClr val="000000"/>
                          </a:solidFill>
                          <a:latin typeface="Arial"/>
                        </a:rPr>
                        <a:t>0.3%</a:t>
                      </a:r>
                    </a:p>
                  </a:txBody>
                  <a:tcPr marL="6938" marR="6938" marT="6938" marB="0" anchor="b">
                    <a:lnL>
                      <a:noFill/>
                    </a:lnL>
                    <a:lnR w="12700" cap="flat" cmpd="sng" algn="ctr">
                      <a:solidFill>
                        <a:srgbClr val="000000"/>
                      </a:solidFill>
                      <a:prstDash val="solid"/>
                      <a:round/>
                      <a:headEnd type="none" w="med" len="med"/>
                      <a:tailEnd type="none" w="med" len="med"/>
                    </a:lnR>
                    <a:lnT>
                      <a:noFill/>
                    </a:lnT>
                    <a:lnB>
                      <a:noFill/>
                    </a:lnB>
                  </a:tcPr>
                </a:tc>
              </a:tr>
              <a:tr h="243840">
                <a:tc>
                  <a:txBody>
                    <a:bodyPr/>
                    <a:lstStyle/>
                    <a:p>
                      <a:pPr algn="ctr" fontAlgn="b"/>
                      <a:r>
                        <a:rPr lang="en-US" sz="1400" b="0" i="0" u="none" strike="noStrike">
                          <a:solidFill>
                            <a:srgbClr val="000000"/>
                          </a:solidFill>
                          <a:latin typeface="Arial"/>
                        </a:rPr>
                        <a:t>Class E</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-0.1%</a:t>
                      </a:r>
                    </a:p>
                  </a:txBody>
                  <a:tcPr marL="6938" marR="6938" marT="693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-0.3%</a:t>
                      </a:r>
                    </a:p>
                  </a:txBody>
                  <a:tcPr marL="6938" marR="6938" marT="6938" marB="0" anchor="b">
                    <a:lnL>
                      <a:noFill/>
                    </a:lnL>
                    <a:lnR>
                      <a:noFill/>
                    </a:lnR>
                    <a:lnT>
                      <a:noFill/>
                    </a:lnT>
                    <a:lnB>
                      <a:noFill/>
                    </a:lnB>
                  </a:tcPr>
                </a:tc>
                <a:tc>
                  <a:txBody>
                    <a:bodyPr/>
                    <a:lstStyle/>
                    <a:p>
                      <a:pPr algn="ctr" fontAlgn="b"/>
                      <a:r>
                        <a:rPr lang="en-US" sz="1400" b="0" i="0" u="none" strike="noStrike" dirty="0">
                          <a:solidFill>
                            <a:srgbClr val="000000"/>
                          </a:solidFill>
                          <a:latin typeface="Arial"/>
                        </a:rPr>
                        <a:t>-0.1%</a:t>
                      </a:r>
                    </a:p>
                  </a:txBody>
                  <a:tcPr marL="6938" marR="6938" marT="693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en-US" sz="1400" b="0" i="0" u="none" strike="noStrike" dirty="0">
                        <a:solidFill>
                          <a:srgbClr val="000000"/>
                        </a:solidFill>
                        <a:latin typeface="Arial"/>
                      </a:endParaRPr>
                    </a:p>
                  </a:txBody>
                  <a:tcPr marL="6938" marR="6938" marT="693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400" b="0" i="0" u="none" strike="noStrike">
                        <a:solidFill>
                          <a:srgbClr val="000000"/>
                        </a:solidFill>
                        <a:latin typeface="Calibri"/>
                      </a:endParaRPr>
                    </a:p>
                  </a:txBody>
                  <a:tcPr marL="6938" marR="6938" marT="6938" marB="0" anchor="b">
                    <a:lnL>
                      <a:noFill/>
                    </a:lnL>
                    <a:lnR>
                      <a:noFill/>
                    </a:lnR>
                    <a:lnT>
                      <a:noFill/>
                    </a:lnT>
                    <a:lnB>
                      <a:noFill/>
                    </a:lnB>
                  </a:tcPr>
                </a:tc>
                <a:tc>
                  <a:txBody>
                    <a:bodyPr/>
                    <a:lstStyle/>
                    <a:p>
                      <a:pPr algn="ctr" fontAlgn="b"/>
                      <a:r>
                        <a:rPr lang="en-US" sz="1400" b="0" i="0" u="none" strike="noStrike">
                          <a:solidFill>
                            <a:srgbClr val="000000"/>
                          </a:solidFill>
                          <a:latin typeface="Arial"/>
                        </a:rPr>
                        <a:t> </a:t>
                      </a:r>
                    </a:p>
                  </a:txBody>
                  <a:tcPr marL="6938" marR="6938" marT="693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a:solidFill>
                            <a:srgbClr val="000000"/>
                          </a:solidFill>
                          <a:latin typeface="Arial"/>
                        </a:rPr>
                        <a:t>-0.8%</a:t>
                      </a:r>
                    </a:p>
                  </a:txBody>
                  <a:tcPr marL="6938" marR="6938" marT="693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a:solidFill>
                            <a:srgbClr val="000000"/>
                          </a:solidFill>
                          <a:latin typeface="Arial"/>
                        </a:rPr>
                        <a:t>0.1%</a:t>
                      </a:r>
                    </a:p>
                  </a:txBody>
                  <a:tcPr marL="6938" marR="6938" marT="6938" marB="0" anchor="b">
                    <a:lnL>
                      <a:noFill/>
                    </a:lnL>
                    <a:lnR>
                      <a:noFill/>
                    </a:lnR>
                    <a:lnT>
                      <a:noFill/>
                    </a:lnT>
                    <a:lnB>
                      <a:noFill/>
                    </a:lnB>
                  </a:tcPr>
                </a:tc>
                <a:tc>
                  <a:txBody>
                    <a:bodyPr/>
                    <a:lstStyle/>
                    <a:p>
                      <a:pPr algn="ctr" fontAlgn="b"/>
                      <a:r>
                        <a:rPr lang="en-US" sz="1400" b="0" i="0" u="none" strike="noStrike">
                          <a:solidFill>
                            <a:srgbClr val="000000"/>
                          </a:solidFill>
                          <a:latin typeface="Arial"/>
                        </a:rPr>
                        <a:t>0.8%</a:t>
                      </a:r>
                    </a:p>
                  </a:txBody>
                  <a:tcPr marL="6938" marR="6938" marT="693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400" b="0" i="0" u="none" strike="noStrike" dirty="0">
                          <a:solidFill>
                            <a:srgbClr val="000000"/>
                          </a:solidFill>
                          <a:latin typeface="Arial"/>
                        </a:rPr>
                        <a:t>-0.6%</a:t>
                      </a:r>
                    </a:p>
                  </a:txBody>
                  <a:tcPr marL="6938" marR="6938" marT="693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400" b="0" i="0" u="none" strike="noStrike" dirty="0">
                          <a:solidFill>
                            <a:srgbClr val="000000"/>
                          </a:solidFill>
                          <a:latin typeface="Arial"/>
                        </a:rPr>
                        <a:t>0.0%</a:t>
                      </a:r>
                    </a:p>
                  </a:txBody>
                  <a:tcPr marL="6938" marR="6938" marT="6938" marB="0" anchor="b">
                    <a:lnL>
                      <a:noFill/>
                    </a:lnL>
                    <a:lnR>
                      <a:noFill/>
                    </a:lnR>
                    <a:lnT>
                      <a:noFill/>
                    </a:lnT>
                    <a:lnB>
                      <a:noFill/>
                    </a:lnB>
                  </a:tcPr>
                </a:tc>
                <a:tc>
                  <a:txBody>
                    <a:bodyPr/>
                    <a:lstStyle/>
                    <a:p>
                      <a:pPr algn="ctr" fontAlgn="b"/>
                      <a:r>
                        <a:rPr lang="en-US" sz="1400" b="0" i="0" u="none" strike="noStrike">
                          <a:solidFill>
                            <a:srgbClr val="000000"/>
                          </a:solidFill>
                          <a:latin typeface="Arial"/>
                        </a:rPr>
                        <a:t>0.5%</a:t>
                      </a:r>
                    </a:p>
                  </a:txBody>
                  <a:tcPr marL="6938" marR="6938" marT="6938" marB="0" anchor="b">
                    <a:lnL>
                      <a:noFill/>
                    </a:lnL>
                    <a:lnR w="12700" cap="flat" cmpd="sng" algn="ctr">
                      <a:solidFill>
                        <a:srgbClr val="000000"/>
                      </a:solidFill>
                      <a:prstDash val="solid"/>
                      <a:round/>
                      <a:headEnd type="none" w="med" len="med"/>
                      <a:tailEnd type="none" w="med" len="med"/>
                    </a:lnR>
                    <a:lnT>
                      <a:noFill/>
                    </a:lnT>
                    <a:lnB>
                      <a:noFill/>
                    </a:lnB>
                  </a:tcPr>
                </a:tc>
              </a:tr>
              <a:tr h="243840">
                <a:tc>
                  <a:txBody>
                    <a:bodyPr/>
                    <a:lstStyle/>
                    <a:p>
                      <a:pPr algn="ctr" fontAlgn="b"/>
                      <a:r>
                        <a:rPr lang="en-US" sz="1400" b="0" i="0" u="none" strike="noStrike">
                          <a:solidFill>
                            <a:srgbClr val="000000"/>
                          </a:solidFill>
                          <a:latin typeface="Arial"/>
                        </a:rPr>
                        <a:t>Class F</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 </a:t>
                      </a:r>
                    </a:p>
                  </a:txBody>
                  <a:tcPr marL="6938" marR="6938" marT="693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 </a:t>
                      </a:r>
                    </a:p>
                  </a:txBody>
                  <a:tcPr marL="6938" marR="6938" marT="693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 </a:t>
                      </a:r>
                    </a:p>
                  </a:txBody>
                  <a:tcPr marL="6938" marR="6938" marT="693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Arial"/>
                        </a:rPr>
                        <a:t> </a:t>
                      </a:r>
                    </a:p>
                  </a:txBody>
                  <a:tcPr marL="6938" marR="6938" marT="693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 </a:t>
                      </a:r>
                    </a:p>
                  </a:txBody>
                  <a:tcPr marL="6938" marR="6938" marT="693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 </a:t>
                      </a:r>
                    </a:p>
                  </a:txBody>
                  <a:tcPr marL="6938" marR="6938" marT="693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 </a:t>
                      </a:r>
                    </a:p>
                  </a:txBody>
                  <a:tcPr marL="6938" marR="6938" marT="693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 </a:t>
                      </a:r>
                    </a:p>
                  </a:txBody>
                  <a:tcPr marL="6938" marR="6938" marT="693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 </a:t>
                      </a:r>
                    </a:p>
                  </a:txBody>
                  <a:tcPr marL="6938" marR="6938" marT="693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 </a:t>
                      </a:r>
                    </a:p>
                  </a:txBody>
                  <a:tcPr marL="6938" marR="6938" marT="693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latin typeface="Arial"/>
                        </a:rPr>
                        <a:t> </a:t>
                      </a:r>
                    </a:p>
                  </a:txBody>
                  <a:tcPr marL="6938" marR="6938" marT="693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latin typeface="Arial"/>
                        </a:rPr>
                        <a:t> </a:t>
                      </a:r>
                    </a:p>
                  </a:txBody>
                  <a:tcPr marL="6938" marR="6938" marT="693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3840">
                <a:tc>
                  <a:txBody>
                    <a:bodyPr/>
                    <a:lstStyle/>
                    <a:p>
                      <a:pPr algn="ctr" fontAlgn="b"/>
                      <a:r>
                        <a:rPr lang="en-US" sz="1400" b="1" i="0" u="none" strike="noStrike">
                          <a:solidFill>
                            <a:srgbClr val="000000"/>
                          </a:solidFill>
                          <a:latin typeface="Arial"/>
                        </a:rPr>
                        <a:t>Overall</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0.0%</a:t>
                      </a:r>
                    </a:p>
                  </a:txBody>
                  <a:tcPr marL="6938" marR="6938" marT="693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-0.3%</a:t>
                      </a:r>
                    </a:p>
                  </a:txBody>
                  <a:tcPr marL="6938" marR="6938" marT="693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-0.3%</a:t>
                      </a:r>
                    </a:p>
                  </a:txBody>
                  <a:tcPr marL="6938" marR="6938" marT="693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dirty="0">
                          <a:solidFill>
                            <a:srgbClr val="000000"/>
                          </a:solidFill>
                          <a:latin typeface="Arial"/>
                        </a:rPr>
                        <a:t>-0.2%</a:t>
                      </a:r>
                    </a:p>
                  </a:txBody>
                  <a:tcPr marL="6938" marR="6938" marT="693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dirty="0">
                          <a:solidFill>
                            <a:srgbClr val="000000"/>
                          </a:solidFill>
                          <a:latin typeface="Arial"/>
                        </a:rPr>
                        <a:t>0.0%</a:t>
                      </a:r>
                    </a:p>
                  </a:txBody>
                  <a:tcPr marL="6938" marR="6938" marT="693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-0.2%</a:t>
                      </a:r>
                    </a:p>
                  </a:txBody>
                  <a:tcPr marL="6938" marR="6938" marT="693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-0.4%</a:t>
                      </a:r>
                    </a:p>
                  </a:txBody>
                  <a:tcPr marL="6938" marR="6938" marT="693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0.3%</a:t>
                      </a:r>
                    </a:p>
                  </a:txBody>
                  <a:tcPr marL="6938" marR="6938" marT="693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0.1%</a:t>
                      </a:r>
                    </a:p>
                  </a:txBody>
                  <a:tcPr marL="6938" marR="6938" marT="693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a:solidFill>
                            <a:srgbClr val="000000"/>
                          </a:solidFill>
                          <a:latin typeface="Arial"/>
                        </a:rPr>
                        <a:t>-0.3%</a:t>
                      </a:r>
                    </a:p>
                  </a:txBody>
                  <a:tcPr marL="6938" marR="6938" marT="693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dirty="0">
                          <a:solidFill>
                            <a:srgbClr val="000000"/>
                          </a:solidFill>
                          <a:latin typeface="Arial"/>
                        </a:rPr>
                        <a:t>0.4%</a:t>
                      </a:r>
                    </a:p>
                  </a:txBody>
                  <a:tcPr marL="6938" marR="6938" marT="693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400" b="0" i="0" u="none" strike="noStrike" dirty="0">
                          <a:solidFill>
                            <a:srgbClr val="000000"/>
                          </a:solidFill>
                          <a:latin typeface="Arial"/>
                        </a:rPr>
                        <a:t>0.2%</a:t>
                      </a:r>
                    </a:p>
                  </a:txBody>
                  <a:tcPr marL="6938" marR="6938" marT="693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3840">
                <a:tc>
                  <a:txBody>
                    <a:bodyPr/>
                    <a:lstStyle/>
                    <a:p>
                      <a:pPr algn="ctr" fontAlgn="b"/>
                      <a:r>
                        <a:rPr lang="en-US" sz="1400" b="0" i="0" u="none" strike="noStrike">
                          <a:solidFill>
                            <a:srgbClr val="000000"/>
                          </a:solidFill>
                          <a:latin typeface="Arial"/>
                        </a:rPr>
                        <a:t> </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0.0%</a:t>
                      </a:r>
                    </a:p>
                  </a:txBody>
                  <a:tcPr marL="6938" marR="6938" marT="693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-0.3%</a:t>
                      </a:r>
                    </a:p>
                  </a:txBody>
                  <a:tcPr marL="6938" marR="6938" marT="693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-0.3%</a:t>
                      </a:r>
                    </a:p>
                  </a:txBody>
                  <a:tcPr marL="6938" marR="6938" marT="693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-0.2%</a:t>
                      </a:r>
                    </a:p>
                  </a:txBody>
                  <a:tcPr marL="6938" marR="6938" marT="693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808080"/>
                          </a:solidFill>
                          <a:latin typeface="Arial"/>
                        </a:rPr>
                        <a:t>-0.1%</a:t>
                      </a:r>
                    </a:p>
                  </a:txBody>
                  <a:tcPr marL="6938" marR="6938" marT="693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808080"/>
                          </a:solidFill>
                          <a:latin typeface="Arial"/>
                        </a:rPr>
                        <a:t>-0.2%</a:t>
                      </a:r>
                    </a:p>
                  </a:txBody>
                  <a:tcPr marL="6938" marR="6938" marT="693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808080"/>
                          </a:solidFill>
                          <a:latin typeface="Arial"/>
                        </a:rPr>
                        <a:t>-0.4%</a:t>
                      </a:r>
                    </a:p>
                  </a:txBody>
                  <a:tcPr marL="6938" marR="6938" marT="693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0.2%</a:t>
                      </a:r>
                    </a:p>
                  </a:txBody>
                  <a:tcPr marL="6938" marR="6938" marT="693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0.1%</a:t>
                      </a:r>
                    </a:p>
                  </a:txBody>
                  <a:tcPr marL="6938" marR="6938" marT="693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808080"/>
                          </a:solidFill>
                          <a:latin typeface="Arial"/>
                        </a:rPr>
                        <a:t>-0.3%</a:t>
                      </a:r>
                    </a:p>
                  </a:txBody>
                  <a:tcPr marL="6938" marR="6938" marT="693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808080"/>
                          </a:solidFill>
                          <a:latin typeface="Arial"/>
                        </a:rPr>
                        <a:t>0.3%</a:t>
                      </a:r>
                    </a:p>
                  </a:txBody>
                  <a:tcPr marL="6938" marR="6938" marT="693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808080"/>
                          </a:solidFill>
                          <a:latin typeface="Arial"/>
                        </a:rPr>
                        <a:t>0.2%</a:t>
                      </a:r>
                    </a:p>
                  </a:txBody>
                  <a:tcPr marL="6938" marR="6938" marT="693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3840">
                <a:tc>
                  <a:txBody>
                    <a:bodyPr/>
                    <a:lstStyle/>
                    <a:p>
                      <a:pPr algn="ctr" fontAlgn="b"/>
                      <a:r>
                        <a:rPr lang="en-US" sz="1400" b="0" i="0" u="none" strike="noStrike">
                          <a:solidFill>
                            <a:srgbClr val="000000"/>
                          </a:solidFill>
                          <a:latin typeface="Arial"/>
                        </a:rPr>
                        <a:t>Enc Time[%]</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400" b="0" i="0" u="none" strike="noStrike">
                          <a:solidFill>
                            <a:srgbClr val="000000"/>
                          </a:solidFill>
                          <a:latin typeface="Arial"/>
                        </a:rPr>
                        <a:t>100%</a:t>
                      </a:r>
                    </a:p>
                  </a:txBody>
                  <a:tcPr marL="6938" marR="6938" marT="693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latin typeface="Arial"/>
                        </a:rPr>
                        <a:t>101%</a:t>
                      </a:r>
                    </a:p>
                  </a:txBody>
                  <a:tcPr marL="6938" marR="6938" marT="693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latin typeface="Arial"/>
                        </a:rPr>
                        <a:t>99%</a:t>
                      </a:r>
                    </a:p>
                  </a:txBody>
                  <a:tcPr marL="6938" marR="6938" marT="693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latin typeface="Arial"/>
                        </a:rPr>
                        <a:t>97%</a:t>
                      </a:r>
                    </a:p>
                  </a:txBody>
                  <a:tcPr marL="6938" marR="6938" marT="693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243840">
                <a:tc>
                  <a:txBody>
                    <a:bodyPr/>
                    <a:lstStyle/>
                    <a:p>
                      <a:pPr algn="ctr" fontAlgn="b"/>
                      <a:r>
                        <a:rPr lang="en-US" sz="1400" b="0" i="0" u="none" strike="noStrike" dirty="0">
                          <a:solidFill>
                            <a:srgbClr val="000000"/>
                          </a:solidFill>
                          <a:latin typeface="Arial"/>
                        </a:rPr>
                        <a:t>Dec Time[%]</a:t>
                      </a:r>
                    </a:p>
                  </a:txBody>
                  <a:tcPr marL="6494" marR="6494" marT="649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400" b="0" i="0" u="none" strike="noStrike">
                          <a:solidFill>
                            <a:srgbClr val="000000"/>
                          </a:solidFill>
                          <a:latin typeface="Arial"/>
                        </a:rPr>
                        <a:t>101%</a:t>
                      </a:r>
                    </a:p>
                  </a:txBody>
                  <a:tcPr marL="6938" marR="6938" marT="693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a:solidFill>
                            <a:srgbClr val="000000"/>
                          </a:solidFill>
                          <a:latin typeface="Arial"/>
                        </a:rPr>
                        <a:t>94%</a:t>
                      </a:r>
                    </a:p>
                  </a:txBody>
                  <a:tcPr marL="6938" marR="6938" marT="693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latin typeface="Arial"/>
                        </a:rPr>
                        <a:t>100%</a:t>
                      </a:r>
                    </a:p>
                  </a:txBody>
                  <a:tcPr marL="6938" marR="6938" marT="693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0" i="0" u="none" strike="noStrike" dirty="0">
                          <a:solidFill>
                            <a:srgbClr val="000000"/>
                          </a:solidFill>
                          <a:latin typeface="Arial"/>
                        </a:rPr>
                        <a:t>99%</a:t>
                      </a:r>
                    </a:p>
                  </a:txBody>
                  <a:tcPr marL="6938" marR="6938" marT="693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
        <p:nvSpPr>
          <p:cNvPr id="7" name="Content Placeholder 2"/>
          <p:cNvSpPr>
            <a:spLocks noGrp="1"/>
          </p:cNvSpPr>
          <p:nvPr>
            <p:ph idx="1"/>
          </p:nvPr>
        </p:nvSpPr>
        <p:spPr>
          <a:xfrm>
            <a:off x="365345" y="943426"/>
            <a:ext cx="8647001" cy="5314950"/>
          </a:xfrm>
        </p:spPr>
        <p:txBody>
          <a:bodyPr/>
          <a:lstStyle/>
          <a:p>
            <a:r>
              <a:rPr lang="en-US" dirty="0" smtClean="0"/>
              <a:t>Common test condition in JCTVC F900, anchor is HM4.0</a:t>
            </a:r>
          </a:p>
          <a:p>
            <a:r>
              <a:rPr lang="en-US" dirty="0" smtClean="0"/>
              <a:t>Encoding performed on cluster with same CPU</a:t>
            </a:r>
          </a:p>
          <a:p>
            <a:r>
              <a:rPr lang="en-US" dirty="0" smtClean="0"/>
              <a:t>Decoding was performed on a single PC</a:t>
            </a:r>
          </a:p>
          <a:p>
            <a:pPr hangingPunct="0">
              <a:buNone/>
            </a:pPr>
            <a:endParaRPr lang="en-US" sz="1800" dirty="0" smtClean="0"/>
          </a:p>
          <a:p>
            <a:pPr hangingPunct="0">
              <a:buNone/>
            </a:pPr>
            <a:endParaRPr lang="en-US" sz="1800" dirty="0" smtClean="0"/>
          </a:p>
          <a:p>
            <a:endParaRPr lang="en-US" dirty="0"/>
          </a:p>
        </p:txBody>
      </p:sp>
      <p:sp>
        <p:nvSpPr>
          <p:cNvPr id="6" name="TextBox 5"/>
          <p:cNvSpPr txBox="1"/>
          <p:nvPr/>
        </p:nvSpPr>
        <p:spPr>
          <a:xfrm>
            <a:off x="553518" y="5832897"/>
            <a:ext cx="6634717" cy="369332"/>
          </a:xfrm>
          <a:prstGeom prst="rect">
            <a:avLst/>
          </a:prstGeom>
          <a:noFill/>
        </p:spPr>
        <p:txBody>
          <a:bodyPr wrap="square" rtlCol="0">
            <a:spAutoFit/>
          </a:bodyPr>
          <a:lstStyle/>
          <a:p>
            <a:r>
              <a:rPr lang="en-US" dirty="0" smtClean="0"/>
              <a:t>Thanks to Samsung (JCTVC-G913) for the </a:t>
            </a:r>
            <a:r>
              <a:rPr lang="en-US" dirty="0" smtClean="0"/>
              <a:t>cross-checking</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4" name="Rectangle 4"/>
          <p:cNvSpPr>
            <a:spLocks noGrp="1" noChangeArrowheads="1"/>
          </p:cNvSpPr>
          <p:nvPr>
            <p:ph type="title"/>
          </p:nvPr>
        </p:nvSpPr>
        <p:spPr/>
        <p:txBody>
          <a:bodyPr/>
          <a:lstStyle/>
          <a:p>
            <a:r>
              <a:rPr lang="en-US" dirty="0" smtClean="0"/>
              <a:t>Conclusions</a:t>
            </a:r>
            <a:endParaRPr lang="en-US" dirty="0"/>
          </a:p>
        </p:txBody>
      </p:sp>
      <p:sp>
        <p:nvSpPr>
          <p:cNvPr id="5" name="Content Placeholder 2"/>
          <p:cNvSpPr txBox="1">
            <a:spLocks/>
          </p:cNvSpPr>
          <p:nvPr/>
        </p:nvSpPr>
        <p:spPr bwMode="auto">
          <a:xfrm>
            <a:off x="369616" y="1039532"/>
            <a:ext cx="7952687" cy="39589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kumimoji="0" lang="en-US" sz="2000" b="0" i="0" u="none" strike="noStrike" kern="0" cap="none" spc="0" normalizeH="0" baseline="0" noProof="0" dirty="0" smtClean="0">
                <a:ln>
                  <a:noFill/>
                </a:ln>
                <a:effectLst/>
                <a:uLnTx/>
                <a:uFillTx/>
                <a:latin typeface="+mn-lt"/>
                <a:ea typeface="+mn-ea"/>
                <a:cs typeface="+mn-cs"/>
              </a:rPr>
              <a:t>8-bit</a:t>
            </a:r>
            <a:r>
              <a:rPr kumimoji="0" lang="en-US" sz="2000" b="0" i="0" u="none" strike="noStrike" kern="0" cap="none" spc="0" normalizeH="0" noProof="0" dirty="0" smtClean="0">
                <a:ln>
                  <a:noFill/>
                </a:ln>
                <a:effectLst/>
                <a:uLnTx/>
                <a:uFillTx/>
                <a:latin typeface="+mn-lt"/>
                <a:ea typeface="+mn-ea"/>
                <a:cs typeface="+mn-cs"/>
              </a:rPr>
              <a:t> </a:t>
            </a:r>
            <a:r>
              <a:rPr kumimoji="0" lang="en-US" sz="2000" b="0" i="1" u="none" strike="noStrike" kern="0" cap="none" spc="0" normalizeH="0" noProof="0" dirty="0" err="1" smtClean="0">
                <a:ln>
                  <a:noFill/>
                </a:ln>
                <a:effectLst/>
                <a:uLnTx/>
                <a:uFillTx/>
                <a:latin typeface="+mn-lt"/>
                <a:ea typeface="+mn-ea"/>
                <a:cs typeface="+mn-cs"/>
              </a:rPr>
              <a:t>InitIdx</a:t>
            </a:r>
            <a:r>
              <a:rPr kumimoji="0" lang="en-US" sz="2000" b="0" i="0" u="none" strike="noStrike" kern="0" cap="none" spc="0" normalizeH="0" noProof="0" dirty="0" smtClean="0">
                <a:ln>
                  <a:noFill/>
                </a:ln>
                <a:effectLst/>
                <a:uLnTx/>
                <a:uFillTx/>
                <a:latin typeface="+mn-lt"/>
                <a:ea typeface="+mn-ea"/>
                <a:cs typeface="+mn-cs"/>
              </a:rPr>
              <a:t> proposed for CABAC contexts initialization</a:t>
            </a: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kumimoji="0" lang="en-US" sz="2000" b="0" i="0" u="none" strike="noStrike" kern="0" cap="none" spc="0" normalizeH="0" noProof="0" dirty="0" smtClean="0">
                <a:ln>
                  <a:noFill/>
                </a:ln>
                <a:effectLst/>
                <a:uLnTx/>
                <a:uFillTx/>
                <a:latin typeface="+mn-lt"/>
                <a:ea typeface="+mn-ea"/>
                <a:cs typeface="+mn-cs"/>
              </a:rPr>
              <a:t>Storage of initialization parameters reduced by at least 50</a:t>
            </a:r>
            <a:r>
              <a:rPr kumimoji="0" lang="en-US" sz="2000" b="0" i="0" u="none" strike="noStrike" kern="0" cap="none" spc="0" normalizeH="0" noProof="0" dirty="0" smtClean="0">
                <a:ln>
                  <a:noFill/>
                </a:ln>
                <a:effectLst/>
                <a:uLnTx/>
                <a:uFillTx/>
                <a:latin typeface="+mn-lt"/>
                <a:ea typeface="+mn-ea"/>
                <a:cs typeface="+mn-cs"/>
              </a:rPr>
              <a:t>%</a:t>
            </a: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lang="en-US" sz="2000" kern="0" dirty="0" smtClean="0">
                <a:latin typeface="+mn-lt"/>
                <a:cs typeface="+mn-cs"/>
              </a:rPr>
              <a:t>Values can be obtained by means of tables or simple computations</a:t>
            </a:r>
            <a:endParaRPr kumimoji="0" lang="en-US" sz="2000" b="0" i="0" u="none" strike="noStrike" kern="0" cap="none" spc="0" normalizeH="0" noProof="0" dirty="0" smtClean="0">
              <a:ln>
                <a:noFill/>
              </a:ln>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kumimoji="0" lang="en-US" sz="2000" b="0" i="0" u="none" strike="noStrike" kern="0" cap="none" spc="0" normalizeH="0" noProof="0" dirty="0" smtClean="0">
                <a:ln>
                  <a:noFill/>
                </a:ln>
                <a:effectLst/>
                <a:uLnTx/>
                <a:uFillTx/>
                <a:latin typeface="+mn-lt"/>
                <a:ea typeface="+mn-ea"/>
                <a:cs typeface="+mn-cs"/>
              </a:rPr>
              <a:t>Coding efficiency improvement observed with provided </a:t>
            </a:r>
            <a:r>
              <a:rPr kumimoji="0" lang="en-US" sz="2000" b="0" i="1" u="none" strike="noStrike" kern="0" cap="none" spc="0" normalizeH="0" noProof="0" dirty="0" err="1" smtClean="0">
                <a:ln>
                  <a:noFill/>
                </a:ln>
                <a:effectLst/>
                <a:uLnTx/>
                <a:uFillTx/>
                <a:latin typeface="+mn-lt"/>
                <a:ea typeface="+mn-ea"/>
                <a:cs typeface="+mn-cs"/>
              </a:rPr>
              <a:t>initIdx</a:t>
            </a:r>
            <a:r>
              <a:rPr kumimoji="0" lang="en-US" sz="2000" b="0" i="0" u="none" strike="noStrike" kern="0" cap="none" spc="0" normalizeH="0" noProof="0" dirty="0" smtClean="0">
                <a:ln>
                  <a:noFill/>
                </a:ln>
                <a:effectLst/>
                <a:uLnTx/>
                <a:uFillTx/>
                <a:latin typeface="+mn-lt"/>
                <a:ea typeface="+mn-ea"/>
                <a:cs typeface="+mn-cs"/>
              </a:rPr>
              <a:t> </a:t>
            </a:r>
            <a:r>
              <a:rPr kumimoji="0" lang="en-US" sz="2000" b="0" i="0" u="none" strike="noStrike" kern="0" cap="none" spc="0" normalizeH="0" noProof="0" dirty="0" smtClean="0">
                <a:ln>
                  <a:noFill/>
                </a:ln>
                <a:effectLst/>
                <a:uLnTx/>
                <a:uFillTx/>
                <a:latin typeface="+mn-lt"/>
                <a:ea typeface="+mn-ea"/>
                <a:cs typeface="+mn-cs"/>
              </a:rPr>
              <a:t>values</a:t>
            </a: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noProof="0" dirty="0" smtClean="0">
              <a:ln>
                <a:noFill/>
              </a:ln>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lang="en-US" sz="2000" kern="0" dirty="0" smtClean="0">
                <a:latin typeface="+mn-lt"/>
                <a:cs typeface="+mn-cs"/>
              </a:rPr>
              <a:t>Recommend adoption of proposed 8-bit CABAC </a:t>
            </a:r>
            <a:r>
              <a:rPr lang="en-US" sz="2000" kern="0" dirty="0" smtClean="0">
                <a:latin typeface="+mn-lt"/>
                <a:cs typeface="+mn-cs"/>
              </a:rPr>
              <a:t>initialization </a:t>
            </a:r>
            <a:endParaRPr kumimoji="0" lang="en-US" sz="2000" b="0" i="0" u="none" strike="noStrike" kern="0" cap="none" spc="0" normalizeH="0" noProof="0" dirty="0" smtClean="0">
              <a:ln>
                <a:noFill/>
              </a:ln>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C234-AIS">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JCTVC-C234-AIS</Template>
  <TotalTime>977</TotalTime>
  <Words>823</Words>
  <Application>Microsoft Office PowerPoint</Application>
  <PresentationFormat>On-screen Show (4:3)</PresentationFormat>
  <Paragraphs>327</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JCTVC-C234-AIS</vt:lpstr>
      <vt:lpstr>Non-CE1: 8-bit Initialization for CABAC (JCTVC-G837)</vt:lpstr>
      <vt:lpstr>Introduction</vt:lpstr>
      <vt:lpstr>InitIdx</vt:lpstr>
      <vt:lpstr>First set of tables</vt:lpstr>
      <vt:lpstr>Second set of tables</vt:lpstr>
      <vt:lpstr>Simulation (1): first set of tables</vt:lpstr>
      <vt:lpstr>Simulation (2): second set of tables</vt:lpstr>
      <vt:lpstr>Conclusions</vt:lpstr>
      <vt:lpstr>Slide 9</vt:lpstr>
    </vt:vector>
  </TitlesOfParts>
  <Company>Qualcomm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Simplified Intra Smoothing</dc:title>
  <dc:creator>Qualcomm User</dc:creator>
  <cp:lastModifiedBy>Qualcomm User</cp:lastModifiedBy>
  <cp:revision>99</cp:revision>
  <cp:lastPrinted>2005-08-27T17:58:21Z</cp:lastPrinted>
  <dcterms:created xsi:type="dcterms:W3CDTF">2010-10-01T23:19:22Z</dcterms:created>
  <dcterms:modified xsi:type="dcterms:W3CDTF">2011-11-20T16:33:38Z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324707531</vt:i4>
  </property>
  <property fmtid="{D5CDD505-2E9C-101B-9397-08002B2CF9AE}" pid="3" name="_NewReviewCycle">
    <vt:lpwstr/>
  </property>
  <property fmtid="{D5CDD505-2E9C-101B-9397-08002B2CF9AE}" pid="4" name="_EmailSubject">
    <vt:lpwstr>Slides of 8 bits initialization</vt:lpwstr>
  </property>
  <property fmtid="{D5CDD505-2E9C-101B-9397-08002B2CF9AE}" pid="5" name="_AuthorEmail">
    <vt:lpwstr>joels@qualcomm.com</vt:lpwstr>
  </property>
  <property fmtid="{D5CDD505-2E9C-101B-9397-08002B2CF9AE}" pid="6" name="_AuthorEmailDisplayName">
    <vt:lpwstr>Sole Rojals, Joel</vt:lpwstr>
  </property>
  <property fmtid="{D5CDD505-2E9C-101B-9397-08002B2CF9AE}" pid="7" name="_PreviousAdHocReviewCycleID">
    <vt:i4>-1031282844</vt:i4>
  </property>
</Properties>
</file>