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9" r:id="rId2"/>
    <p:sldId id="357" r:id="rId3"/>
    <p:sldId id="363" r:id="rId4"/>
    <p:sldId id="358" r:id="rId5"/>
    <p:sldId id="364" r:id="rId6"/>
    <p:sldId id="359" r:id="rId7"/>
    <p:sldId id="3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4569" autoAdjust="0"/>
  </p:normalViewPr>
  <p:slideViewPr>
    <p:cSldViewPr>
      <p:cViewPr varScale="1">
        <p:scale>
          <a:sx n="79" d="100"/>
          <a:sy n="79" d="100"/>
        </p:scale>
        <p:origin x="-1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JCTVC-G812: Intra Padding Simplification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X. Wang, W.-J. Chien, </a:t>
            </a:r>
            <a:r>
              <a:rPr lang="en-US" dirty="0" err="1" smtClean="0"/>
              <a:t>M.Karczewicz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Padding Process in HM4.0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72000"/>
          </a:xfrm>
        </p:spPr>
        <p:txBody>
          <a:bodyPr/>
          <a:lstStyle/>
          <a:p>
            <a:r>
              <a:rPr lang="en-US" dirty="0" smtClean="0"/>
              <a:t>If both </a:t>
            </a:r>
            <a:r>
              <a:rPr lang="en-US" dirty="0" err="1" smtClean="0"/>
              <a:t>Ppre</a:t>
            </a:r>
            <a:r>
              <a:rPr lang="en-US" dirty="0" smtClean="0"/>
              <a:t> and </a:t>
            </a:r>
            <a:r>
              <a:rPr lang="en-US" dirty="0" err="1" smtClean="0"/>
              <a:t>Pnext</a:t>
            </a:r>
            <a:r>
              <a:rPr lang="en-US" dirty="0" smtClean="0"/>
              <a:t> are available</a:t>
            </a:r>
          </a:p>
          <a:p>
            <a:pPr lvl="1"/>
            <a:r>
              <a:rPr lang="en-US" b="1" dirty="0" err="1" smtClean="0"/>
              <a:t>P</a:t>
            </a:r>
            <a:r>
              <a:rPr lang="en-US" sz="1600" b="1" dirty="0" err="1" smtClean="0"/>
              <a:t>pad</a:t>
            </a:r>
            <a:r>
              <a:rPr lang="en-US" b="1" dirty="0" smtClean="0"/>
              <a:t> = (</a:t>
            </a:r>
            <a:r>
              <a:rPr lang="en-US" b="1" dirty="0" err="1" smtClean="0"/>
              <a:t>P</a:t>
            </a:r>
            <a:r>
              <a:rPr lang="en-US" sz="1600" b="1" dirty="0" err="1" smtClean="0"/>
              <a:t>pre</a:t>
            </a:r>
            <a:r>
              <a:rPr lang="en-US" b="1" dirty="0" smtClean="0"/>
              <a:t> + </a:t>
            </a:r>
            <a:r>
              <a:rPr lang="en-US" b="1" dirty="0" err="1" smtClean="0"/>
              <a:t>P</a:t>
            </a:r>
            <a:r>
              <a:rPr lang="en-US" sz="1600" b="1" dirty="0" err="1" smtClean="0"/>
              <a:t>next</a:t>
            </a:r>
            <a:r>
              <a:rPr lang="en-US" b="1" dirty="0" smtClean="0"/>
              <a:t>) / 2</a:t>
            </a:r>
          </a:p>
          <a:p>
            <a:r>
              <a:rPr lang="en-US" dirty="0" smtClean="0"/>
              <a:t>If only </a:t>
            </a:r>
            <a:r>
              <a:rPr lang="en-US" dirty="0" err="1" smtClean="0"/>
              <a:t>Pnext</a:t>
            </a:r>
            <a:r>
              <a:rPr lang="en-US" dirty="0" smtClean="0"/>
              <a:t> is available (i.e. </a:t>
            </a:r>
            <a:r>
              <a:rPr lang="en-US" dirty="0" err="1" smtClean="0"/>
              <a:t>Pcur</a:t>
            </a:r>
            <a:r>
              <a:rPr lang="en-US" dirty="0" smtClean="0"/>
              <a:t> is the first pixel starting from A)</a:t>
            </a:r>
          </a:p>
          <a:p>
            <a:pPr lvl="1"/>
            <a:r>
              <a:rPr lang="en-US" b="1" dirty="0" err="1" smtClean="0"/>
              <a:t>P</a:t>
            </a:r>
            <a:r>
              <a:rPr lang="en-US" sz="1600" b="1" dirty="0" err="1" smtClean="0"/>
              <a:t>pad</a:t>
            </a:r>
            <a:r>
              <a:rPr lang="en-US" b="1" dirty="0" smtClean="0"/>
              <a:t> = </a:t>
            </a:r>
            <a:r>
              <a:rPr lang="en-US" b="1" dirty="0" err="1" smtClean="0"/>
              <a:t>P</a:t>
            </a:r>
            <a:r>
              <a:rPr lang="en-US" sz="1600" b="1" dirty="0" err="1" smtClean="0"/>
              <a:t>next</a:t>
            </a:r>
            <a:endParaRPr lang="en-US" sz="1600" b="1" dirty="0" smtClean="0"/>
          </a:p>
          <a:p>
            <a:r>
              <a:rPr lang="en-US" dirty="0" smtClean="0"/>
              <a:t>If only </a:t>
            </a:r>
            <a:r>
              <a:rPr lang="en-US" dirty="0" err="1" smtClean="0"/>
              <a:t>Ppre</a:t>
            </a:r>
            <a:r>
              <a:rPr lang="en-US" dirty="0" smtClean="0"/>
              <a:t> is available (i.e. no border pixel available from </a:t>
            </a:r>
            <a:r>
              <a:rPr lang="en-US" dirty="0" err="1" smtClean="0"/>
              <a:t>Pcur</a:t>
            </a:r>
            <a:r>
              <a:rPr lang="en-US" dirty="0" smtClean="0"/>
              <a:t> to the end point of B)</a:t>
            </a:r>
          </a:p>
          <a:p>
            <a:pPr lvl="1"/>
            <a:r>
              <a:rPr lang="en-US" b="1" dirty="0" err="1" smtClean="0"/>
              <a:t>P</a:t>
            </a:r>
            <a:r>
              <a:rPr lang="en-US" sz="1600" b="1" dirty="0" err="1" smtClean="0"/>
              <a:t>pad</a:t>
            </a:r>
            <a:r>
              <a:rPr lang="en-US" b="1" dirty="0" smtClean="0"/>
              <a:t> = </a:t>
            </a:r>
            <a:r>
              <a:rPr lang="en-US" b="1" dirty="0" err="1" smtClean="0"/>
              <a:t>P</a:t>
            </a:r>
            <a:r>
              <a:rPr lang="en-US" sz="1600" b="1" dirty="0" err="1" smtClean="0"/>
              <a:t>pre</a:t>
            </a:r>
            <a:endParaRPr lang="en-US" sz="1600" b="1" dirty="0" smtClean="0"/>
          </a:p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A two pass process is </a:t>
            </a:r>
            <a:r>
              <a:rPr lang="en-US" dirty="0" smtClean="0"/>
              <a:t>needed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95046"/>
            <a:ext cx="3886200" cy="411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A: Copying Previous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Start from A. If A is not available, set </a:t>
            </a:r>
            <a:r>
              <a:rPr lang="en-US" dirty="0" err="1" smtClean="0"/>
              <a:t>P</a:t>
            </a:r>
            <a:r>
              <a:rPr lang="en-US" sz="1600" dirty="0" err="1" smtClean="0"/>
              <a:t>pad</a:t>
            </a:r>
            <a:r>
              <a:rPr lang="en-US" dirty="0" smtClean="0"/>
              <a:t> equal to </a:t>
            </a:r>
            <a:r>
              <a:rPr lang="en-US" dirty="0" err="1" smtClean="0"/>
              <a:t>P</a:t>
            </a:r>
            <a:r>
              <a:rPr lang="en-US" sz="1600" dirty="0" err="1" smtClean="0"/>
              <a:t>next</a:t>
            </a:r>
            <a:r>
              <a:rPr lang="en-US" sz="1600" dirty="0" smtClean="0"/>
              <a:t>,</a:t>
            </a:r>
            <a:r>
              <a:rPr lang="en-US" dirty="0" smtClean="0"/>
              <a:t> as in HM4.0</a:t>
            </a:r>
            <a:endParaRPr lang="en-US" sz="1600" dirty="0" smtClean="0"/>
          </a:p>
          <a:p>
            <a:r>
              <a:rPr lang="en-US" dirty="0" smtClean="0"/>
              <a:t>Padding is performed by copying its previous </a:t>
            </a:r>
            <a:r>
              <a:rPr lang="en-US" dirty="0" smtClean="0"/>
              <a:t>pixel. No “look ahead” search is needed.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95046"/>
            <a:ext cx="3886200" cy="411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</a:t>
            </a:r>
            <a:r>
              <a:rPr lang="en-US" dirty="0" smtClean="0"/>
              <a:t> B: Pick </a:t>
            </a:r>
            <a:r>
              <a:rPr lang="en-US" dirty="0" smtClean="0"/>
              <a:t>a</a:t>
            </a:r>
            <a:r>
              <a:rPr lang="en-US" dirty="0" smtClean="0"/>
              <a:t> Start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114800" cy="4495800"/>
          </a:xfrm>
        </p:spPr>
        <p:txBody>
          <a:bodyPr/>
          <a:lstStyle/>
          <a:p>
            <a:r>
              <a:rPr lang="en-US" dirty="0" smtClean="0"/>
              <a:t>Identify a start point from P</a:t>
            </a:r>
            <a:r>
              <a:rPr lang="en-US" sz="1400" dirty="0" smtClean="0"/>
              <a:t>L</a:t>
            </a:r>
            <a:r>
              <a:rPr lang="en-US" dirty="0" smtClean="0"/>
              <a:t> and P</a:t>
            </a:r>
            <a:r>
              <a:rPr lang="en-US" sz="1400" dirty="0" smtClean="0"/>
              <a:t>A. </a:t>
            </a:r>
            <a:r>
              <a:rPr lang="en-US" dirty="0" smtClean="0"/>
              <a:t>If neither is available, start from P</a:t>
            </a:r>
            <a:r>
              <a:rPr lang="en-US" sz="1400" dirty="0" smtClean="0"/>
              <a:t>A</a:t>
            </a:r>
            <a:r>
              <a:rPr lang="en-US" dirty="0" smtClean="0"/>
              <a:t> and set its value to (1 &lt;&lt; ( </a:t>
            </a:r>
            <a:r>
              <a:rPr lang="en-US" dirty="0" err="1" smtClean="0"/>
              <a:t>BitDepth</a:t>
            </a:r>
            <a:r>
              <a:rPr lang="en-US" baseline="-25000" dirty="0" err="1" smtClean="0"/>
              <a:t>Y</a:t>
            </a:r>
            <a:r>
              <a:rPr lang="en-US" baseline="-25000" dirty="0" smtClean="0"/>
              <a:t> </a:t>
            </a:r>
            <a:r>
              <a:rPr lang="en-US" dirty="0" smtClean="0"/>
              <a:t>‑1)</a:t>
            </a:r>
            <a:r>
              <a:rPr lang="en-GB" dirty="0" smtClean="0"/>
              <a:t>)</a:t>
            </a:r>
            <a:endParaRPr lang="en-US" dirty="0" smtClean="0"/>
          </a:p>
          <a:p>
            <a:r>
              <a:rPr lang="en-US" dirty="0" smtClean="0"/>
              <a:t>Padding from the start point towards both A and B. </a:t>
            </a:r>
          </a:p>
          <a:p>
            <a:r>
              <a:rPr lang="en-US" dirty="0" smtClean="0"/>
              <a:t>Padding is performed by copying its previous pixel. </a:t>
            </a:r>
            <a:endParaRPr lang="en-US" dirty="0"/>
          </a:p>
        </p:txBody>
      </p:sp>
      <p:grpSp>
        <p:nvGrpSpPr>
          <p:cNvPr id="2053" name="Group 5"/>
          <p:cNvGrpSpPr>
            <a:grpSpLocks noChangeAspect="1"/>
          </p:cNvGrpSpPr>
          <p:nvPr/>
        </p:nvGrpSpPr>
        <p:grpSpPr bwMode="auto">
          <a:xfrm>
            <a:off x="4114800" y="1524000"/>
            <a:ext cx="4876800" cy="3962400"/>
            <a:chOff x="2832" y="960"/>
            <a:chExt cx="3072" cy="2496"/>
          </a:xfrm>
        </p:grpSpPr>
        <p:sp>
          <p:nvSpPr>
            <p:cNvPr id="20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2832" y="960"/>
              <a:ext cx="3072" cy="2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2832" y="960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3450" y="1289"/>
              <a:ext cx="124" cy="2107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3450" y="1279"/>
              <a:ext cx="2017" cy="130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3574" y="1419"/>
              <a:ext cx="951" cy="99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3574" y="1419"/>
              <a:ext cx="951" cy="999"/>
            </a:xfrm>
            <a:prstGeom prst="rect">
              <a:avLst/>
            </a:prstGeom>
            <a:noFill/>
            <a:ln w="3016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>
              <a:off x="3450" y="1279"/>
              <a:ext cx="2017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>
              <a:off x="3450" y="1279"/>
              <a:ext cx="1" cy="211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Line 13"/>
            <p:cNvSpPr>
              <a:spLocks noChangeShapeType="1"/>
            </p:cNvSpPr>
            <p:nvPr/>
          </p:nvSpPr>
          <p:spPr bwMode="auto">
            <a:xfrm>
              <a:off x="3450" y="3396"/>
              <a:ext cx="114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>
              <a:off x="3564" y="2398"/>
              <a:ext cx="1" cy="99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H="1">
              <a:off x="4515" y="1409"/>
              <a:ext cx="952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5467" y="1279"/>
              <a:ext cx="1" cy="12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5039" y="2577"/>
              <a:ext cx="675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Current block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5638" y="2577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7" name="Freeform 19"/>
            <p:cNvSpPr>
              <a:spLocks noEditPoints="1"/>
            </p:cNvSpPr>
            <p:nvPr/>
          </p:nvSpPr>
          <p:spPr bwMode="auto">
            <a:xfrm>
              <a:off x="4430" y="1150"/>
              <a:ext cx="57" cy="219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169"/>
                </a:cxn>
                <a:cxn ang="0">
                  <a:pos x="38" y="169"/>
                </a:cxn>
                <a:cxn ang="0">
                  <a:pos x="28" y="179"/>
                </a:cxn>
                <a:cxn ang="0">
                  <a:pos x="28" y="169"/>
                </a:cxn>
                <a:cxn ang="0">
                  <a:pos x="28" y="169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57" y="159"/>
                </a:cxn>
                <a:cxn ang="0">
                  <a:pos x="28" y="219"/>
                </a:cxn>
                <a:cxn ang="0">
                  <a:pos x="0" y="159"/>
                </a:cxn>
                <a:cxn ang="0">
                  <a:pos x="57" y="159"/>
                </a:cxn>
              </a:cxnLst>
              <a:rect l="0" t="0" r="r" b="b"/>
              <a:pathLst>
                <a:path w="57" h="219">
                  <a:moveTo>
                    <a:pt x="38" y="0"/>
                  </a:moveTo>
                  <a:lnTo>
                    <a:pt x="38" y="169"/>
                  </a:lnTo>
                  <a:lnTo>
                    <a:pt x="38" y="169"/>
                  </a:lnTo>
                  <a:lnTo>
                    <a:pt x="28" y="17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close/>
                  <a:moveTo>
                    <a:pt x="57" y="159"/>
                  </a:moveTo>
                  <a:lnTo>
                    <a:pt x="28" y="219"/>
                  </a:lnTo>
                  <a:lnTo>
                    <a:pt x="0" y="159"/>
                  </a:lnTo>
                  <a:lnTo>
                    <a:pt x="57" y="15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3964" y="2278"/>
              <a:ext cx="133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4040" y="2278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4430" y="1818"/>
              <a:ext cx="11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4487" y="1818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3631" y="3286"/>
              <a:ext cx="133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3717" y="3286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5371" y="1459"/>
              <a:ext cx="11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5428" y="1459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3450" y="2288"/>
              <a:ext cx="114" cy="130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4411" y="1289"/>
              <a:ext cx="114" cy="120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4439" y="1000"/>
              <a:ext cx="11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4496" y="1050"/>
              <a:ext cx="7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Rectangle 32"/>
            <p:cNvSpPr>
              <a:spLocks noChangeArrowheads="1"/>
            </p:cNvSpPr>
            <p:nvPr/>
          </p:nvSpPr>
          <p:spPr bwMode="auto">
            <a:xfrm>
              <a:off x="4534" y="1000"/>
              <a:ext cx="7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1" name="Rectangle 33"/>
            <p:cNvSpPr>
              <a:spLocks noChangeArrowheads="1"/>
            </p:cNvSpPr>
            <p:nvPr/>
          </p:nvSpPr>
          <p:spPr bwMode="auto">
            <a:xfrm>
              <a:off x="3102" y="2268"/>
              <a:ext cx="114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P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Rectangle 34"/>
            <p:cNvSpPr>
              <a:spLocks noChangeArrowheads="1"/>
            </p:cNvSpPr>
            <p:nvPr/>
          </p:nvSpPr>
          <p:spPr bwMode="auto">
            <a:xfrm>
              <a:off x="3149" y="2318"/>
              <a:ext cx="67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Freeform 36"/>
            <p:cNvSpPr>
              <a:spLocks noEditPoints="1"/>
            </p:cNvSpPr>
            <p:nvPr/>
          </p:nvSpPr>
          <p:spPr bwMode="auto">
            <a:xfrm>
              <a:off x="3203" y="2318"/>
              <a:ext cx="314" cy="6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266" y="30"/>
                </a:cxn>
                <a:cxn ang="0">
                  <a:pos x="266" y="30"/>
                </a:cxn>
                <a:cxn ang="0">
                  <a:pos x="266" y="30"/>
                </a:cxn>
                <a:cxn ang="0">
                  <a:pos x="266" y="40"/>
                </a:cxn>
                <a:cxn ang="0">
                  <a:pos x="266" y="4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57" y="0"/>
                </a:cxn>
                <a:cxn ang="0">
                  <a:pos x="314" y="30"/>
                </a:cxn>
                <a:cxn ang="0">
                  <a:pos x="257" y="60"/>
                </a:cxn>
                <a:cxn ang="0">
                  <a:pos x="257" y="0"/>
                </a:cxn>
              </a:cxnLst>
              <a:rect l="0" t="0" r="r" b="b"/>
              <a:pathLst>
                <a:path w="314" h="60">
                  <a:moveTo>
                    <a:pt x="0" y="30"/>
                  </a:moveTo>
                  <a:lnTo>
                    <a:pt x="266" y="30"/>
                  </a:lnTo>
                  <a:lnTo>
                    <a:pt x="266" y="30"/>
                  </a:lnTo>
                  <a:lnTo>
                    <a:pt x="266" y="30"/>
                  </a:lnTo>
                  <a:lnTo>
                    <a:pt x="266" y="40"/>
                  </a:lnTo>
                  <a:lnTo>
                    <a:pt x="266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257" y="0"/>
                  </a:moveTo>
                  <a:lnTo>
                    <a:pt x="314" y="30"/>
                  </a:lnTo>
                  <a:lnTo>
                    <a:pt x="257" y="60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Freeform 37"/>
            <p:cNvSpPr>
              <a:spLocks noEditPoints="1"/>
            </p:cNvSpPr>
            <p:nvPr/>
          </p:nvSpPr>
          <p:spPr bwMode="auto">
            <a:xfrm>
              <a:off x="4582" y="2228"/>
              <a:ext cx="399" cy="369"/>
            </a:xfrm>
            <a:custGeom>
              <a:avLst/>
              <a:gdLst/>
              <a:ahLst/>
              <a:cxnLst>
                <a:cxn ang="0">
                  <a:pos x="390" y="369"/>
                </a:cxn>
                <a:cxn ang="0">
                  <a:pos x="29" y="40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90" y="359"/>
                </a:cxn>
                <a:cxn ang="0">
                  <a:pos x="399" y="359"/>
                </a:cxn>
                <a:cxn ang="0">
                  <a:pos x="390" y="369"/>
                </a:cxn>
                <a:cxn ang="0">
                  <a:pos x="390" y="369"/>
                </a:cxn>
                <a:cxn ang="0">
                  <a:pos x="390" y="369"/>
                </a:cxn>
                <a:cxn ang="0">
                  <a:pos x="390" y="369"/>
                </a:cxn>
                <a:cxn ang="0">
                  <a:pos x="19" y="60"/>
                </a:cxn>
                <a:cxn ang="0">
                  <a:pos x="0" y="0"/>
                </a:cxn>
                <a:cxn ang="0">
                  <a:pos x="57" y="20"/>
                </a:cxn>
                <a:cxn ang="0">
                  <a:pos x="19" y="60"/>
                </a:cxn>
              </a:cxnLst>
              <a:rect l="0" t="0" r="r" b="b"/>
              <a:pathLst>
                <a:path w="399" h="369">
                  <a:moveTo>
                    <a:pt x="390" y="369"/>
                  </a:moveTo>
                  <a:lnTo>
                    <a:pt x="29" y="40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0" y="359"/>
                  </a:lnTo>
                  <a:lnTo>
                    <a:pt x="399" y="359"/>
                  </a:lnTo>
                  <a:lnTo>
                    <a:pt x="390" y="369"/>
                  </a:lnTo>
                  <a:lnTo>
                    <a:pt x="390" y="369"/>
                  </a:lnTo>
                  <a:lnTo>
                    <a:pt x="390" y="369"/>
                  </a:lnTo>
                  <a:lnTo>
                    <a:pt x="390" y="369"/>
                  </a:lnTo>
                  <a:close/>
                  <a:moveTo>
                    <a:pt x="19" y="60"/>
                  </a:moveTo>
                  <a:lnTo>
                    <a:pt x="0" y="0"/>
                  </a:lnTo>
                  <a:lnTo>
                    <a:pt x="57" y="20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(Cont.)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31620" y="1905000"/>
          <a:ext cx="6088380" cy="3200400"/>
        </p:xfrm>
        <a:graphic>
          <a:graphicData uri="http://schemas.openxmlformats.org/drawingml/2006/table">
            <a:tbl>
              <a:tblPr/>
              <a:tblGrid>
                <a:gridCol w="1014730"/>
                <a:gridCol w="1014730"/>
                <a:gridCol w="1014730"/>
                <a:gridCol w="1014730"/>
                <a:gridCol w="1014730"/>
                <a:gridCol w="1014730"/>
              </a:tblGrid>
              <a:tr h="40005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Proposed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Scheme 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Encoding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AI_HE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RA_HE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LB_HE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-0.10%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0.15%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AI_LC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RA_LC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LB_LC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0.30%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9200" y="54864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common test conditions, with 1500bytes/slice, constrained intra prediction enabled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31620" y="1905000"/>
          <a:ext cx="6088380" cy="3200400"/>
        </p:xfrm>
        <a:graphic>
          <a:graphicData uri="http://schemas.openxmlformats.org/drawingml/2006/table">
            <a:tbl>
              <a:tblPr/>
              <a:tblGrid>
                <a:gridCol w="1014730"/>
                <a:gridCol w="1014730"/>
                <a:gridCol w="1014730"/>
                <a:gridCol w="1014730"/>
                <a:gridCol w="1014730"/>
                <a:gridCol w="1014730"/>
              </a:tblGrid>
              <a:tr h="40005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Proposed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Scheme </a:t>
                      </a:r>
                      <a:r>
                        <a:rPr lang="en-US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Encoding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Decoding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AI_HE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RA_HE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LB_HE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AI_LC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RA_LC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LB_LC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9200" y="54864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common test conditions, with 1500bytes/slice, constrained intra prediction enabled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proposed padding schemes, search for a next available pixel is completely removed or significantly reduced</a:t>
            </a:r>
          </a:p>
          <a:p>
            <a:r>
              <a:rPr lang="en-US" dirty="0" smtClean="0"/>
              <a:t>Memory access is improved compared with the current one in HM4.0</a:t>
            </a:r>
          </a:p>
          <a:p>
            <a:r>
              <a:rPr lang="en-US" dirty="0" smtClean="0"/>
              <a:t>Very little impact on coding performance</a:t>
            </a:r>
          </a:p>
          <a:p>
            <a:r>
              <a:rPr lang="en-US" dirty="0" smtClean="0"/>
              <a:t>Recommend to adopt one of the proposed schemes into HM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13728</TotalTime>
  <Words>408</Words>
  <Application>Microsoft Office PowerPoint</Application>
  <PresentationFormat>On-screen Show (4:3)</PresentationFormat>
  <Paragraphs>127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JCTVC-G812: Intra Padding Simplification</vt:lpstr>
      <vt:lpstr>Current Padding Process in HM4.0</vt:lpstr>
      <vt:lpstr>Scheme A: Copying Previous Pixel</vt:lpstr>
      <vt:lpstr>Scheme B: Pick a Start Point</vt:lpstr>
      <vt:lpstr>Simulation Results (Cont.)</vt:lpstr>
      <vt:lpstr>Simulation 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Wang, Xianglin</cp:lastModifiedBy>
  <cp:revision>733</cp:revision>
  <cp:lastPrinted>1601-01-01T00:00:00Z</cp:lastPrinted>
  <dcterms:created xsi:type="dcterms:W3CDTF">1601-01-01T00:00:00Z</dcterms:created>
  <dcterms:modified xsi:type="dcterms:W3CDTF">2011-11-24T08:28:50Z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1581088060</vt:i4>
  </property>
  <property fmtid="{D5CDD505-2E9C-101B-9397-08002B2CF9AE}" pid="4" name="_NewReviewCycle">
    <vt:lpwstr/>
  </property>
  <property fmtid="{D5CDD505-2E9C-101B-9397-08002B2CF9AE}" pid="5" name="_EmailSubject">
    <vt:lpwstr>presentations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