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74" r:id="rId4"/>
    <p:sldId id="281" r:id="rId5"/>
    <p:sldId id="275" r:id="rId6"/>
    <p:sldId id="276" r:id="rId7"/>
    <p:sldId id="277" r:id="rId8"/>
    <p:sldId id="278" r:id="rId9"/>
    <p:sldId id="279" r:id="rId10"/>
    <p:sldId id="280" r:id="rId11"/>
    <p:sldId id="282" r:id="rId12"/>
    <p:sldId id="283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F855F-6884-4CDF-B9C3-A60530D4161A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2B0EB-AD44-473E-B145-A674023D8D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22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35639-74D1-40F6-AF9D-EB74B729C7D5}" type="datetimeFigureOut">
              <a:rPr lang="ko-KR" altLang="en-US" smtClean="0"/>
              <a:t>2011-11-24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B7B25-8F01-4A8D-BEEA-D66A44A35B1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AhG7: Overflow Prevention in HEVC inverse transform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000" dirty="0" smtClean="0"/>
              <a:t>JCTVC-G782</a:t>
            </a:r>
          </a:p>
          <a:p>
            <a:pPr hangingPunct="0"/>
            <a:r>
              <a:rPr lang="en-US" sz="2000" dirty="0" smtClean="0"/>
              <a:t>Elena </a:t>
            </a:r>
            <a:r>
              <a:rPr lang="en-US" sz="2000" dirty="0" err="1"/>
              <a:t>Alshina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Alexander </a:t>
            </a:r>
            <a:r>
              <a:rPr lang="en-US" sz="2000" dirty="0" err="1"/>
              <a:t>Alshin</a:t>
            </a:r>
            <a:endParaRPr lang="en-US" sz="2000" dirty="0"/>
          </a:p>
          <a:p>
            <a:pPr hangingPunct="0"/>
            <a:r>
              <a:rPr lang="en-US" sz="2000" dirty="0" err="1"/>
              <a:t>JeongHoon</a:t>
            </a:r>
            <a:r>
              <a:rPr lang="en-US" sz="2000" dirty="0"/>
              <a:t> Park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Min1, Max1? Min2, Max2?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618364"/>
              </p:ext>
            </p:extLst>
          </p:nvPr>
        </p:nvGraphicFramePr>
        <p:xfrm>
          <a:off x="323528" y="1844822"/>
          <a:ext cx="8208913" cy="3168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9421"/>
                <a:gridCol w="712217"/>
                <a:gridCol w="835013"/>
                <a:gridCol w="859572"/>
                <a:gridCol w="1013070"/>
                <a:gridCol w="1175283"/>
                <a:gridCol w="936809"/>
                <a:gridCol w="908688"/>
                <a:gridCol w="1178840"/>
              </a:tblGrid>
              <a:tr h="594066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JVTCV E243 Inverse transform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internal bit-depth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L1Norm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|coeff|&lt;=Max1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reg</a:t>
                      </a:r>
                      <a:r>
                        <a:rPr lang="en-US" sz="1400" u="none" strike="noStrike" baseline="-25000" dirty="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 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|temp2</a:t>
                      </a:r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|</a:t>
                      </a: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&lt;=Max2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temp</a:t>
                      </a:r>
                      <a:r>
                        <a:rPr lang="en-US" sz="1400" u="none" strike="noStrike" baseline="-25000" dirty="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 </a:t>
                      </a:r>
                      <a:endParaRPr lang="en-US" sz="1400" u="none" strike="noStrike" dirty="0" smtClean="0">
                        <a:effectLst/>
                        <a:latin typeface="Bookman Old Style" pitchFamily="18" charset="0"/>
                      </a:endParaRP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reg3 bits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rec res bits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DST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242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DCT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247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14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479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25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25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15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940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1862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27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u="none" strike="noStrike" dirty="0" smtClean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27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331640" y="5229200"/>
            <a:ext cx="3259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Min1=-32767;  Max1=</a:t>
            </a:r>
            <a:r>
              <a:rPr lang="en-US" dirty="0"/>
              <a:t> </a:t>
            </a:r>
            <a:r>
              <a:rPr lang="en-US" dirty="0" smtClean="0"/>
              <a:t>32767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312774" y="5651956"/>
            <a:ext cx="55402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Min2=-32767;  Max2= 32767 </a:t>
            </a:r>
          </a:p>
          <a:p>
            <a:r>
              <a:rPr lang="en-US" dirty="0" smtClean="0"/>
              <a:t>Min1=Min2 = -32768 (if it is preferable somehow)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645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Min1, Max1? Min2, Max2?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07704" y="4797152"/>
            <a:ext cx="3259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Min1=-32767;  Max1=</a:t>
            </a:r>
            <a:r>
              <a:rPr lang="en-US" dirty="0"/>
              <a:t> </a:t>
            </a:r>
            <a:r>
              <a:rPr lang="en-US" dirty="0" smtClean="0"/>
              <a:t>32767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07704" y="5165785"/>
            <a:ext cx="55402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Min2=-32767;  Max2= 32767 </a:t>
            </a:r>
          </a:p>
          <a:p>
            <a:r>
              <a:rPr lang="en-US" dirty="0" smtClean="0"/>
              <a:t>Min1=Min2 = -32768 (if it is preferable somehow)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291002"/>
              </p:ext>
            </p:extLst>
          </p:nvPr>
        </p:nvGraphicFramePr>
        <p:xfrm>
          <a:off x="342740" y="1772817"/>
          <a:ext cx="8045685" cy="2664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7699"/>
                <a:gridCol w="555217"/>
                <a:gridCol w="961250"/>
                <a:gridCol w="842480"/>
                <a:gridCol w="992923"/>
                <a:gridCol w="1155402"/>
                <a:gridCol w="914692"/>
                <a:gridCol w="890620"/>
                <a:gridCol w="1155402"/>
              </a:tblGrid>
              <a:tr h="51722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JVTCV F251 Inverse transform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internal bit-depth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422977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L1Norm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coeff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reg</a:t>
                      </a:r>
                      <a:r>
                        <a:rPr lang="en-US" sz="1400" u="none" strike="noStrike" baseline="-2500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 bits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temp2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temp</a:t>
                      </a:r>
                      <a:r>
                        <a:rPr lang="en-US" sz="1400" u="none" strike="noStrike" baseline="-2500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 bits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reg3 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rec res bits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448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DST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15488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448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DCT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15808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44818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30622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31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31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44818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60326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32767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344818"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1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119262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1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Bookman Old Style" pitchFamily="18" charset="0"/>
                          <a:ea typeface="+mn-ea"/>
                          <a:cs typeface="+mn-cs"/>
                        </a:rPr>
                        <a:t>18006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18006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Bookman Old Style" pitchFamily="18" charset="0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Bookman Old Style" pitchFamily="18" charset="0"/>
                        </a:rPr>
                        <a:t>15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4797152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Size &lt; 32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07704" y="5798412"/>
            <a:ext cx="2561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Min1=Min2 = -18006</a:t>
            </a:r>
          </a:p>
          <a:p>
            <a:r>
              <a:rPr lang="en-US" dirty="0"/>
              <a:t>Min1=Max2 = </a:t>
            </a:r>
            <a:r>
              <a:rPr lang="en-US" dirty="0" smtClean="0"/>
              <a:t> 18006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5798412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Size = 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614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man Old Style" pitchFamily="18" charset="0"/>
              </a:rPr>
              <a:t>Conclusions:</a:t>
            </a:r>
            <a:endParaRPr lang="en-US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579296" cy="4525963"/>
          </a:xfrm>
        </p:spPr>
        <p:txBody>
          <a:bodyPr>
            <a:normAutofit/>
          </a:bodyPr>
          <a:lstStyle/>
          <a:p>
            <a:pPr marL="0" lvl="0" indent="0" hangingPunct="0">
              <a:buNone/>
            </a:pPr>
            <a:r>
              <a:rPr lang="en-GB" dirty="0" smtClean="0">
                <a:latin typeface="Bookman Old Style" pitchFamily="18" charset="0"/>
              </a:rPr>
              <a:t>We would like to suggest following inverse transform framework for HEVC:</a:t>
            </a:r>
          </a:p>
          <a:p>
            <a:pPr lvl="1" hangingPunct="0"/>
            <a:r>
              <a:rPr lang="en-GB" dirty="0" smtClean="0">
                <a:latin typeface="Bookman Old Style" pitchFamily="18" charset="0"/>
              </a:rPr>
              <a:t>Restrict dynamic range of de-quantized coefficients (preferably move restriction prior de-</a:t>
            </a:r>
            <a:r>
              <a:rPr lang="en-GB" dirty="0" err="1" smtClean="0">
                <a:latin typeface="Bookman Old Style" pitchFamily="18" charset="0"/>
              </a:rPr>
              <a:t>quantizer</a:t>
            </a:r>
            <a:r>
              <a:rPr lang="en-GB" dirty="0" smtClean="0">
                <a:latin typeface="Bookman Old Style" pitchFamily="18" charset="0"/>
              </a:rPr>
              <a:t> JCTVC-G719)</a:t>
            </a:r>
          </a:p>
          <a:p>
            <a:pPr lvl="1" hangingPunct="0"/>
            <a:r>
              <a:rPr lang="en-GB" dirty="0">
                <a:latin typeface="Bookman Old Style" pitchFamily="18" charset="0"/>
              </a:rPr>
              <a:t>Restrict dynamic range of </a:t>
            </a:r>
            <a:r>
              <a:rPr lang="en-GB" dirty="0" smtClean="0">
                <a:latin typeface="Bookman Old Style" pitchFamily="18" charset="0"/>
              </a:rPr>
              <a:t>the out-put of 1</a:t>
            </a:r>
            <a:r>
              <a:rPr lang="en-GB" baseline="30000" dirty="0" smtClean="0">
                <a:latin typeface="Bookman Old Style" pitchFamily="18" charset="0"/>
              </a:rPr>
              <a:t>st</a:t>
            </a:r>
            <a:r>
              <a:rPr lang="en-GB" dirty="0" smtClean="0">
                <a:latin typeface="Bookman Old Style" pitchFamily="18" charset="0"/>
              </a:rPr>
              <a:t> inverse transform</a:t>
            </a:r>
            <a:endParaRPr lang="en-GB" dirty="0">
              <a:latin typeface="Bookman Old Style" pitchFamily="18" charset="0"/>
            </a:endParaRPr>
          </a:p>
          <a:p>
            <a:pPr lvl="1"/>
            <a:r>
              <a:rPr lang="en-US" dirty="0" smtClean="0">
                <a:latin typeface="Bookman Old Style" pitchFamily="18" charset="0"/>
              </a:rPr>
              <a:t>Add </a:t>
            </a:r>
            <a:r>
              <a:rPr lang="en-US" dirty="0">
                <a:latin typeface="Bookman Old Style" pitchFamily="18" charset="0"/>
              </a:rPr>
              <a:t>residual and clip </a:t>
            </a:r>
            <a:r>
              <a:rPr lang="en-US">
                <a:latin typeface="Bookman Old Style" pitchFamily="18" charset="0"/>
              </a:rPr>
              <a:t>to </a:t>
            </a:r>
            <a:r>
              <a:rPr lang="en-US" smtClean="0">
                <a:latin typeface="Bookman Old Style" pitchFamily="18" charset="0"/>
              </a:rPr>
              <a:t>out-put signal       range </a:t>
            </a:r>
            <a:r>
              <a:rPr lang="en-US" dirty="0">
                <a:latin typeface="Bookman Old Style" pitchFamily="18" charset="0"/>
              </a:rPr>
              <a:t>before output of 2</a:t>
            </a:r>
            <a:r>
              <a:rPr lang="en-US" baseline="30000" dirty="0">
                <a:latin typeface="Bookman Old Style" pitchFamily="18" charset="0"/>
              </a:rPr>
              <a:t>nd</a:t>
            </a:r>
            <a:r>
              <a:rPr lang="en-US" dirty="0">
                <a:latin typeface="Bookman Old Style" pitchFamily="18" charset="0"/>
              </a:rPr>
              <a:t> transform</a:t>
            </a:r>
          </a:p>
        </p:txBody>
      </p:sp>
    </p:spTree>
    <p:extLst>
      <p:ext uri="{BB962C8B-B14F-4D97-AF65-F5344CB8AC3E}">
        <p14:creationId xmlns:p14="http://schemas.microsoft.com/office/powerpoint/2010/main" val="75322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Inverse transform implementation in 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37112"/>
            <a:ext cx="7931224" cy="11521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 facto we have clipping both after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inverse transforms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356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DeQuantizer</a:t>
            </a:r>
            <a:endParaRPr lang="en-US" b="1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2555776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0384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INV </a:t>
            </a:r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572412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INV </a:t>
            </a:r>
            <a:endParaRPr lang="en-US" b="1" dirty="0"/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3261645"/>
            <a:ext cx="2533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Clip3(-32768,32767, X)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0"/>
          </p:cNvCxnSpPr>
          <p:nvPr/>
        </p:nvCxnSpPr>
        <p:spPr>
          <a:xfrm flipV="1">
            <a:off x="2886205" y="2420888"/>
            <a:ext cx="0" cy="84075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5278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94813" y="3281325"/>
            <a:ext cx="138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short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5364087" y="2352539"/>
            <a:ext cx="1" cy="86043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96336" y="22048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164288" y="3212976"/>
            <a:ext cx="138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short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825145" y="2280531"/>
            <a:ext cx="1" cy="86043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203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Dynamic range for matrix product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altLang="ko-KR" dirty="0" smtClean="0"/>
              <a:t>If </a:t>
            </a:r>
          </a:p>
          <a:p>
            <a:pPr lvl="1" algn="ctr">
              <a:buNone/>
            </a:pPr>
            <a:r>
              <a:rPr lang="en-US" altLang="ko-KR" dirty="0" smtClean="0"/>
              <a:t>A = B </a:t>
            </a:r>
            <a:r>
              <a:rPr lang="en-US" altLang="ko-KR" dirty="0" smtClean="0">
                <a:sym typeface="Symbol"/>
              </a:rPr>
              <a:t> </a:t>
            </a:r>
            <a:r>
              <a:rPr lang="en-US" altLang="ko-KR" dirty="0">
                <a:sym typeface="Symbol"/>
              </a:rPr>
              <a:t>C   (X = </a:t>
            </a:r>
            <a:r>
              <a:rPr lang="en-US" altLang="ko-KR" dirty="0" err="1">
                <a:sym typeface="Symbol"/>
              </a:rPr>
              <a:t>Max</a:t>
            </a:r>
            <a:r>
              <a:rPr lang="en-US" altLang="ko-KR" baseline="-25000" dirty="0" err="1">
                <a:sym typeface="Symbol"/>
              </a:rPr>
              <a:t>ij</a:t>
            </a:r>
            <a:r>
              <a:rPr lang="en-US" altLang="ko-KR" dirty="0">
                <a:sym typeface="Symbol"/>
              </a:rPr>
              <a:t> |</a:t>
            </a:r>
            <a:r>
              <a:rPr lang="en-US" altLang="ko-KR" dirty="0" err="1">
                <a:sym typeface="Symbol"/>
              </a:rPr>
              <a:t>C</a:t>
            </a:r>
            <a:r>
              <a:rPr lang="en-US" altLang="ko-KR" baseline="-25000" dirty="0" err="1">
                <a:sym typeface="Symbol"/>
              </a:rPr>
              <a:t>ij</a:t>
            </a:r>
            <a:r>
              <a:rPr lang="en-US" altLang="ko-KR" dirty="0" smtClean="0">
                <a:sym typeface="Symbol"/>
              </a:rPr>
              <a:t>|)</a:t>
            </a:r>
          </a:p>
          <a:p>
            <a:pPr>
              <a:buNone/>
            </a:pPr>
            <a:r>
              <a:rPr lang="en-US" altLang="ko-KR" dirty="0" smtClean="0">
                <a:sym typeface="Symbol"/>
              </a:rPr>
              <a:t>then</a:t>
            </a:r>
          </a:p>
          <a:p>
            <a:pPr algn="ctr">
              <a:buNone/>
            </a:pPr>
            <a:r>
              <a:rPr lang="en-US" altLang="ko-KR" dirty="0" err="1" smtClean="0">
                <a:sym typeface="Symbol"/>
              </a:rPr>
              <a:t>Max</a:t>
            </a:r>
            <a:r>
              <a:rPr lang="en-US" altLang="ko-KR" baseline="-25000" dirty="0" err="1" smtClean="0">
                <a:sym typeface="Symbol"/>
              </a:rPr>
              <a:t>ij</a:t>
            </a:r>
            <a:r>
              <a:rPr lang="en-US" altLang="ko-KR" dirty="0" smtClean="0">
                <a:sym typeface="Symbol"/>
              </a:rPr>
              <a:t> |</a:t>
            </a:r>
            <a:r>
              <a:rPr lang="en-US" altLang="ko-KR" dirty="0" err="1" smtClean="0">
                <a:sym typeface="Symbol"/>
              </a:rPr>
              <a:t>A</a:t>
            </a:r>
            <a:r>
              <a:rPr lang="en-US" altLang="ko-KR" baseline="-25000" dirty="0" err="1" smtClean="0">
                <a:sym typeface="Symbol"/>
              </a:rPr>
              <a:t>ij</a:t>
            </a:r>
            <a:r>
              <a:rPr lang="en-US" altLang="ko-KR" dirty="0" smtClean="0">
                <a:sym typeface="Symbol"/>
              </a:rPr>
              <a:t>| =  N * X  (***)</a:t>
            </a:r>
          </a:p>
          <a:p>
            <a:pPr>
              <a:buNone/>
            </a:pPr>
            <a:r>
              <a:rPr lang="en-US" altLang="ko-KR" dirty="0" smtClean="0">
                <a:sym typeface="Symbol"/>
              </a:rPr>
              <a:t>Here </a:t>
            </a:r>
          </a:p>
          <a:p>
            <a:pPr>
              <a:buNone/>
            </a:pPr>
            <a:r>
              <a:rPr lang="en-US" altLang="ko-KR" dirty="0">
                <a:sym typeface="Symbol"/>
              </a:rPr>
              <a:t>N </a:t>
            </a:r>
            <a:r>
              <a:rPr lang="en-US" altLang="ko-KR" dirty="0" smtClean="0">
                <a:sym typeface="Symbol"/>
              </a:rPr>
              <a:t> = Norm</a:t>
            </a:r>
            <a:r>
              <a:rPr lang="en-US" altLang="ko-KR" baseline="-25000" dirty="0" smtClean="0">
                <a:sym typeface="Symbol"/>
              </a:rPr>
              <a:t>L1</a:t>
            </a:r>
            <a:r>
              <a:rPr lang="en-US" altLang="ko-KR" dirty="0" smtClean="0">
                <a:sym typeface="Symbol"/>
              </a:rPr>
              <a:t>(B) = Max</a:t>
            </a:r>
            <a:r>
              <a:rPr lang="en-US" altLang="ko-KR" baseline="-25000" dirty="0" smtClean="0">
                <a:sym typeface="Symbol"/>
              </a:rPr>
              <a:t>i</a:t>
            </a:r>
            <a:r>
              <a:rPr lang="en-US" altLang="ko-KR" dirty="0" smtClean="0">
                <a:sym typeface="Symbol"/>
              </a:rPr>
              <a:t>(</a:t>
            </a:r>
            <a:r>
              <a:rPr lang="en-US" altLang="ko-KR" baseline="-25000" dirty="0" err="1" smtClean="0">
                <a:sym typeface="Symbol"/>
              </a:rPr>
              <a:t>j</a:t>
            </a:r>
            <a:r>
              <a:rPr lang="en-US" altLang="ko-KR" dirty="0" err="1" smtClean="0">
                <a:sym typeface="Symbol"/>
              </a:rPr>
              <a:t>|B</a:t>
            </a:r>
            <a:r>
              <a:rPr lang="en-US" altLang="ko-KR" baseline="-25000" dirty="0" err="1" smtClean="0">
                <a:sym typeface="Symbol"/>
              </a:rPr>
              <a:t>ij</a:t>
            </a:r>
            <a:r>
              <a:rPr lang="en-US" altLang="ko-KR" dirty="0" smtClean="0">
                <a:sym typeface="Symbol"/>
              </a:rPr>
              <a:t>|)</a:t>
            </a:r>
          </a:p>
          <a:p>
            <a:pPr>
              <a:buNone/>
            </a:pPr>
            <a:r>
              <a:rPr lang="en-US" altLang="ko-KR" dirty="0" smtClean="0">
                <a:sym typeface="Symbol"/>
              </a:rPr>
              <a:t>(</a:t>
            </a:r>
            <a:r>
              <a:rPr lang="en-US" altLang="ko-KR" i="1" dirty="0" smtClean="0">
                <a:sym typeface="Symbol"/>
              </a:rPr>
              <a:t>Sum along rows; Maximum across all rows</a:t>
            </a:r>
            <a:r>
              <a:rPr lang="en-US" altLang="ko-KR" dirty="0" smtClean="0">
                <a:sym typeface="Symbol"/>
              </a:rPr>
              <a:t>)</a:t>
            </a:r>
          </a:p>
          <a:p>
            <a:pPr>
              <a:buNone/>
            </a:pPr>
            <a:r>
              <a:rPr lang="en-US" altLang="ko-KR" dirty="0" smtClean="0"/>
              <a:t>This is always possible to find C which will realize (***)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786314" y="1611314"/>
          <a:ext cx="114300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</a:tblGrid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오른쪽 화살표 4"/>
          <p:cNvSpPr/>
          <p:nvPr/>
        </p:nvSpPr>
        <p:spPr>
          <a:xfrm>
            <a:off x="4905356" y="1643050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sum abs</a:t>
            </a:r>
            <a:endParaRPr lang="ko-KR" altLang="en-US" sz="1200" dirty="0"/>
          </a:p>
        </p:txBody>
      </p:sp>
      <p:sp>
        <p:nvSpPr>
          <p:cNvPr id="6" name="오른쪽 화살표 5"/>
          <p:cNvSpPr/>
          <p:nvPr/>
        </p:nvSpPr>
        <p:spPr>
          <a:xfrm>
            <a:off x="4905356" y="1928802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sum abs</a:t>
            </a:r>
            <a:endParaRPr lang="ko-KR" altLang="en-US" sz="1200" dirty="0"/>
          </a:p>
        </p:txBody>
      </p:sp>
      <p:sp>
        <p:nvSpPr>
          <p:cNvPr id="7" name="오른쪽 화살표 6"/>
          <p:cNvSpPr/>
          <p:nvPr/>
        </p:nvSpPr>
        <p:spPr>
          <a:xfrm>
            <a:off x="4905356" y="2214554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sum abs</a:t>
            </a:r>
            <a:endParaRPr lang="ko-KR" altLang="en-US" sz="1200" dirty="0"/>
          </a:p>
        </p:txBody>
      </p:sp>
      <p:sp>
        <p:nvSpPr>
          <p:cNvPr id="8" name="오른쪽 화살표 7"/>
          <p:cNvSpPr/>
          <p:nvPr/>
        </p:nvSpPr>
        <p:spPr>
          <a:xfrm>
            <a:off x="4905356" y="2500306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sum abs</a:t>
            </a:r>
            <a:endParaRPr lang="ko-KR" altLang="en-US" sz="1200" dirty="0"/>
          </a:p>
        </p:txBody>
      </p:sp>
      <p:sp>
        <p:nvSpPr>
          <p:cNvPr id="9" name="왼쪽 중괄호 8"/>
          <p:cNvSpPr/>
          <p:nvPr/>
        </p:nvSpPr>
        <p:spPr>
          <a:xfrm>
            <a:off x="4548166" y="1643050"/>
            <a:ext cx="214314" cy="1214446"/>
          </a:xfrm>
          <a:prstGeom prst="leftBrace">
            <a:avLst>
              <a:gd name="adj1" fmla="val 8333"/>
              <a:gd name="adj2" fmla="val 514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285984" y="2039942"/>
            <a:ext cx="2213619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ko-KR" dirty="0" smtClean="0"/>
              <a:t>Norm</a:t>
            </a:r>
            <a:r>
              <a:rPr lang="en-US" altLang="ko-KR" baseline="-25000" dirty="0" smtClean="0"/>
              <a:t>L1</a:t>
            </a:r>
            <a:r>
              <a:rPr lang="en-US" altLang="ko-KR" dirty="0" smtClean="0"/>
              <a:t> =maximum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3403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range in inverse transform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628912"/>
              </p:ext>
            </p:extLst>
          </p:nvPr>
        </p:nvGraphicFramePr>
        <p:xfrm>
          <a:off x="323528" y="1916832"/>
          <a:ext cx="8064896" cy="1950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4696"/>
                <a:gridCol w="819480"/>
                <a:gridCol w="1152128"/>
                <a:gridCol w="1478619"/>
                <a:gridCol w="848124"/>
                <a:gridCol w="1028031"/>
                <a:gridCol w="893698"/>
                <a:gridCol w="1080120"/>
              </a:tblGrid>
              <a:tr h="21602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JVTCV E243 Inverse transform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HM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Size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L1Norm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err="1" smtClean="0">
                          <a:effectLst/>
                          <a:latin typeface="Bookman Old Style" pitchFamily="18" charset="0"/>
                        </a:rPr>
                        <a:t>MaxAbs</a:t>
                      </a:r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lang="en-US" sz="1600" u="none" strike="noStrike" dirty="0" err="1" smtClean="0">
                          <a:effectLst/>
                          <a:latin typeface="Bookman Old Style" pitchFamily="18" charset="0"/>
                        </a:rPr>
                        <a:t>coeff</a:t>
                      </a:r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reg</a:t>
                      </a:r>
                      <a:r>
                        <a:rPr lang="en-US" sz="1600" u="none" strike="noStrike" baseline="-25000" dirty="0" smtClean="0">
                          <a:effectLst/>
                          <a:latin typeface="Bookman Old Style" pitchFamily="18" charset="0"/>
                        </a:rPr>
                        <a:t>1</a:t>
                      </a:r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bits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temp</a:t>
                      </a:r>
                      <a:r>
                        <a:rPr lang="en-US" sz="1600" u="none" strike="noStrike" baseline="-2500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 bits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reg</a:t>
                      </a:r>
                      <a:r>
                        <a:rPr lang="en-US" sz="1600" u="none" strike="noStrike" baseline="-25000" dirty="0" smtClean="0">
                          <a:effectLst/>
                          <a:latin typeface="Bookman Old Style" pitchFamily="18" charset="0"/>
                        </a:rPr>
                        <a:t>2</a:t>
                      </a:r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bits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rec </a:t>
                      </a:r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res</a:t>
                      </a:r>
                    </a:p>
                    <a:p>
                      <a:pPr algn="ctr" rtl="0" fontAlgn="ctr"/>
                      <a:r>
                        <a:rPr lang="en-US" sz="1600" u="none" strike="noStrike" dirty="0" smtClean="0">
                          <a:effectLst/>
                          <a:latin typeface="Bookman Old Style" pitchFamily="18" charset="0"/>
                        </a:rPr>
                        <a:t>bits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DST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242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17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25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13 </a:t>
                      </a:r>
                      <a:endParaRPr lang="en-US" sz="1600" b="1" i="0" u="none" strike="noStrike"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DCT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24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17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25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13 </a:t>
                      </a:r>
                      <a:endParaRPr lang="en-US" sz="1600" b="1" i="0" u="none" strike="noStrike"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479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25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18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27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15 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16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940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26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19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29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17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1862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32767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>
                          <a:effectLst/>
                          <a:latin typeface="Bookman Old Style" pitchFamily="18" charset="0"/>
                        </a:rPr>
                        <a:t>27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20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u="none" strike="noStrike" dirty="0">
                          <a:effectLst/>
                          <a:latin typeface="Bookman Old Style" pitchFamily="18" charset="0"/>
                        </a:rPr>
                        <a:t>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u="none" strike="noStrike" dirty="0">
                          <a:solidFill>
                            <a:srgbClr val="7030A0"/>
                          </a:solidFill>
                          <a:effectLst/>
                          <a:latin typeface="Bookman Old Style" pitchFamily="18" charset="0"/>
                        </a:rPr>
                        <a:t>19 </a:t>
                      </a:r>
                      <a:endParaRPr lang="en-US" sz="1600" b="1" i="0" u="none" strike="noStrike" dirty="0">
                        <a:solidFill>
                          <a:srgbClr val="7030A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1512841"/>
            <a:ext cx="2254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Internal Bit-Depth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54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4pt example of 16 bits overflow(1/2)</a:t>
            </a:r>
            <a:endParaRPr lang="ko-KR" altLang="en-US" sz="3600" dirty="0"/>
          </a:p>
        </p:txBody>
      </p:sp>
      <p:graphicFrame>
        <p:nvGraphicFramePr>
          <p:cNvPr id="14" name="내용 개체 틀 3"/>
          <p:cNvGraphicFramePr>
            <a:graphicFrameLocks/>
          </p:cNvGraphicFramePr>
          <p:nvPr/>
        </p:nvGraphicFramePr>
        <p:xfrm>
          <a:off x="785785" y="2714620"/>
          <a:ext cx="1138543" cy="1071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543"/>
              </a:tblGrid>
              <a:tr h="1071578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register</a:t>
                      </a:r>
                      <a:r>
                        <a:rPr lang="en-US" altLang="ko-KR" b="0" cap="none" normalizeH="1" baseline="-25000" dirty="0" smtClean="0"/>
                        <a:t>2</a:t>
                      </a:r>
                      <a:endParaRPr lang="ko-KR" altLang="en-US" b="0" cap="none" normalizeH="1" baseline="-250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093329" y="3018698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65837" y="3006556"/>
            <a:ext cx="29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Symbol"/>
              </a:rPr>
              <a:t>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86445" y="2857496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20" name="내용 개체 틀 3"/>
          <p:cNvGraphicFramePr>
            <a:graphicFrameLocks/>
          </p:cNvGraphicFramePr>
          <p:nvPr/>
        </p:nvGraphicFramePr>
        <p:xfrm>
          <a:off x="3786182" y="1357298"/>
          <a:ext cx="1214446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</a:tblGrid>
              <a:tr h="1143008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Clip(</a:t>
                      </a:r>
                      <a:r>
                        <a:rPr lang="en-US" altLang="ko-KR" b="0" dirty="0" err="1" smtClean="0"/>
                        <a:t>coeff</a:t>
                      </a:r>
                      <a:r>
                        <a:rPr lang="en-US" altLang="ko-KR" b="0" dirty="0" smtClean="0"/>
                        <a:t>, Min, Max)</a:t>
                      </a:r>
                      <a:endParaRPr lang="ko-KR" altLang="en-US" b="0" baseline="300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내용 개체 틀 3"/>
          <p:cNvGraphicFramePr>
            <a:graphicFrameLocks/>
          </p:cNvGraphicFramePr>
          <p:nvPr/>
        </p:nvGraphicFramePr>
        <p:xfrm>
          <a:off x="2219010" y="1423974"/>
          <a:ext cx="113854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36"/>
                <a:gridCol w="284636"/>
                <a:gridCol w="284636"/>
                <a:gridCol w="284636"/>
              </a:tblGrid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379214" y="1732814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572132" y="1357298"/>
            <a:ext cx="2991525" cy="92333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ko-KR" dirty="0" smtClean="0"/>
              <a:t>Min = -32768</a:t>
            </a:r>
          </a:p>
          <a:p>
            <a:r>
              <a:rPr lang="en-US" altLang="ko-KR" dirty="0" smtClean="0"/>
              <a:t>Max = 32767</a:t>
            </a:r>
          </a:p>
          <a:p>
            <a:r>
              <a:rPr lang="en-US" altLang="ko-KR" dirty="0" smtClean="0"/>
              <a:t>X = 32767 (within 16 bits!)</a:t>
            </a:r>
            <a:endParaRPr lang="ko-KR" altLang="en-US" dirty="0"/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4500561" y="2643182"/>
          <a:ext cx="113854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36"/>
                <a:gridCol w="284636"/>
                <a:gridCol w="284636"/>
                <a:gridCol w="284636"/>
              </a:tblGrid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2357421" y="2714621"/>
          <a:ext cx="1643076" cy="1036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9"/>
                <a:gridCol w="410769"/>
                <a:gridCol w="410769"/>
                <a:gridCol w="410769"/>
              </a:tblGrid>
              <a:tr h="207263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표 26"/>
          <p:cNvGraphicFramePr>
            <a:graphicFrameLocks noGrp="1"/>
          </p:cNvGraphicFramePr>
          <p:nvPr/>
        </p:nvGraphicFramePr>
        <p:xfrm>
          <a:off x="6215073" y="2571744"/>
          <a:ext cx="2286017" cy="1214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5"/>
                <a:gridCol w="571504"/>
                <a:gridCol w="571504"/>
                <a:gridCol w="571504"/>
              </a:tblGrid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47X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94695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-119X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-119X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-119X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-119X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내용 개체 틀 3"/>
          <p:cNvGraphicFramePr>
            <a:graphicFrameLocks/>
          </p:cNvGraphicFramePr>
          <p:nvPr/>
        </p:nvGraphicFramePr>
        <p:xfrm>
          <a:off x="142844" y="4000504"/>
          <a:ext cx="1138543" cy="1138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543"/>
              </a:tblGrid>
              <a:tr h="1138551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temp</a:t>
                      </a:r>
                      <a:r>
                        <a:rPr lang="en-US" altLang="ko-KR" b="0" cap="none" normalizeH="1" baseline="-25000" dirty="0" smtClean="0"/>
                        <a:t>2</a:t>
                      </a:r>
                      <a:endParaRPr lang="ko-KR" altLang="en-US" b="0" cap="none" normalizeH="1" baseline="-250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246695" y="4447756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30" name="내용 개체 틀 3"/>
          <p:cNvGraphicFramePr>
            <a:graphicFrameLocks/>
          </p:cNvGraphicFramePr>
          <p:nvPr/>
        </p:nvGraphicFramePr>
        <p:xfrm>
          <a:off x="1571604" y="4000504"/>
          <a:ext cx="1281420" cy="1143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420"/>
              </a:tblGrid>
              <a:tr h="1143306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register</a:t>
                      </a:r>
                      <a:r>
                        <a:rPr lang="en-US" altLang="ko-KR" sz="1800" b="0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algn="ctr" latinLnBrk="1"/>
                      <a:r>
                        <a:rPr lang="en-US" altLang="ko-KR" b="0" cap="none" normalizeH="1" baseline="-25000" dirty="0" smtClean="0"/>
                        <a:t>/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ko-KR" altLang="en-US" sz="1800" b="0" kern="1200" baseline="-250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928926" y="4345850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3357554" y="4000802"/>
          <a:ext cx="2214581" cy="1214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500066"/>
                <a:gridCol w="500066"/>
                <a:gridCol w="571507"/>
              </a:tblGrid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0.4X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94695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-0.9X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표 32"/>
          <p:cNvGraphicFramePr>
            <a:graphicFrameLocks noGrp="1"/>
          </p:cNvGraphicFramePr>
          <p:nvPr/>
        </p:nvGraphicFramePr>
        <p:xfrm>
          <a:off x="6072198" y="4000802"/>
          <a:ext cx="2643205" cy="116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777"/>
                <a:gridCol w="645107"/>
                <a:gridCol w="642942"/>
                <a:gridCol w="714379"/>
              </a:tblGrid>
              <a:tr h="257177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12032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71478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-30463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-30463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-30463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-30463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747290" y="4274412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26" name="내용 개체 틀 3"/>
          <p:cNvGraphicFramePr>
            <a:graphicFrameLocks/>
          </p:cNvGraphicFramePr>
          <p:nvPr/>
        </p:nvGraphicFramePr>
        <p:xfrm>
          <a:off x="1285852" y="5357826"/>
          <a:ext cx="113854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36"/>
                <a:gridCol w="284636"/>
                <a:gridCol w="284636"/>
                <a:gridCol w="284636"/>
              </a:tblGrid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789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b="0" cap="none" normalizeH="1" baseline="-25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ko-KR" altLang="en-US" b="0" cap="none" normalizeH="1" baseline="-25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2571736" y="5429264"/>
            <a:ext cx="5354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X= 32767</a:t>
            </a:r>
          </a:p>
          <a:p>
            <a:r>
              <a:rPr lang="en-US" altLang="ko-KR" dirty="0" smtClean="0"/>
              <a:t>Cannot be output of forward 4pt transform, </a:t>
            </a:r>
          </a:p>
          <a:p>
            <a:r>
              <a:rPr lang="en-US" altLang="ko-KR" dirty="0" smtClean="0"/>
              <a:t>but can come from “non –confirmed” bit-stream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83587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4pt example of 16 bits overflow(2/2)</a:t>
            </a:r>
            <a:endParaRPr lang="ko-KR" altLang="en-US" sz="3600" dirty="0"/>
          </a:p>
        </p:txBody>
      </p:sp>
      <p:graphicFrame>
        <p:nvGraphicFramePr>
          <p:cNvPr id="14" name="내용 개체 틀 3"/>
          <p:cNvGraphicFramePr>
            <a:graphicFrameLocks/>
          </p:cNvGraphicFramePr>
          <p:nvPr/>
        </p:nvGraphicFramePr>
        <p:xfrm>
          <a:off x="714348" y="1285860"/>
          <a:ext cx="1138543" cy="1071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543"/>
              </a:tblGrid>
              <a:tr h="1071578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Register3</a:t>
                      </a:r>
                      <a:endParaRPr lang="ko-KR" altLang="en-US" b="0" cap="none" normalizeH="1" baseline="-25000" dirty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928794" y="1661376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00628" y="1571612"/>
            <a:ext cx="29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ym typeface="Symbol"/>
              </a:rPr>
              <a:t>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221302" y="1500174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25" name="표 24"/>
          <p:cNvGraphicFramePr>
            <a:graphicFrameLocks noGrp="1"/>
          </p:cNvGraphicFramePr>
          <p:nvPr/>
        </p:nvGraphicFramePr>
        <p:xfrm>
          <a:off x="5435352" y="1285860"/>
          <a:ext cx="1643076" cy="1036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69"/>
                <a:gridCol w="410769"/>
                <a:gridCol w="410769"/>
                <a:gridCol w="410769"/>
              </a:tblGrid>
              <a:tr h="207263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64289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-36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내용 개체 틀 3"/>
          <p:cNvGraphicFramePr>
            <a:graphicFrameLocks/>
          </p:cNvGraphicFramePr>
          <p:nvPr/>
        </p:nvGraphicFramePr>
        <p:xfrm>
          <a:off x="142844" y="4000504"/>
          <a:ext cx="1138543" cy="1138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543"/>
              </a:tblGrid>
              <a:tr h="1138551">
                <a:tc>
                  <a:txBody>
                    <a:bodyPr/>
                    <a:lstStyle/>
                    <a:p>
                      <a:pPr latinLnBrk="1"/>
                      <a:endParaRPr lang="en-US" altLang="ko-KR" b="0" cap="none" normalizeH="1" baseline="-25000" dirty="0" smtClean="0"/>
                    </a:p>
                    <a:p>
                      <a:pPr latinLnBrk="1"/>
                      <a:endParaRPr lang="en-US" altLang="ko-KR" b="0" cap="none" normalizeH="1" baseline="-25000" dirty="0" smtClean="0"/>
                    </a:p>
                    <a:p>
                      <a:pPr latinLnBrk="1"/>
                      <a:r>
                        <a:rPr lang="en-US" altLang="ko-KR" b="0" dirty="0" err="1" smtClean="0"/>
                        <a:t>Rec_res</a:t>
                      </a:r>
                      <a:endParaRPr lang="en-US" altLang="ko-KR" dirty="0" smtClean="0"/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246695" y="4447756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30" name="내용 개체 틀 3"/>
          <p:cNvGraphicFramePr>
            <a:graphicFrameLocks/>
          </p:cNvGraphicFramePr>
          <p:nvPr/>
        </p:nvGraphicFramePr>
        <p:xfrm>
          <a:off x="1571604" y="4000504"/>
          <a:ext cx="1281420" cy="1143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420"/>
              </a:tblGrid>
              <a:tr h="1143306">
                <a:tc>
                  <a:txBody>
                    <a:bodyPr/>
                    <a:lstStyle/>
                    <a:p>
                      <a:pPr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b="0" dirty="0" smtClean="0"/>
                        <a:t>register</a:t>
                      </a:r>
                      <a:r>
                        <a:rPr lang="en-US" altLang="ko-KR" sz="1800" b="0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 latinLnBrk="1"/>
                      <a:r>
                        <a:rPr lang="en-US" altLang="ko-KR" b="0" cap="none" normalizeH="1" baseline="-25000" dirty="0" smtClean="0"/>
                        <a:t>/</a:t>
                      </a:r>
                      <a:r>
                        <a:rPr lang="en-US" altLang="ko-KR" sz="18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256</a:t>
                      </a:r>
                      <a:endParaRPr lang="ko-KR" altLang="en-US" sz="1800" b="0" kern="1200" baseline="-250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928926" y="4345850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  <p:graphicFrame>
        <p:nvGraphicFramePr>
          <p:cNvPr id="32" name="표 31"/>
          <p:cNvGraphicFramePr>
            <a:graphicFrameLocks noGrp="1"/>
          </p:cNvGraphicFramePr>
          <p:nvPr/>
        </p:nvGraphicFramePr>
        <p:xfrm>
          <a:off x="3357554" y="4000802"/>
          <a:ext cx="2214581" cy="1214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500066"/>
                <a:gridCol w="500066"/>
                <a:gridCol w="571507"/>
              </a:tblGrid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61007</a:t>
                      </a:r>
                      <a:endParaRPr lang="ko-KR" altLang="en-US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73250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94695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2571736" y="5429264"/>
            <a:ext cx="6555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De-scaling factor ‘256” corresponds “internal bit depth” 12</a:t>
            </a:r>
            <a:endParaRPr lang="ko-KR" altLang="en-US" dirty="0"/>
          </a:p>
        </p:txBody>
      </p:sp>
      <p:graphicFrame>
        <p:nvGraphicFramePr>
          <p:cNvPr id="36" name="표 35"/>
          <p:cNvGraphicFramePr>
            <a:graphicFrameLocks noGrp="1"/>
          </p:cNvGraphicFramePr>
          <p:nvPr/>
        </p:nvGraphicFramePr>
        <p:xfrm>
          <a:off x="2285984" y="1285860"/>
          <a:ext cx="2643205" cy="1105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777"/>
                <a:gridCol w="645107"/>
                <a:gridCol w="642942"/>
                <a:gridCol w="714379"/>
              </a:tblGrid>
              <a:tr h="253375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63230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62000"/>
                      </a:srgbClr>
                    </a:solidFill>
                  </a:tcPr>
                </a:tc>
              </a:tr>
              <a:tr h="237541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37541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43114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표 36"/>
          <p:cNvGraphicFramePr>
            <a:graphicFrameLocks noGrp="1"/>
          </p:cNvGraphicFramePr>
          <p:nvPr/>
        </p:nvGraphicFramePr>
        <p:xfrm>
          <a:off x="2143108" y="2571744"/>
          <a:ext cx="3714776" cy="1105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552"/>
                <a:gridCol w="906637"/>
                <a:gridCol w="903595"/>
                <a:gridCol w="1003992"/>
              </a:tblGrid>
              <a:tr h="253375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15617810</a:t>
                      </a: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37541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237541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  <a:tr h="343114"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en-US" altLang="ko-KR" sz="1000" b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ko-KR" altLang="en-US" sz="10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603885" y="2857496"/>
            <a:ext cx="32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=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8053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Hypothetical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37112"/>
            <a:ext cx="7139136" cy="11521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Overflow after 2</a:t>
            </a:r>
            <a:r>
              <a:rPr lang="en-US" baseline="30000" dirty="0" smtClean="0"/>
              <a:t>nd</a:t>
            </a:r>
            <a:r>
              <a:rPr lang="en-US" dirty="0" smtClean="0"/>
              <a:t> transform may be resolved by implementation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3528" y="1772816"/>
            <a:ext cx="1656184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DeQuantizer</a:t>
            </a:r>
            <a:endParaRPr lang="en-US" b="1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1979712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627784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INV </a:t>
            </a:r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5148064" y="1772816"/>
            <a:ext cx="1872208" cy="1512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INV </a:t>
            </a:r>
            <a:endParaRPr lang="en-US" b="1" dirty="0"/>
          </a:p>
          <a:p>
            <a:pPr algn="ctr"/>
            <a:r>
              <a:rPr lang="en-US" b="1" dirty="0" smtClean="0"/>
              <a:t>Transform </a:t>
            </a:r>
          </a:p>
          <a:p>
            <a:pPr algn="ctr"/>
            <a:r>
              <a:rPr lang="en-US" b="1" dirty="0" smtClean="0"/>
              <a:t>+ prediction</a:t>
            </a:r>
          </a:p>
          <a:p>
            <a:pPr algn="ctr"/>
            <a:r>
              <a:rPr lang="en-US" b="1" dirty="0" smtClean="0"/>
              <a:t>Clip3(0,255)</a:t>
            </a:r>
            <a:endParaRPr lang="en-US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59214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020272" y="22048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347864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1556792"/>
            <a:ext cx="393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?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10992" y="1628800"/>
            <a:ext cx="393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?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92280" y="2492896"/>
            <a:ext cx="1910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No need to clip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7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design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37112"/>
            <a:ext cx="7931224" cy="16561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Need to put to the specification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Clip to Min1…Max1 range after de-Quantization</a:t>
            </a:r>
          </a:p>
          <a:p>
            <a:r>
              <a:rPr lang="en-US" dirty="0"/>
              <a:t>Clip to </a:t>
            </a:r>
            <a:r>
              <a:rPr lang="en-US" dirty="0" smtClean="0"/>
              <a:t>Min2…Max2 </a:t>
            </a:r>
            <a:r>
              <a:rPr lang="en-US" dirty="0"/>
              <a:t>range after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INV transform</a:t>
            </a:r>
            <a:endParaRPr lang="en-US" dirty="0"/>
          </a:p>
          <a:p>
            <a:r>
              <a:rPr lang="en-US" dirty="0" smtClean="0"/>
              <a:t>No clipping or “</a:t>
            </a:r>
            <a:r>
              <a:rPr lang="en-US" dirty="0" err="1" smtClean="0"/>
              <a:t>int</a:t>
            </a:r>
            <a:r>
              <a:rPr lang="en-US" dirty="0" err="1" smtClean="0">
                <a:sym typeface="Wingdings" pitchFamily="2" charset="2"/>
              </a:rPr>
              <a:t>short</a:t>
            </a:r>
            <a:r>
              <a:rPr lang="en-US" dirty="0" smtClean="0">
                <a:sym typeface="Wingdings" pitchFamily="2" charset="2"/>
              </a:rPr>
              <a:t>” conversion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356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DeQuantizer</a:t>
            </a:r>
            <a:endParaRPr lang="en-US" b="1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2555776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0384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INV </a:t>
            </a:r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572412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INV </a:t>
            </a:r>
            <a:endParaRPr lang="en-US" b="1" dirty="0"/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3261645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Clip3(Min1,Max1, X)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43808" y="2348880"/>
            <a:ext cx="0" cy="840756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5278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364087" y="2352539"/>
            <a:ext cx="1" cy="86043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96336" y="22048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189690" y="3212976"/>
            <a:ext cx="1778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CLIP!!!</a:t>
            </a:r>
          </a:p>
          <a:p>
            <a:r>
              <a:rPr lang="en-US" dirty="0" smtClean="0"/>
              <a:t>or “</a:t>
            </a:r>
            <a:r>
              <a:rPr lang="en-US" dirty="0" err="1" smtClean="0"/>
              <a:t>int</a:t>
            </a:r>
            <a:r>
              <a:rPr lang="en-US" dirty="0" err="1" smtClean="0">
                <a:sym typeface="Wingdings" pitchFamily="2" charset="2"/>
              </a:rPr>
              <a:t>short</a:t>
            </a:r>
            <a:r>
              <a:rPr lang="en-US" dirty="0" smtClean="0">
                <a:sym typeface="Wingdings" pitchFamily="2" charset="2"/>
              </a:rPr>
              <a:t>” </a:t>
            </a:r>
          </a:p>
          <a:p>
            <a:r>
              <a:rPr lang="en-US" dirty="0" smtClean="0">
                <a:sym typeface="Wingdings" pitchFamily="2" charset="2"/>
              </a:rPr>
              <a:t>conversion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825145" y="2280531"/>
            <a:ext cx="1" cy="86043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11960" y="3284984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Clip3(Min2,Max2, 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904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design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789040"/>
            <a:ext cx="8352928" cy="24482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Need to put to the specification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Clip to Min1…Max1 range after de-Quantization*</a:t>
            </a:r>
          </a:p>
          <a:p>
            <a:r>
              <a:rPr lang="en-US" dirty="0"/>
              <a:t>Clip to </a:t>
            </a:r>
            <a:r>
              <a:rPr lang="en-US" dirty="0" smtClean="0"/>
              <a:t>Min2…Max2 </a:t>
            </a:r>
            <a:r>
              <a:rPr lang="en-US" dirty="0"/>
              <a:t>range after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INV transform</a:t>
            </a:r>
            <a:endParaRPr lang="en-US" dirty="0"/>
          </a:p>
          <a:p>
            <a:r>
              <a:rPr lang="en-US" dirty="0" smtClean="0"/>
              <a:t>Add residual and clip to original signal range before output of 2</a:t>
            </a:r>
            <a:r>
              <a:rPr lang="en-US" baseline="30000" dirty="0" smtClean="0"/>
              <a:t>nd</a:t>
            </a:r>
            <a:r>
              <a:rPr lang="en-US" dirty="0" smtClean="0"/>
              <a:t> transform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(*)Preferable to move clipping from De-</a:t>
            </a:r>
            <a:r>
              <a:rPr lang="en-US" dirty="0" err="1" smtClean="0"/>
              <a:t>Quantizer</a:t>
            </a:r>
            <a:r>
              <a:rPr lang="en-US" dirty="0" smtClean="0"/>
              <a:t> to earlier stage (JCTVC-G719)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356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DeQuantizer</a:t>
            </a:r>
            <a:endParaRPr lang="en-US" b="1" dirty="0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>
            <a:off x="2555776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03848" y="1772816"/>
            <a:ext cx="1872208" cy="1008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INV </a:t>
            </a:r>
          </a:p>
          <a:p>
            <a:pPr algn="ctr"/>
            <a:r>
              <a:rPr lang="en-US" b="1" dirty="0" smtClean="0"/>
              <a:t>transform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3261645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Clip3(Min1,Max1, X)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43808" y="2348880"/>
            <a:ext cx="0" cy="840756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35278" y="2276872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364087" y="2352539"/>
            <a:ext cx="1" cy="860437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11960" y="3284984"/>
            <a:ext cx="226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Clip3(Min2,Max2, X)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796136" y="1556792"/>
            <a:ext cx="1872208" cy="1512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INV </a:t>
            </a:r>
            <a:endParaRPr lang="en-US" b="1" dirty="0"/>
          </a:p>
          <a:p>
            <a:pPr algn="ctr"/>
            <a:r>
              <a:rPr lang="en-US" b="1" dirty="0" smtClean="0"/>
              <a:t>Transform </a:t>
            </a:r>
          </a:p>
          <a:p>
            <a:pPr algn="ctr"/>
            <a:r>
              <a:rPr lang="en-US" b="1" dirty="0" smtClean="0"/>
              <a:t>+ prediction</a:t>
            </a:r>
          </a:p>
          <a:p>
            <a:pPr algn="ctr"/>
            <a:r>
              <a:rPr lang="en-US" b="1" dirty="0" smtClean="0"/>
              <a:t>Clip3(0,255)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5713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905</Words>
  <Application>Microsoft Office PowerPoint</Application>
  <PresentationFormat>On-screen Show (4:3)</PresentationFormat>
  <Paragraphs>460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테마</vt:lpstr>
      <vt:lpstr>AhG7: Overflow Prevention in HEVC inverse transform </vt:lpstr>
      <vt:lpstr>Inverse transform implementation in HM</vt:lpstr>
      <vt:lpstr>Dynamic range for matrix product</vt:lpstr>
      <vt:lpstr>Dynamic range in inverse transform</vt:lpstr>
      <vt:lpstr>4pt example of 16 bits overflow(1/2)</vt:lpstr>
      <vt:lpstr>4pt example of 16 bits overflow(2/2)</vt:lpstr>
      <vt:lpstr>Hypothetical implementation</vt:lpstr>
      <vt:lpstr>Proposed design (1)</vt:lpstr>
      <vt:lpstr>Proposed design (2)</vt:lpstr>
      <vt:lpstr>Min1, Max1? Min2, Max2? </vt:lpstr>
      <vt:lpstr>Min1, Max1? Min2, Max2? </vt:lpstr>
      <vt:lpstr>Conclusions: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29</cp:revision>
  <dcterms:created xsi:type="dcterms:W3CDTF">2011-10-24T09:47:37Z</dcterms:created>
  <dcterms:modified xsi:type="dcterms:W3CDTF">2011-11-24T09:14:44Z</dcterms:modified>
</cp:coreProperties>
</file>