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60" r:id="rId3"/>
    <p:sldId id="262" r:id="rId4"/>
    <p:sldId id="263" r:id="rId5"/>
    <p:sldId id="270" r:id="rId6"/>
    <p:sldId id="272" r:id="rId7"/>
    <p:sldId id="271" r:id="rId8"/>
    <p:sldId id="269" r:id="rId9"/>
    <p:sldId id="264" r:id="rId10"/>
    <p:sldId id="267" r:id="rId11"/>
  </p:sldIdLst>
  <p:sldSz cx="9144000" cy="6858000" type="screen4x3"/>
  <p:notesSz cx="7102475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13C29-28E8-47B6-9EE2-E2621B03B54D}" type="datetimeFigureOut">
              <a:rPr lang="en-US" smtClean="0"/>
              <a:t>11/22/2011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D526E-4541-44C6-8E7A-7EA1D08D6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007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38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71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674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50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583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309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600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182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229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D526E-4541-44C6-8E7A-7EA1D08D630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7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00C8D6-5FA3-42E9-AAFC-393574AC32BF}" type="datetimeFigureOut">
              <a:rPr lang="ko-KR" altLang="en-US" smtClean="0"/>
              <a:pPr/>
              <a:t>2011-11-22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2400" b="1" dirty="0" smtClean="0"/>
              <a:t>JCTVC-G737 </a:t>
            </a:r>
            <a:br>
              <a:rPr lang="en-US" altLang="ko-KR" sz="2400" b="1" dirty="0" smtClean="0"/>
            </a:br>
            <a:r>
              <a:rPr lang="en-US" altLang="ko-KR" sz="2400" b="1" dirty="0" smtClean="0"/>
              <a:t>“</a:t>
            </a:r>
            <a:r>
              <a:rPr lang="en-US" sz="2400" b="1" dirty="0" smtClean="0"/>
              <a:t>CE10</a:t>
            </a:r>
            <a:r>
              <a:rPr lang="en-US" sz="2400" b="1" dirty="0"/>
              <a:t>: Full Factorization Core Transforms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for HEVC”</a:t>
            </a:r>
            <a:endParaRPr lang="ko-KR" altLang="en-US" sz="2400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357290" y="5000636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7500"/>
          </a:bodyPr>
          <a:lstStyle/>
          <a:p>
            <a:pPr algn="r" hangingPunct="0"/>
            <a:r>
              <a:rPr lang="en-US" sz="1400" dirty="0">
                <a:latin typeface="+mj-lt"/>
              </a:rPr>
              <a:t>Elena </a:t>
            </a:r>
            <a:r>
              <a:rPr lang="en-US" sz="1400" dirty="0" err="1">
                <a:latin typeface="+mj-lt"/>
              </a:rPr>
              <a:t>Alshina</a:t>
            </a:r>
            <a:r>
              <a:rPr lang="en-US" sz="1400" dirty="0">
                <a:latin typeface="+mj-lt"/>
              </a:rPr>
              <a:t>, Alexander </a:t>
            </a:r>
            <a:r>
              <a:rPr lang="en-US" sz="1400" dirty="0" err="1">
                <a:latin typeface="+mj-lt"/>
              </a:rPr>
              <a:t>Alshin</a:t>
            </a:r>
            <a:r>
              <a:rPr lang="en-US" sz="1400" dirty="0">
                <a:latin typeface="+mj-lt"/>
              </a:rPr>
              <a:t>, </a:t>
            </a:r>
          </a:p>
          <a:p>
            <a:pPr algn="r"/>
            <a:r>
              <a:rPr lang="en-US" sz="1400" dirty="0" err="1">
                <a:latin typeface="+mj-lt"/>
              </a:rPr>
              <a:t>Wonjae</a:t>
            </a:r>
            <a:r>
              <a:rPr lang="en-US" sz="1400" dirty="0">
                <a:latin typeface="+mj-lt"/>
              </a:rPr>
              <a:t> Lee, </a:t>
            </a:r>
            <a:r>
              <a:rPr lang="en-US" sz="1400" dirty="0" err="1">
                <a:latin typeface="+mj-lt"/>
              </a:rPr>
              <a:t>JeongHoon</a:t>
            </a:r>
            <a:r>
              <a:rPr lang="en-US" sz="1400" dirty="0">
                <a:latin typeface="+mj-lt"/>
              </a:rPr>
              <a:t> Park, </a:t>
            </a:r>
            <a:r>
              <a:rPr lang="en-US" sz="1400" dirty="0" err="1">
                <a:latin typeface="+mj-lt"/>
              </a:rPr>
              <a:t>Kulbhushan</a:t>
            </a:r>
            <a:r>
              <a:rPr lang="en-US" sz="1400" dirty="0">
                <a:latin typeface="+mj-lt"/>
              </a:rPr>
              <a:t> </a:t>
            </a:r>
            <a:r>
              <a:rPr lang="en-US" sz="1400" dirty="0" err="1">
                <a:latin typeface="+mj-lt"/>
              </a:rPr>
              <a:t>Pachauri</a:t>
            </a:r>
            <a:r>
              <a:rPr lang="en-US" sz="1400" dirty="0">
                <a:latin typeface="+mj-lt"/>
              </a:rPr>
              <a:t> (</a:t>
            </a:r>
            <a:r>
              <a:rPr lang="en-US" altLang="ko-KR" sz="1400" dirty="0">
                <a:latin typeface="+mj-lt"/>
              </a:rPr>
              <a:t>Samsung) </a:t>
            </a:r>
          </a:p>
          <a:p>
            <a:pPr algn="r"/>
            <a:r>
              <a:rPr lang="en-US" altLang="ko-KR" sz="1400" dirty="0" err="1" smtClean="0">
                <a:latin typeface="+mj-lt"/>
              </a:rPr>
              <a:t>Pankaj</a:t>
            </a:r>
            <a:r>
              <a:rPr lang="en-US" altLang="ko-KR" sz="1400" dirty="0" smtClean="0">
                <a:latin typeface="+mj-lt"/>
              </a:rPr>
              <a:t> </a:t>
            </a:r>
            <a:r>
              <a:rPr lang="en-US" altLang="ko-KR" sz="1400" dirty="0" err="1" smtClean="0">
                <a:latin typeface="+mj-lt"/>
              </a:rPr>
              <a:t>Topiwala</a:t>
            </a:r>
            <a:r>
              <a:rPr lang="en-US" altLang="ko-KR" sz="1400" dirty="0">
                <a:latin typeface="+mj-lt"/>
              </a:rPr>
              <a:t> </a:t>
            </a:r>
            <a:r>
              <a:rPr lang="en-US" altLang="ko-KR" sz="1400" dirty="0" smtClean="0">
                <a:latin typeface="+mj-lt"/>
              </a:rPr>
              <a:t>(</a:t>
            </a:r>
            <a:r>
              <a:rPr lang="en-US" altLang="ko-KR" sz="1400" dirty="0" err="1" smtClean="0">
                <a:latin typeface="+mj-lt"/>
              </a:rPr>
              <a:t>FastVDO</a:t>
            </a:r>
            <a:r>
              <a:rPr lang="en-US" altLang="ko-KR" sz="1400" dirty="0" smtClean="0">
                <a:latin typeface="+mj-lt"/>
              </a:rPr>
              <a:t>)</a:t>
            </a:r>
            <a:endParaRPr kumimoji="0" lang="ko-KR" altLang="en-US" sz="1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pPr marL="0" indent="0" hangingPunct="0">
                  <a:buNone/>
                </a:pPr>
                <a:r>
                  <a:rPr lang="en-US" sz="1600" dirty="0" smtClean="0">
                    <a:latin typeface="+mj-lt"/>
                  </a:rPr>
                  <a:t>Based on test results:</a:t>
                </a:r>
                <a:endParaRPr lang="en-US" sz="1600" b="1" dirty="0">
                  <a:latin typeface="+mj-lt"/>
                </a:endParaRPr>
              </a:p>
              <a:p>
                <a:pPr marL="0" indent="0" algn="ctr" hangingPunct="0">
                  <a:buNone/>
                </a:pPr>
                <a:r>
                  <a:rPr lang="en-US" sz="1600" dirty="0" smtClean="0">
                    <a:latin typeface="+mj-lt"/>
                  </a:rPr>
                  <a:t>0.0</a:t>
                </a:r>
                <a:r>
                  <a:rPr lang="en-US" sz="1600" dirty="0">
                    <a:latin typeface="+mj-lt"/>
                  </a:rPr>
                  <a:t>%(Y) 0.0% (U) -0.1%(V) </a:t>
                </a:r>
                <a:endParaRPr lang="en-US" sz="1600" dirty="0" smtClean="0">
                  <a:latin typeface="+mj-lt"/>
                </a:endParaRPr>
              </a:p>
              <a:p>
                <a:pPr marL="0" indent="0" algn="ctr" hangingPunct="0">
                  <a:buNone/>
                </a:pPr>
                <a:r>
                  <a:rPr lang="en-US" sz="1600" dirty="0" smtClean="0">
                    <a:latin typeface="+mj-lt"/>
                  </a:rPr>
                  <a:t>(</a:t>
                </a:r>
                <a:r>
                  <a:rPr lang="en-US" sz="1600" i="1" dirty="0">
                    <a:latin typeface="+mj-lt"/>
                  </a:rPr>
                  <a:t>average performance across all 8 test cases in normal QP tests</a:t>
                </a:r>
                <a:r>
                  <a:rPr lang="en-US" sz="1600" dirty="0">
                    <a:latin typeface="+mj-lt"/>
                  </a:rPr>
                  <a:t>)</a:t>
                </a:r>
                <a:endParaRPr lang="en-US" sz="1600" b="1" dirty="0">
                  <a:latin typeface="+mj-lt"/>
                </a:endParaRPr>
              </a:p>
              <a:p>
                <a:pPr marL="0" indent="0" hangingPunct="0">
                  <a:buNone/>
                </a:pPr>
                <a:r>
                  <a:rPr lang="en-US" sz="1600" dirty="0">
                    <a:latin typeface="+mj-lt"/>
                  </a:rPr>
                  <a:t>we would like to recommend adoption for proposed core transform modification for HM5.0 and WD.</a:t>
                </a:r>
                <a:endParaRPr lang="en-US" sz="1600" b="1" dirty="0">
                  <a:latin typeface="+mj-lt"/>
                </a:endParaRPr>
              </a:p>
              <a:p>
                <a:pPr marL="0" indent="0" hangingPunct="0">
                  <a:buNone/>
                </a:pPr>
                <a:r>
                  <a:rPr lang="en-US" sz="1600" dirty="0">
                    <a:latin typeface="+mj-lt"/>
                  </a:rPr>
                  <a:t>This will keep possibility of 2 equivalent implementations:</a:t>
                </a:r>
                <a:endParaRPr lang="en-US" sz="1600" b="1" dirty="0">
                  <a:latin typeface="+mj-lt"/>
                </a:endParaRPr>
              </a:p>
              <a:p>
                <a:pPr hangingPunct="0">
                  <a:buFont typeface="Wingdings" pitchFamily="2" charset="2"/>
                  <a:buChar char="Ø"/>
                </a:pPr>
                <a:r>
                  <a:rPr lang="en-US" sz="1600" i="1" dirty="0">
                    <a:latin typeface="+mj-lt"/>
                  </a:rPr>
                  <a:t>matrix multiplication</a:t>
                </a:r>
                <a:endParaRPr lang="en-US" sz="1600" b="1" dirty="0">
                  <a:latin typeface="+mj-lt"/>
                </a:endParaRPr>
              </a:p>
              <a:p>
                <a:pPr hangingPunct="0">
                  <a:buFont typeface="Wingdings" pitchFamily="2" charset="2"/>
                  <a:buChar char="Ø"/>
                </a:pPr>
                <a:r>
                  <a:rPr lang="en-US" sz="1600" i="1" dirty="0">
                    <a:latin typeface="+mj-lt"/>
                  </a:rPr>
                  <a:t>partial butterfly</a:t>
                </a:r>
                <a:endParaRPr lang="en-US" sz="1600" b="1" dirty="0">
                  <a:latin typeface="+mj-lt"/>
                </a:endParaRPr>
              </a:p>
              <a:p>
                <a:pPr marL="0" indent="0" hangingPunct="0">
                  <a:buNone/>
                </a:pPr>
                <a:r>
                  <a:rPr lang="en-US" sz="1600" dirty="0">
                    <a:latin typeface="+mj-lt"/>
                  </a:rPr>
                  <a:t>which are available in HM4.0 and add one more equivalent implementation </a:t>
                </a:r>
                <a:endParaRPr lang="en-US" sz="1600" b="1" dirty="0">
                  <a:latin typeface="+mj-lt"/>
                </a:endParaRPr>
              </a:p>
              <a:p>
                <a:pPr hangingPunct="0">
                  <a:buFont typeface="Wingdings" pitchFamily="2" charset="2"/>
                  <a:buChar char="Ø"/>
                </a:pPr>
                <a:r>
                  <a:rPr lang="en-US" sz="1600" dirty="0">
                    <a:latin typeface="+mj-lt"/>
                  </a:rPr>
                  <a:t>	</a:t>
                </a:r>
                <a:r>
                  <a:rPr lang="en-US" sz="1600" i="1" dirty="0">
                    <a:latin typeface="+mj-lt"/>
                  </a:rPr>
                  <a:t>full-factorized form</a:t>
                </a:r>
                <a:endParaRPr lang="en-US" sz="1600" b="1" dirty="0">
                  <a:latin typeface="+mj-lt"/>
                </a:endParaRPr>
              </a:p>
              <a:p>
                <a:pPr marL="0" indent="0" hangingPunct="0">
                  <a:buNone/>
                </a:pPr>
                <a:r>
                  <a:rPr lang="en-US" sz="1600" dirty="0">
                    <a:latin typeface="+mj-lt"/>
                  </a:rPr>
                  <a:t>which uses 4 times smaller number of multiplications in 32 </a:t>
                </a:r>
                <a:r>
                  <a:rPr lang="en-US" sz="1600" dirty="0" err="1">
                    <a:latin typeface="+mj-lt"/>
                  </a:rPr>
                  <a:t>pt</a:t>
                </a:r>
                <a:r>
                  <a:rPr lang="en-US" sz="1600" dirty="0">
                    <a:latin typeface="+mj-lt"/>
                  </a:rPr>
                  <a:t> transform compare to default </a:t>
                </a:r>
                <a:r>
                  <a:rPr lang="en-US" sz="1600" dirty="0" smtClean="0">
                    <a:latin typeface="+mj-lt"/>
                  </a:rPr>
                  <a:t>partial butterfly </a:t>
                </a:r>
                <a:r>
                  <a:rPr lang="en-US" sz="1600" dirty="0">
                    <a:latin typeface="+mj-lt"/>
                  </a:rPr>
                  <a:t>and so 20% faster in SIMD implementation (by Samsung’s measurement) and requires 2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b="0" i="0" dirty="0" smtClean="0">
                        <a:latin typeface="Cambria Math"/>
                      </a:rPr>
                      <m:t>x</m:t>
                    </m:r>
                  </m:oMath>
                </a14:m>
                <a:r>
                  <a:rPr lang="en-US" sz="1600" dirty="0">
                    <a:latin typeface="+mj-lt"/>
                  </a:rPr>
                  <a:t> less G/C in h/w implementation (according to ST Micro’s independent analysis).</a:t>
                </a:r>
                <a:endParaRPr lang="en-US" sz="16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3"/>
                <a:stretch>
                  <a:fillRect l="-370" t="-370" r="-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직사각형 4"/>
          <p:cNvSpPr/>
          <p:nvPr/>
        </p:nvSpPr>
        <p:spPr>
          <a:xfrm>
            <a:off x="795310" y="645333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86834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Partial butterfly flow graph == HM3.0</a:t>
            </a:r>
            <a:endParaRPr lang="ko-KR" altLang="en-US" dirty="0"/>
          </a:p>
        </p:txBody>
      </p:sp>
      <p:pic>
        <p:nvPicPr>
          <p:cNvPr id="5" name="그림 4" descr="InverseTr32_FlowGrap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90" y="928670"/>
            <a:ext cx="8215338" cy="5734325"/>
          </a:xfrm>
          <a:prstGeom prst="rect">
            <a:avLst/>
          </a:prstGeom>
        </p:spPr>
      </p:pic>
      <p:sp>
        <p:nvSpPr>
          <p:cNvPr id="6" name="모서리가 둥근 직사각형 5"/>
          <p:cNvSpPr/>
          <p:nvPr/>
        </p:nvSpPr>
        <p:spPr>
          <a:xfrm>
            <a:off x="500034" y="1142984"/>
            <a:ext cx="335758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ko-KR" sz="800" dirty="0" smtClean="0"/>
              <a:t>EEEO[0] = g_aiT32[8][0]*tmp[8] + g_aiT32[24][0]*tmp[24];</a:t>
            </a:r>
          </a:p>
          <a:p>
            <a:r>
              <a:rPr lang="fr-FR" altLang="ko-KR" sz="800" dirty="0" smtClean="0"/>
              <a:t>EEEO[1] = g_aiT32[8][1]*tmp[8] + g_aiT32[24][1]*tmp[24];</a:t>
            </a:r>
          </a:p>
          <a:p>
            <a:r>
              <a:rPr lang="fr-FR" altLang="ko-KR" sz="800" dirty="0" smtClean="0"/>
              <a:t>EEEE[0] = g_aiT32[0][0]*tmp[0] + g_aiT32[16][0]*tmp[16];    </a:t>
            </a:r>
          </a:p>
          <a:p>
            <a:r>
              <a:rPr lang="fr-FR" altLang="ko-KR" sz="800" dirty="0" smtClean="0"/>
              <a:t>EEEE[1] = g_aiT32[0][1]*tmp[0] + g_aiT32[16][1]*tmp[16]</a:t>
            </a:r>
            <a:endParaRPr lang="ko-KR" altLang="en-US" sz="800" dirty="0"/>
          </a:p>
        </p:txBody>
      </p:sp>
      <p:sp>
        <p:nvSpPr>
          <p:cNvPr id="7" name="모서리가 둥근 직사각형 6"/>
          <p:cNvSpPr/>
          <p:nvPr/>
        </p:nvSpPr>
        <p:spPr>
          <a:xfrm>
            <a:off x="500034" y="1714488"/>
            <a:ext cx="435771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 dirty="0" smtClean="0"/>
              <a:t>for (k=0;k&lt;4;k++)</a:t>
            </a:r>
            <a:r>
              <a:rPr lang="ko-KR" altLang="en-US" sz="800" dirty="0" smtClean="0"/>
              <a:t>    </a:t>
            </a:r>
            <a:r>
              <a:rPr lang="en-US" altLang="ko-KR" sz="800" dirty="0" smtClean="0"/>
              <a:t>{</a:t>
            </a:r>
          </a:p>
          <a:p>
            <a:r>
              <a:rPr lang="en-US" altLang="ko-KR" sz="800" dirty="0" smtClean="0"/>
              <a:t>  EEO[k] = g_aiT32[4][k]*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[4]+g_aiT32[12][k]*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[12]</a:t>
            </a:r>
          </a:p>
          <a:p>
            <a:r>
              <a:rPr lang="en-US" altLang="ko-KR" sz="800" dirty="0" smtClean="0"/>
              <a:t>              +g_aiT32[20][k]*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[20] + _aiT32[28][k]*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[28];</a:t>
            </a:r>
            <a:r>
              <a:rPr lang="ko-KR" altLang="en-US" sz="800" dirty="0" smtClean="0"/>
              <a:t>    </a:t>
            </a:r>
            <a:r>
              <a:rPr lang="en-US" altLang="ko-KR" sz="800" dirty="0" smtClean="0"/>
              <a:t>}</a:t>
            </a:r>
            <a:endParaRPr lang="ko-KR" altLang="en-US" sz="800" dirty="0"/>
          </a:p>
        </p:txBody>
      </p:sp>
      <p:sp>
        <p:nvSpPr>
          <p:cNvPr id="8" name="모서리가 둥근 직사각형 7"/>
          <p:cNvSpPr/>
          <p:nvPr/>
        </p:nvSpPr>
        <p:spPr>
          <a:xfrm>
            <a:off x="500034" y="2214554"/>
            <a:ext cx="535785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 dirty="0" smtClean="0"/>
              <a:t>for (k=0;k&lt;8;k++)</a:t>
            </a:r>
            <a:r>
              <a:rPr lang="ko-KR" altLang="en-US" sz="800" dirty="0" smtClean="0"/>
              <a:t>    </a:t>
            </a:r>
            <a:r>
              <a:rPr lang="en-US" altLang="ko-KR" sz="800" dirty="0" smtClean="0"/>
              <a:t>{</a:t>
            </a:r>
          </a:p>
          <a:p>
            <a:r>
              <a:rPr lang="en-US" altLang="ko-KR" sz="800" dirty="0" smtClean="0"/>
              <a:t>   EO[k] = g_aiT32[ 2][k]*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[ 2]+ g_aiT32[ 6][k]*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[ 6]+ g_aiT32[10][k]*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[10]+        </a:t>
            </a:r>
          </a:p>
          <a:p>
            <a:r>
              <a:rPr lang="en-US" altLang="ko-KR" sz="800" dirty="0" smtClean="0"/>
              <a:t>                g_aiT32[14][k]*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[14]+ g_aiT32[18][k]*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[18]+ g_aiT32[22][k]*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[22]+ </a:t>
            </a:r>
          </a:p>
          <a:p>
            <a:r>
              <a:rPr lang="en-US" altLang="ko-KR" sz="800" dirty="0" smtClean="0"/>
              <a:t>                g_aiT32[26][k]*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[26]+ g_aiT32[30][k]*</a:t>
            </a:r>
            <a:r>
              <a:rPr lang="en-US" altLang="ko-KR" sz="800" dirty="0" err="1" smtClean="0"/>
              <a:t>tmp</a:t>
            </a:r>
            <a:r>
              <a:rPr lang="en-US" altLang="ko-KR" sz="800" dirty="0" smtClean="0"/>
              <a:t>[30];</a:t>
            </a:r>
            <a:r>
              <a:rPr lang="ko-KR" altLang="en-US" sz="800" dirty="0" smtClean="0"/>
              <a:t>    </a:t>
            </a:r>
            <a:r>
              <a:rPr lang="en-US" altLang="ko-KR" sz="800" dirty="0" smtClean="0"/>
              <a:t>}</a:t>
            </a:r>
            <a:endParaRPr lang="ko-KR" altLang="en-US" sz="800" dirty="0">
              <a:latin typeface="Cambria Math" pitchFamily="18" charset="0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28596" y="3286124"/>
            <a:ext cx="7143800" cy="32861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900" dirty="0" smtClean="0"/>
              <a:t>for (k=0;k&lt;16;k++)</a:t>
            </a:r>
            <a:r>
              <a:rPr lang="ko-KR" altLang="en-US" sz="900" dirty="0" smtClean="0"/>
              <a:t>    </a:t>
            </a:r>
            <a:r>
              <a:rPr lang="en-US" altLang="ko-KR" sz="900" dirty="0" smtClean="0"/>
              <a:t>{</a:t>
            </a:r>
          </a:p>
          <a:p>
            <a:r>
              <a:rPr lang="en-US" altLang="ko-KR" sz="900" dirty="0" smtClean="0"/>
              <a:t>      O[k] = g_aiT32[ 1][k]*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[ 1] + g_aiT32[ 3][k]*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[ 3] + g_aiT32[ 5][k]*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[ 5] + g_aiT32[ 7][k]*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[ 7] + </a:t>
            </a:r>
          </a:p>
          <a:p>
            <a:r>
              <a:rPr lang="en-US" altLang="ko-KR" sz="900" dirty="0" smtClean="0"/>
              <a:t>          g_aiT32[ 9][k]*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[ 9] + g_aiT32[11][k]*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[11] + g_aiT32[13][k]*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[13] + g_aiT32[15][k]*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[15] + </a:t>
            </a:r>
          </a:p>
          <a:p>
            <a:r>
              <a:rPr lang="en-US" altLang="ko-KR" sz="900" dirty="0" smtClean="0"/>
              <a:t>          g_aiT32[17][k]*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[17] + g_aiT32[19][k]*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[19] + g_aiT32[21][k]*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[21] + g_aiT32[23][k]*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[23] + </a:t>
            </a:r>
          </a:p>
          <a:p>
            <a:r>
              <a:rPr lang="en-US" altLang="ko-KR" sz="900" dirty="0" smtClean="0"/>
              <a:t>          g_aiT32[25][k]*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[25] + g_aiT32[27][k]*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[27] + g_aiT32[29][k]*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[29] + g_aiT32[31][k]*</a:t>
            </a:r>
            <a:r>
              <a:rPr lang="en-US" altLang="ko-KR" sz="900" dirty="0" err="1" smtClean="0"/>
              <a:t>tmp</a:t>
            </a:r>
            <a:r>
              <a:rPr lang="en-US" altLang="ko-KR" sz="900" dirty="0" smtClean="0"/>
              <a:t>[31];</a:t>
            </a:r>
            <a:r>
              <a:rPr lang="ko-KR" altLang="en-US" sz="900" dirty="0" smtClean="0"/>
              <a:t>    </a:t>
            </a:r>
            <a:r>
              <a:rPr lang="en-US" altLang="ko-KR" sz="900" dirty="0" smtClean="0"/>
              <a:t>}</a:t>
            </a:r>
            <a:endParaRPr lang="ko-KR" altLang="en-US" sz="900" dirty="0"/>
          </a:p>
        </p:txBody>
      </p:sp>
      <p:sp>
        <p:nvSpPr>
          <p:cNvPr id="10" name="직사각형 9"/>
          <p:cNvSpPr/>
          <p:nvPr/>
        </p:nvSpPr>
        <p:spPr>
          <a:xfrm>
            <a:off x="571472" y="6611779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>
                <a:latin typeface="+mj-lt"/>
              </a:rPr>
              <a:t>JCTVC-G737 “</a:t>
            </a:r>
            <a:r>
              <a:rPr lang="en-US" sz="1000" b="1" dirty="0"/>
              <a:t>CE10: Full Factorization Core Transforms </a:t>
            </a:r>
            <a:r>
              <a:rPr lang="en-US" sz="1000" b="1" dirty="0" smtClean="0"/>
              <a:t>for </a:t>
            </a:r>
            <a:r>
              <a:rPr lang="en-US" sz="1000" b="1" dirty="0"/>
              <a:t>HEVC</a:t>
            </a:r>
            <a:r>
              <a:rPr lang="en-US" altLang="ko-KR" sz="1000" dirty="0" smtClean="0">
                <a:latin typeface="+mj-lt"/>
              </a:rPr>
              <a:t>”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868346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Full-factorized flow graph</a:t>
            </a:r>
            <a:endParaRPr lang="ko-KR" altLang="en-US" dirty="0"/>
          </a:p>
        </p:txBody>
      </p:sp>
      <p:pic>
        <p:nvPicPr>
          <p:cNvPr id="5" name="그림 4" descr="InverseTr32_FlowGrap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90" y="1052262"/>
            <a:ext cx="7715272" cy="5385278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H/w test G737 </a:t>
            </a:r>
            <a:r>
              <a:rPr lang="en-US" altLang="ko-KR" dirty="0" err="1" smtClean="0"/>
              <a:t>vs</a:t>
            </a:r>
            <a:r>
              <a:rPr lang="en-US" altLang="ko-KR" dirty="0"/>
              <a:t> HM4.0 </a:t>
            </a:r>
            <a:r>
              <a:rPr lang="en-US" altLang="ko-KR" dirty="0" smtClean="0"/>
              <a:t>core transform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839484"/>
              </p:ext>
            </p:extLst>
          </p:nvPr>
        </p:nvGraphicFramePr>
        <p:xfrm>
          <a:off x="467544" y="1916832"/>
          <a:ext cx="774551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4916"/>
                <a:gridCol w="1800200"/>
                <a:gridCol w="1872208"/>
                <a:gridCol w="1728192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h/w test materials are disclosed for cross-check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Test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1" hangingPunct="1"/>
                      <a:r>
                        <a:rPr kumimoji="0" lang="en-US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  <a:endParaRPr kumimoji="0" lang="en-US" sz="16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RTL generator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SynphonyCC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SynphonyCC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CATAPULT C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Design Compiler test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STMicro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Samsung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Samsung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j-lt"/>
                        </a:rPr>
                        <a:t>Relative</a:t>
                      </a:r>
                      <a:r>
                        <a:rPr lang="en-US" sz="1600" baseline="0" dirty="0" smtClean="0">
                          <a:latin typeface="+mj-lt"/>
                        </a:rPr>
                        <a:t> G/C, %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39...67%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43...72%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63...78%</a:t>
                      </a:r>
                      <a:endParaRPr kumimoji="0"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42910" y="1412776"/>
            <a:ext cx="3659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32pt 1D inverse transform test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Possibility of sharing area between forward and inverse transforms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14568865"/>
              </p:ext>
            </p:extLst>
          </p:nvPr>
        </p:nvGraphicFramePr>
        <p:xfrm>
          <a:off x="2051720" y="1556792"/>
          <a:ext cx="4104456" cy="16357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1302"/>
                <a:gridCol w="1548938"/>
                <a:gridCol w="1944216"/>
              </a:tblGrid>
              <a:tr h="339635"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+mj-lt"/>
                          <a:ea typeface="Malgun Gothic"/>
                        </a:rPr>
                        <a:t>Total number of multipliers modules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33963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+mj-lt"/>
                        </a:rPr>
                        <a:t>Size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+mj-lt"/>
                        </a:rPr>
                        <a:t>HM-4.0 (*)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G737 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534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4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3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2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73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8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7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6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2835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16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15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13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  <a:tr h="23735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32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+mj-lt"/>
                        </a:rPr>
                        <a:t>29</a:t>
                      </a:r>
                      <a:endParaRPr lang="en-US" sz="140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30</a:t>
                      </a:r>
                      <a:endParaRPr lang="en-US" sz="1400" dirty="0">
                        <a:effectLst/>
                        <a:latin typeface="+mj-lt"/>
                        <a:ea typeface="Malgun Goth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4509120"/>
            <a:ext cx="79101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(*) M</a:t>
            </a:r>
            <a:r>
              <a:rPr lang="en-US" dirty="0"/>
              <a:t>. </a:t>
            </a:r>
            <a:r>
              <a:rPr lang="en-US" dirty="0" err="1"/>
              <a:t>Tikekar</a:t>
            </a:r>
            <a:r>
              <a:rPr lang="en-US" dirty="0"/>
              <a:t>, C.-T. Huang, C. </a:t>
            </a:r>
            <a:r>
              <a:rPr lang="en-US" dirty="0" err="1"/>
              <a:t>Juvekar</a:t>
            </a:r>
            <a:r>
              <a:rPr lang="en-US" dirty="0"/>
              <a:t>, A. </a:t>
            </a:r>
            <a:r>
              <a:rPr lang="en-US" dirty="0" err="1"/>
              <a:t>Chandrakasan</a:t>
            </a:r>
            <a:r>
              <a:rPr lang="en-US" dirty="0"/>
              <a:t> (MIT)</a:t>
            </a:r>
            <a:r>
              <a:rPr lang="en-US" b="1" dirty="0"/>
              <a:t> </a:t>
            </a:r>
            <a:endParaRPr lang="en-US" b="1" dirty="0" smtClean="0"/>
          </a:p>
          <a:p>
            <a:r>
              <a:rPr lang="en-US" dirty="0" smtClean="0"/>
              <a:t>“</a:t>
            </a:r>
            <a:r>
              <a:rPr lang="en-US" b="1" dirty="0"/>
              <a:t>Core Transform Property for Practical Throughput Hardware Design</a:t>
            </a:r>
            <a:r>
              <a:rPr lang="en-US" dirty="0"/>
              <a:t>” , </a:t>
            </a:r>
            <a:endParaRPr lang="en-US" dirty="0" smtClean="0"/>
          </a:p>
          <a:p>
            <a:r>
              <a:rPr lang="en-US" dirty="0" smtClean="0"/>
              <a:t>JCTVC-G265</a:t>
            </a:r>
            <a:r>
              <a:rPr lang="en-US" dirty="0"/>
              <a:t>, 7th JCT-VC Meeting, Geneva, Switzerland, November, 2011</a:t>
            </a:r>
          </a:p>
        </p:txBody>
      </p:sp>
      <p:sp>
        <p:nvSpPr>
          <p:cNvPr id="6" name="직사각형 4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90652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427984" y="1196752"/>
            <a:ext cx="4392488" cy="532859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///  32x32 /// constants</a:t>
            </a:r>
            <a:endParaRPr lang="en-US" dirty="0" smtClean="0"/>
          </a:p>
          <a:p>
            <a:r>
              <a:rPr lang="ru-RU" dirty="0" smtClean="0"/>
              <a:t>64   	= cos(1 *p/64)*64</a:t>
            </a:r>
            <a:endParaRPr lang="en-US" dirty="0" smtClean="0"/>
          </a:p>
          <a:p>
            <a:r>
              <a:rPr lang="ru-RU" dirty="0" smtClean="0"/>
              <a:t>63   	= cos(3 *p/64)*64</a:t>
            </a:r>
            <a:endParaRPr lang="en-US" dirty="0" smtClean="0"/>
          </a:p>
          <a:p>
            <a:r>
              <a:rPr lang="ru-RU" dirty="0" smtClean="0"/>
              <a:t>62   	= cos(5 *p/64)*64</a:t>
            </a:r>
            <a:endParaRPr lang="en-US" dirty="0" smtClean="0"/>
          </a:p>
          <a:p>
            <a:r>
              <a:rPr lang="ru-RU" dirty="0" smtClean="0"/>
              <a:t>60   	= cos(7 *p/64)*64</a:t>
            </a:r>
            <a:endParaRPr lang="en-US" dirty="0" smtClean="0"/>
          </a:p>
          <a:p>
            <a:r>
              <a:rPr lang="ru-RU" dirty="0" smtClean="0"/>
              <a:t>58   	= cos(9 *p/64)*64</a:t>
            </a:r>
            <a:endParaRPr lang="en-US" dirty="0" smtClean="0"/>
          </a:p>
          <a:p>
            <a:r>
              <a:rPr lang="ru-RU" dirty="0" smtClean="0"/>
              <a:t>55   	= cos(11*p/64)*64</a:t>
            </a:r>
            <a:endParaRPr lang="en-US" dirty="0" smtClean="0"/>
          </a:p>
          <a:p>
            <a:r>
              <a:rPr lang="ru-RU" dirty="0" smtClean="0"/>
              <a:t>51   	= cos(13*p/64)*64</a:t>
            </a:r>
            <a:endParaRPr lang="en-US" dirty="0" smtClean="0"/>
          </a:p>
          <a:p>
            <a:r>
              <a:rPr lang="ru-RU" dirty="0" smtClean="0"/>
              <a:t>47     </a:t>
            </a:r>
            <a:r>
              <a:rPr lang="en-US" dirty="0" smtClean="0"/>
              <a:t>     </a:t>
            </a:r>
            <a:r>
              <a:rPr lang="ru-RU" dirty="0" smtClean="0"/>
              <a:t>= cos(15*p/64)*64</a:t>
            </a:r>
            <a:endParaRPr lang="en-US" dirty="0" smtClean="0"/>
          </a:p>
          <a:p>
            <a:r>
              <a:rPr lang="ru-RU" dirty="0" smtClean="0"/>
              <a:t>43   	= cos(17*p/64)*64</a:t>
            </a:r>
            <a:endParaRPr lang="en-US" dirty="0" smtClean="0"/>
          </a:p>
          <a:p>
            <a:r>
              <a:rPr lang="ru-RU" dirty="0" smtClean="0"/>
              <a:t>38   	= cos(19*p/64)*64</a:t>
            </a:r>
            <a:endParaRPr lang="en-US" dirty="0" smtClean="0"/>
          </a:p>
          <a:p>
            <a:r>
              <a:rPr lang="ru-RU" dirty="0" smtClean="0"/>
              <a:t>33   	= cos(21*p/64)*64</a:t>
            </a:r>
            <a:endParaRPr lang="en-US" dirty="0" smtClean="0"/>
          </a:p>
          <a:p>
            <a:r>
              <a:rPr lang="ru-RU" dirty="0" smtClean="0"/>
              <a:t>27   	= cos(23*p/64)*64</a:t>
            </a:r>
            <a:endParaRPr lang="en-US" dirty="0" smtClean="0"/>
          </a:p>
          <a:p>
            <a:r>
              <a:rPr lang="ru-RU" dirty="0" smtClean="0"/>
              <a:t>22   	= cos(25*p/64)*64</a:t>
            </a:r>
            <a:endParaRPr lang="en-US" dirty="0" smtClean="0"/>
          </a:p>
          <a:p>
            <a:r>
              <a:rPr lang="ru-RU" dirty="0" smtClean="0"/>
              <a:t>16   	= cos(27*p/64)*64</a:t>
            </a:r>
            <a:endParaRPr lang="en-US" dirty="0" smtClean="0"/>
          </a:p>
          <a:p>
            <a:r>
              <a:rPr lang="ru-RU" dirty="0" smtClean="0"/>
              <a:t>9   	= cos(29*p/64)*64</a:t>
            </a:r>
            <a:endParaRPr lang="en-US" dirty="0" smtClean="0"/>
          </a:p>
          <a:p>
            <a:r>
              <a:rPr lang="ru-RU" dirty="0" smtClean="0"/>
              <a:t>3      </a:t>
            </a:r>
            <a:r>
              <a:rPr lang="en-US" dirty="0" smtClean="0"/>
              <a:t>      </a:t>
            </a:r>
            <a:r>
              <a:rPr lang="ru-RU" dirty="0" smtClean="0"/>
              <a:t>= cos(31*p/64)*64</a:t>
            </a:r>
            <a:endParaRPr lang="en-US" dirty="0" smtClean="0"/>
          </a:p>
          <a:p>
            <a:r>
              <a:rPr lang="ru-RU" dirty="0" smtClean="0"/>
              <a:t>89   	= cos( 4*p/64)*64*sqrt(2.0)</a:t>
            </a:r>
            <a:endParaRPr lang="en-US" dirty="0" smtClean="0"/>
          </a:p>
          <a:p>
            <a:r>
              <a:rPr lang="ru-RU" dirty="0" smtClean="0"/>
              <a:t>75   	= cos(12*p/64)*64*sqrt(2.0)</a:t>
            </a:r>
            <a:endParaRPr lang="en-US" dirty="0" smtClean="0"/>
          </a:p>
          <a:p>
            <a:r>
              <a:rPr lang="ru-RU" dirty="0" smtClean="0"/>
              <a:t>50   	= cos(20*p/64)*64*sqrt(2.0)</a:t>
            </a:r>
            <a:endParaRPr lang="en-US" dirty="0" smtClean="0"/>
          </a:p>
          <a:p>
            <a:r>
              <a:rPr lang="ru-RU" dirty="0" smtClean="0"/>
              <a:t>18   	= cos(28*p/64)*64*sqrt(2.0)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371600"/>
            <a:ext cx="3674368" cy="493776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1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1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1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1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1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1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1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1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1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///  4x4 /// constants</a:t>
            </a:r>
            <a:endParaRPr lang="en-US" dirty="0" smtClean="0"/>
          </a:p>
          <a:p>
            <a:r>
              <a:rPr lang="ru-RU" dirty="0" smtClean="0"/>
              <a:t>83   = cos( 8*p/32)*64*sqrt(2.0) </a:t>
            </a:r>
            <a:endParaRPr lang="en-US" dirty="0" smtClean="0"/>
          </a:p>
          <a:p>
            <a:r>
              <a:rPr lang="ru-RU" dirty="0" smtClean="0"/>
              <a:t>64   = cos(16*p/32)*64*sqrt(2.0)</a:t>
            </a:r>
            <a:endParaRPr lang="en-US" dirty="0" smtClean="0"/>
          </a:p>
          <a:p>
            <a:r>
              <a:rPr lang="ru-RU" dirty="0" smtClean="0"/>
              <a:t>36   = cos(24*p/32)*64*sqrt(2.0) </a:t>
            </a:r>
            <a:endParaRPr lang="en-US" dirty="0" smtClean="0"/>
          </a:p>
          <a:p>
            <a:r>
              <a:rPr lang="ru-RU" dirty="0" smtClean="0"/>
              <a:t>         ///  8x8 /// constants</a:t>
            </a:r>
            <a:endParaRPr lang="en-US" dirty="0" smtClean="0"/>
          </a:p>
          <a:p>
            <a:r>
              <a:rPr lang="ru-RU" dirty="0" smtClean="0"/>
              <a:t>90   = sqrt(2.0) * 64</a:t>
            </a:r>
            <a:endParaRPr lang="en-US" dirty="0" smtClean="0"/>
          </a:p>
          <a:p>
            <a:r>
              <a:rPr lang="ru-RU" dirty="0" smtClean="0"/>
              <a:t>63   = cos( 4*p/64)*64</a:t>
            </a:r>
            <a:endParaRPr lang="en-US" dirty="0" smtClean="0"/>
          </a:p>
          <a:p>
            <a:r>
              <a:rPr lang="ru-RU" dirty="0" smtClean="0"/>
              <a:t>53   = cos(12*p/64)*64</a:t>
            </a:r>
            <a:endParaRPr lang="en-US" dirty="0" smtClean="0"/>
          </a:p>
          <a:p>
            <a:r>
              <a:rPr lang="ru-RU" dirty="0" smtClean="0"/>
              <a:t>36   = cos(20*p/64)*64</a:t>
            </a:r>
            <a:endParaRPr lang="en-US" dirty="0" smtClean="0"/>
          </a:p>
          <a:p>
            <a:r>
              <a:rPr lang="ru-RU" dirty="0" smtClean="0"/>
              <a:t>12   = cos(28*p/64)*64</a:t>
            </a:r>
            <a:endParaRPr lang="en-US" dirty="0" smtClean="0"/>
          </a:p>
          <a:p>
            <a:r>
              <a:rPr lang="ru-RU" dirty="0" smtClean="0"/>
              <a:t>         ///  16x16 /// constants</a:t>
            </a:r>
            <a:endParaRPr lang="en-US" dirty="0" smtClean="0"/>
          </a:p>
          <a:p>
            <a:r>
              <a:rPr lang="ru-RU" dirty="0" smtClean="0"/>
              <a:t>64   = cos(2 *p/64)*64</a:t>
            </a:r>
            <a:endParaRPr lang="en-US" dirty="0" smtClean="0"/>
          </a:p>
          <a:p>
            <a:r>
              <a:rPr lang="ru-RU" dirty="0" smtClean="0"/>
              <a:t>61   = cos(6 *p/64)*64</a:t>
            </a:r>
            <a:endParaRPr lang="en-US" dirty="0" smtClean="0"/>
          </a:p>
          <a:p>
            <a:r>
              <a:rPr lang="ru-RU" dirty="0" smtClean="0"/>
              <a:t>56   = cos(10*p/64)*64</a:t>
            </a:r>
            <a:endParaRPr lang="en-US" dirty="0" smtClean="0"/>
          </a:p>
          <a:p>
            <a:r>
              <a:rPr lang="ru-RU" dirty="0" smtClean="0"/>
              <a:t>49   = cos(14*p/64)*64</a:t>
            </a:r>
            <a:endParaRPr lang="en-US" dirty="0" smtClean="0"/>
          </a:p>
          <a:p>
            <a:r>
              <a:rPr lang="ru-RU" dirty="0" smtClean="0"/>
              <a:t>41   = cos(18*p/64)*64</a:t>
            </a:r>
            <a:endParaRPr lang="en-US" dirty="0" smtClean="0"/>
          </a:p>
          <a:p>
            <a:r>
              <a:rPr lang="ru-RU" dirty="0" smtClean="0"/>
              <a:t>30   = cos(22*p/64)*64</a:t>
            </a:r>
            <a:endParaRPr lang="en-US" dirty="0" smtClean="0"/>
          </a:p>
          <a:p>
            <a:r>
              <a:rPr lang="ru-RU" dirty="0" smtClean="0"/>
              <a:t>19   = cos(26*p/64)*64</a:t>
            </a:r>
            <a:endParaRPr lang="en-US" dirty="0" smtClean="0"/>
          </a:p>
          <a:p>
            <a:r>
              <a:rPr lang="ru-RU" dirty="0" smtClean="0"/>
              <a:t>6    = cos(30*p/64)*64</a:t>
            </a:r>
          </a:p>
        </p:txBody>
      </p:sp>
    </p:spTree>
    <p:extLst>
      <p:ext uri="{BB962C8B-B14F-4D97-AF65-F5344CB8AC3E}">
        <p14:creationId xmlns:p14="http://schemas.microsoft.com/office/powerpoint/2010/main" val="3333589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Bits accumulation (JCTVC-G782)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11880808"/>
              </p:ext>
            </p:extLst>
          </p:nvPr>
        </p:nvGraphicFramePr>
        <p:xfrm>
          <a:off x="971600" y="1772816"/>
          <a:ext cx="7878812" cy="17590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5884"/>
                <a:gridCol w="837726"/>
                <a:gridCol w="764622"/>
                <a:gridCol w="648072"/>
                <a:gridCol w="864096"/>
                <a:gridCol w="792088"/>
                <a:gridCol w="576064"/>
                <a:gridCol w="720080"/>
                <a:gridCol w="792088"/>
                <a:gridCol w="720080"/>
                <a:gridCol w="678012"/>
              </a:tblGrid>
              <a:tr h="8332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Size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L1Norm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err="1" smtClean="0">
                          <a:effectLst/>
                          <a:latin typeface="+mj-lt"/>
                        </a:rPr>
                        <a:t>MaxAbs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n-US" sz="1400" u="none" strike="noStrike" dirty="0" err="1" smtClean="0">
                          <a:effectLst/>
                          <a:latin typeface="+mj-lt"/>
                        </a:rPr>
                        <a:t>coeff</a:t>
                      </a:r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Reg.</a:t>
                      </a:r>
                    </a:p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De-scale 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US" sz="140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MaxAbs</a:t>
                      </a:r>
                      <a:endParaRPr kumimoji="0" lang="en-US" sz="1400" u="none" strike="noStrike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 rtl="0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Temp 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Temp</a:t>
                      </a:r>
                    </a:p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Reg.</a:t>
                      </a:r>
                    </a:p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 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bits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en-US" sz="1400" u="none" strike="noStrike" kern="1200" baseline="-250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De-scale bits</a:t>
                      </a:r>
                      <a:endParaRPr kumimoji="0" lang="en-US" sz="14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 rtl="0" fontAlgn="ctr"/>
                      <a:endParaRPr kumimoji="0"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rec res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rec res </a:t>
                      </a:r>
                      <a:endParaRPr lang="en-US" sz="1400" u="none" strike="noStrike" dirty="0" smtClean="0">
                        <a:effectLst/>
                        <a:latin typeface="+mj-lt"/>
                      </a:endParaRPr>
                    </a:p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bits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30622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31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32767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31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3828 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60326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32767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32767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16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7541 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  <a:tr h="308606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119262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u="none" strike="noStrike" dirty="0">
                          <a:effectLst/>
                          <a:latin typeface="+mj-lt"/>
                        </a:rPr>
                        <a:t>18006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u="none" strike="noStrike" dirty="0">
                          <a:effectLst/>
                          <a:latin typeface="+mj-lt"/>
                        </a:rPr>
                        <a:t>32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u="none" strike="noStrike" dirty="0">
                          <a:effectLst/>
                          <a:latin typeface="+mj-lt"/>
                        </a:rPr>
                        <a:t>18006</a:t>
                      </a:r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32 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18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8192 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293096"/>
            <a:ext cx="785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+mj-lt"/>
              </a:rPr>
              <a:t>DeQuant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  <a:sym typeface="Wingdings" pitchFamily="2" charset="2"/>
              </a:rPr>
              <a:t> Clip3  1</a:t>
            </a:r>
            <a:r>
              <a:rPr lang="en-US" baseline="30000" dirty="0" smtClean="0">
                <a:latin typeface="+mj-lt"/>
                <a:sym typeface="Wingdings" pitchFamily="2" charset="2"/>
              </a:rPr>
              <a:t>st</a:t>
            </a:r>
            <a:r>
              <a:rPr lang="en-US" dirty="0" smtClean="0">
                <a:latin typeface="+mj-lt"/>
                <a:sym typeface="Wingdings" pitchFamily="2" charset="2"/>
              </a:rPr>
              <a:t> </a:t>
            </a:r>
            <a:r>
              <a:rPr lang="en-US" dirty="0" err="1" smtClean="0">
                <a:latin typeface="+mj-lt"/>
                <a:sym typeface="Wingdings" pitchFamily="2" charset="2"/>
              </a:rPr>
              <a:t>Inv</a:t>
            </a:r>
            <a:r>
              <a:rPr lang="en-US" dirty="0" smtClean="0">
                <a:latin typeface="+mj-lt"/>
                <a:sym typeface="Wingdings" pitchFamily="2" charset="2"/>
              </a:rPr>
              <a:t> Transform  Clip3  2</a:t>
            </a:r>
            <a:r>
              <a:rPr lang="en-US" baseline="30000" dirty="0" smtClean="0">
                <a:latin typeface="+mj-lt"/>
                <a:sym typeface="Wingdings" pitchFamily="2" charset="2"/>
              </a:rPr>
              <a:t>nd</a:t>
            </a:r>
            <a:r>
              <a:rPr lang="en-US" dirty="0" smtClean="0">
                <a:latin typeface="+mj-lt"/>
                <a:sym typeface="Wingdings" pitchFamily="2" charset="2"/>
              </a:rPr>
              <a:t> </a:t>
            </a:r>
            <a:r>
              <a:rPr lang="en-US" dirty="0" err="1" smtClean="0">
                <a:latin typeface="+mj-lt"/>
                <a:sym typeface="Wingdings" pitchFamily="2" charset="2"/>
              </a:rPr>
              <a:t>Inv</a:t>
            </a:r>
            <a:r>
              <a:rPr lang="en-US" dirty="0" smtClean="0">
                <a:latin typeface="+mj-lt"/>
                <a:sym typeface="Wingdings" pitchFamily="2" charset="2"/>
              </a:rPr>
              <a:t> Transform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7077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SIMD test for core transform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300261"/>
              </p:ext>
            </p:extLst>
          </p:nvPr>
        </p:nvGraphicFramePr>
        <p:xfrm>
          <a:off x="899592" y="2589844"/>
          <a:ext cx="7659858" cy="31434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28192"/>
                <a:gridCol w="44450"/>
                <a:gridCol w="34925"/>
                <a:gridCol w="34925"/>
                <a:gridCol w="34925"/>
                <a:gridCol w="1510623"/>
                <a:gridCol w="1364488"/>
                <a:gridCol w="1551197"/>
                <a:gridCol w="1356133"/>
              </a:tblGrid>
              <a:tr h="2241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Code Proponent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Samsung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Cisco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Tester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Samsung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Cisco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Cisco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Samsung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87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System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3.4GHz, 4GB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?? GHz, ?GB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3.53GHz,16GB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3.4GHz, 4GB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+mj-lt"/>
                        </a:rPr>
                        <a:t>8pt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 gridSpan="2"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Partial butterfly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144 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146 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138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142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 gridSpan="2"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Full butterfly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167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168 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3F3F3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3F3F3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 gridSpan="9"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16pt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Partial butterfly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848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859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836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918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Full butterfly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890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901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3F3F3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3F3F3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 gridSpan="9"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32pt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Partial butterfly 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5900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5990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5329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5643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24179"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US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Full butterfly</a:t>
                      </a:r>
                      <a:endParaRPr kumimoji="0"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4902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4937 </a:t>
                      </a:r>
                      <a:endParaRPr lang="en-US" sz="1400" b="1" i="0" u="none" strike="noStrike">
                        <a:solidFill>
                          <a:srgbClr val="0070C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>
                        <a:solidFill>
                          <a:srgbClr val="3F3F3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rgbClr val="3F3F3F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251103"/>
              </p:ext>
            </p:extLst>
          </p:nvPr>
        </p:nvGraphicFramePr>
        <p:xfrm>
          <a:off x="1043608" y="1268760"/>
          <a:ext cx="4104457" cy="962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9200"/>
                <a:gridCol w="74542"/>
                <a:gridCol w="1570715"/>
              </a:tblGrid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Intel Processor Type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i7(Sandybridge)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OS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Ubuntu 11.10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64 bit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SIMD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SSE4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>
                          <a:effectLst/>
                          <a:latin typeface="+mj-lt"/>
                        </a:rPr>
                        <a:t>turbo boost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disabled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8072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Performance in HM4.0 (normal QP)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/>
              <a:t>JCTVC-G737 “</a:t>
            </a:r>
            <a:r>
              <a:rPr lang="en-US" sz="1000" b="1" dirty="0"/>
              <a:t>CE10: Full Factorization Core Transforms for HEVC</a:t>
            </a:r>
            <a:endParaRPr lang="ko-KR" altLang="en-US" sz="1000" dirty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121037"/>
              </p:ext>
            </p:extLst>
          </p:nvPr>
        </p:nvGraphicFramePr>
        <p:xfrm>
          <a:off x="-3092" y="1412776"/>
          <a:ext cx="4864100" cy="420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0676"/>
                <a:gridCol w="667429"/>
                <a:gridCol w="673199"/>
                <a:gridCol w="673199"/>
                <a:gridCol w="673199"/>
                <a:gridCol w="673199"/>
                <a:gridCol w="673199"/>
              </a:tblGrid>
              <a:tr h="76746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All Intra HE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All Intra LC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Enc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T.[%]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Dec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T.[%]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97%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96%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Random Access HE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Random Access LC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0,2%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B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C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D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Class 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Overall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err="1">
                          <a:effectLst/>
                          <a:latin typeface="+mj-lt"/>
                        </a:rPr>
                        <a:t>Enc</a:t>
                      </a:r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T.[%]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Dec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T.[%]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100%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225243"/>
              </p:ext>
            </p:extLst>
          </p:nvPr>
        </p:nvGraphicFramePr>
        <p:xfrm>
          <a:off x="5036330" y="1412776"/>
          <a:ext cx="3856152" cy="4206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2692"/>
                <a:gridCol w="642692"/>
                <a:gridCol w="642692"/>
                <a:gridCol w="642692"/>
                <a:gridCol w="642692"/>
                <a:gridCol w="642692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Low delay B HE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Low delay B LC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-0,4%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-0,2%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-0,3%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100%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Low delay P HE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Low delay P LC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V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 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-0,8%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-0,4%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1,1%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-0,5%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-0,2%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-0,3%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0,3%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0,1%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882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-0,4%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0,0%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j-lt"/>
                        </a:rPr>
                        <a:t>-0,1%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98%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92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100%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5696" y="6011996"/>
            <a:ext cx="5929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Avg. across 8 test cases 0.0%(Y), 0.0%(U), -0.1%(V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3962</TotalTime>
  <Words>1409</Words>
  <Application>Microsoft Office PowerPoint</Application>
  <PresentationFormat>On-screen Show (4:3)</PresentationFormat>
  <Paragraphs>477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원본</vt:lpstr>
      <vt:lpstr>JCTVC-G737  “CE10: Full Factorization Core Transforms  for HEVC”</vt:lpstr>
      <vt:lpstr>Partial butterfly flow graph == HM3.0</vt:lpstr>
      <vt:lpstr>Full-factorized flow graph</vt:lpstr>
      <vt:lpstr>H/w test G737 vs HM4.0 core transform</vt:lpstr>
      <vt:lpstr>Possibility of sharing area between forward and inverse transforms</vt:lpstr>
      <vt:lpstr>Multipliers</vt:lpstr>
      <vt:lpstr>Bits accumulation (JCTVC-G782)</vt:lpstr>
      <vt:lpstr>SIMD test for core transform</vt:lpstr>
      <vt:lpstr>Performance in HM4.0 (normal QP)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pankaj</cp:lastModifiedBy>
  <cp:revision>405</cp:revision>
  <cp:lastPrinted>2011-11-21T07:16:15Z</cp:lastPrinted>
  <dcterms:created xsi:type="dcterms:W3CDTF">2011-06-27T12:53:02Z</dcterms:created>
  <dcterms:modified xsi:type="dcterms:W3CDTF">2011-11-22T16:54:34Z</dcterms:modified>
</cp:coreProperties>
</file>