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69" r:id="rId4"/>
    <p:sldId id="270" r:id="rId5"/>
    <p:sldId id="263" r:id="rId6"/>
    <p:sldId id="268" r:id="rId7"/>
    <p:sldId id="265" r:id="rId8"/>
    <p:sldId id="264" r:id="rId9"/>
    <p:sldId id="267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4493" autoAdjust="0"/>
  </p:normalViewPr>
  <p:slideViewPr>
    <p:cSldViewPr>
      <p:cViewPr varScale="1">
        <p:scale>
          <a:sx n="77" d="100"/>
          <a:sy n="77" d="100"/>
        </p:scale>
        <p:origin x="-13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7C285-63B8-4101-B861-4D48C8C91EC3}" type="datetimeFigureOut">
              <a:rPr lang="en-US" smtClean="0"/>
              <a:pPr/>
              <a:t>11/26/2011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C4CD3-3EE8-45EB-B25A-69D683BE2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7C285-63B8-4101-B861-4D48C8C91EC3}" type="datetimeFigureOut">
              <a:rPr lang="en-US" smtClean="0"/>
              <a:pPr/>
              <a:t>11/26/2011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C4CD3-3EE8-45EB-B25A-69D683BE2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7C285-63B8-4101-B861-4D48C8C91EC3}" type="datetimeFigureOut">
              <a:rPr lang="en-US" smtClean="0"/>
              <a:pPr/>
              <a:t>11/26/2011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C4CD3-3EE8-45EB-B25A-69D683BE2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7C285-63B8-4101-B861-4D48C8C91EC3}" type="datetimeFigureOut">
              <a:rPr lang="en-US" smtClean="0"/>
              <a:pPr/>
              <a:t>11/26/2011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C4CD3-3EE8-45EB-B25A-69D683BE2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7C285-63B8-4101-B861-4D48C8C91EC3}" type="datetimeFigureOut">
              <a:rPr lang="en-US" smtClean="0"/>
              <a:pPr/>
              <a:t>11/26/2011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C4CD3-3EE8-45EB-B25A-69D683BE2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7C285-63B8-4101-B861-4D48C8C91EC3}" type="datetimeFigureOut">
              <a:rPr lang="en-US" smtClean="0"/>
              <a:pPr/>
              <a:t>11/26/2011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C4CD3-3EE8-45EB-B25A-69D683BE2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7C285-63B8-4101-B861-4D48C8C91EC3}" type="datetimeFigureOut">
              <a:rPr lang="en-US" smtClean="0"/>
              <a:pPr/>
              <a:t>11/26/2011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C4CD3-3EE8-45EB-B25A-69D683BE2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7C285-63B8-4101-B861-4D48C8C91EC3}" type="datetimeFigureOut">
              <a:rPr lang="en-US" smtClean="0"/>
              <a:pPr/>
              <a:t>11/26/2011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C4CD3-3EE8-45EB-B25A-69D683BE2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7C285-63B8-4101-B861-4D48C8C91EC3}" type="datetimeFigureOut">
              <a:rPr lang="en-US" smtClean="0"/>
              <a:pPr/>
              <a:t>11/26/2011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C4CD3-3EE8-45EB-B25A-69D683BE2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7C285-63B8-4101-B861-4D48C8C91EC3}" type="datetimeFigureOut">
              <a:rPr lang="en-US" smtClean="0"/>
              <a:pPr/>
              <a:t>11/26/2011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C4CD3-3EE8-45EB-B25A-69D683BE2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7C285-63B8-4101-B861-4D48C8C91EC3}" type="datetimeFigureOut">
              <a:rPr lang="en-US" smtClean="0"/>
              <a:pPr/>
              <a:t>11/26/2011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C4CD3-3EE8-45EB-B25A-69D683BE2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D7C285-63B8-4101-B861-4D48C8C91EC3}" type="datetimeFigureOut">
              <a:rPr lang="en-US" smtClean="0"/>
              <a:pPr/>
              <a:t>11/26/2011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6C4CD3-3EE8-45EB-B25A-69D683BE2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JCTVC-718:Context </a:t>
            </a:r>
            <a:r>
              <a:rPr lang="en-US" b="1" dirty="0"/>
              <a:t>reduction for CABAC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3886200"/>
            <a:ext cx="8458200" cy="1752600"/>
          </a:xfrm>
        </p:spPr>
        <p:txBody>
          <a:bodyPr/>
          <a:lstStyle/>
          <a:p>
            <a:r>
              <a:rPr lang="en-US" dirty="0"/>
              <a:t>Wei-Jung Chien, Joel Sole, Marta </a:t>
            </a:r>
            <a:r>
              <a:rPr lang="en-US" dirty="0" smtClean="0"/>
              <a:t>Karczewicz</a:t>
            </a:r>
          </a:p>
          <a:p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Qualcomm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8229600" cy="6556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Comparison with G121</a:t>
            </a:r>
            <a:endParaRPr lang="en-US" dirty="0"/>
          </a:p>
        </p:txBody>
      </p:sp>
      <p:graphicFrame>
        <p:nvGraphicFramePr>
          <p:cNvPr id="4" name="Content Placeholder 4"/>
          <p:cNvGraphicFramePr>
            <a:graphicFrameLocks noGrp="1"/>
          </p:cNvGraphicFramePr>
          <p:nvPr>
            <p:ph idx="1"/>
          </p:nvPr>
        </p:nvGraphicFramePr>
        <p:xfrm>
          <a:off x="228600" y="1478280"/>
          <a:ext cx="86106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2590800"/>
                <a:gridCol w="2647950"/>
                <a:gridCol w="215265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All</a:t>
                      </a:r>
                      <a:r>
                        <a:rPr lang="en-US" baseline="0" dirty="0" smtClean="0"/>
                        <a:t> Intra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Random Access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Low Delay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G121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0.1%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G718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Content Placeholder 4"/>
          <p:cNvGraphicFramePr>
            <a:graphicFrameLocks/>
          </p:cNvGraphicFramePr>
          <p:nvPr/>
        </p:nvGraphicFramePr>
        <p:xfrm>
          <a:off x="304800" y="3383280"/>
          <a:ext cx="86106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2590800"/>
                <a:gridCol w="2647950"/>
                <a:gridCol w="215265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All</a:t>
                      </a:r>
                      <a:r>
                        <a:rPr lang="en-US" baseline="0" dirty="0" smtClean="0"/>
                        <a:t> Intra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Random Access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Low Delay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G121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0.1%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G718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0.0%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>
          <a:xfrm>
            <a:off x="457200" y="838200"/>
            <a:ext cx="8229600" cy="57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QP = 22, 27, 32, 37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200" y="2697480"/>
            <a:ext cx="8229600" cy="57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QP = 12, 17, 22, 27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Context reduction related to coefficient coding</a:t>
            </a:r>
          </a:p>
          <a:p>
            <a:pPr lvl="1"/>
            <a:r>
              <a:rPr lang="en-US" dirty="0" smtClean="0"/>
              <a:t>Part1: chroma </a:t>
            </a:r>
            <a:r>
              <a:rPr lang="en-US" dirty="0" err="1" smtClean="0"/>
              <a:t>cbf</a:t>
            </a:r>
            <a:endParaRPr lang="en-US" dirty="0" smtClean="0"/>
          </a:p>
          <a:p>
            <a:pPr lvl="1"/>
            <a:r>
              <a:rPr lang="en-US" dirty="0" smtClean="0"/>
              <a:t>Part2: level coding</a:t>
            </a:r>
          </a:p>
          <a:p>
            <a:r>
              <a:rPr lang="en-US" dirty="0" smtClean="0"/>
              <a:t>Simulation results are provided for normal QP and low QP range.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Chroma </a:t>
            </a:r>
            <a:r>
              <a:rPr lang="en-US" dirty="0" err="1" smtClean="0"/>
              <a:t>cbf</a:t>
            </a:r>
            <a:r>
              <a:rPr lang="en-US" dirty="0" smtClean="0"/>
              <a:t> coding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Contexts for luma component is less than contexts for chroma components on </a:t>
            </a:r>
            <a:r>
              <a:rPr lang="en-US" sz="2400" dirty="0" err="1" smtClean="0"/>
              <a:t>cbf</a:t>
            </a:r>
            <a:r>
              <a:rPr lang="en-US" sz="2400" dirty="0" smtClean="0"/>
              <a:t> coding.</a:t>
            </a:r>
          </a:p>
          <a:p>
            <a:r>
              <a:rPr lang="en-US" sz="2400" dirty="0" smtClean="0"/>
              <a:t>Luma </a:t>
            </a:r>
            <a:r>
              <a:rPr lang="en-US" sz="2400" dirty="0" err="1" smtClean="0"/>
              <a:t>cbf</a:t>
            </a:r>
            <a:endParaRPr lang="en-US" sz="2400" dirty="0" smtClean="0"/>
          </a:p>
          <a:p>
            <a:pPr lvl="1"/>
            <a:r>
              <a:rPr lang="en-US" sz="2000" dirty="0" smtClean="0"/>
              <a:t>HM4.0 : one context set (5 contexts</a:t>
            </a:r>
            <a:r>
              <a:rPr lang="en-US" sz="2000" dirty="0" smtClean="0"/>
              <a:t>).</a:t>
            </a:r>
          </a:p>
          <a:p>
            <a:r>
              <a:rPr lang="en-US" sz="2400" dirty="0" smtClean="0"/>
              <a:t>Chroma </a:t>
            </a:r>
            <a:r>
              <a:rPr lang="en-US" sz="2400" dirty="0" err="1" smtClean="0"/>
              <a:t>cbf</a:t>
            </a:r>
            <a:endParaRPr lang="en-US" sz="2400" dirty="0" smtClean="0"/>
          </a:p>
          <a:p>
            <a:pPr lvl="1"/>
            <a:r>
              <a:rPr lang="en-US" sz="2000" dirty="0" smtClean="0"/>
              <a:t>HM4.0 : one context set (5 contexts) for each of chroma </a:t>
            </a:r>
            <a:r>
              <a:rPr lang="en-US" sz="2000" dirty="0" err="1" smtClean="0"/>
              <a:t>cbf</a:t>
            </a:r>
            <a:r>
              <a:rPr lang="en-US" sz="2000" dirty="0" smtClean="0"/>
              <a:t> (</a:t>
            </a:r>
            <a:r>
              <a:rPr lang="en-US" sz="2000" dirty="0" err="1" smtClean="0"/>
              <a:t>cbf_cb</a:t>
            </a:r>
            <a:r>
              <a:rPr lang="en-US" sz="2000" dirty="0" smtClean="0"/>
              <a:t>, cbf_cr).</a:t>
            </a:r>
          </a:p>
          <a:p>
            <a:pPr lvl="1"/>
            <a:r>
              <a:rPr lang="en-US" sz="2000" dirty="0" smtClean="0">
                <a:solidFill>
                  <a:srgbClr val="FF0000"/>
                </a:solidFill>
              </a:rPr>
              <a:t>Proposal : one shared context set (5 contexts) for chroma </a:t>
            </a:r>
            <a:r>
              <a:rPr lang="en-US" sz="2000" dirty="0" err="1" smtClean="0">
                <a:solidFill>
                  <a:srgbClr val="FF0000"/>
                </a:solidFill>
              </a:rPr>
              <a:t>cbf</a:t>
            </a:r>
            <a:r>
              <a:rPr lang="en-US" sz="2000" dirty="0" smtClean="0">
                <a:solidFill>
                  <a:srgbClr val="FF0000"/>
                </a:solidFill>
              </a:rPr>
              <a:t> (</a:t>
            </a:r>
            <a:r>
              <a:rPr lang="en-US" sz="2000" dirty="0" err="1" smtClean="0">
                <a:solidFill>
                  <a:srgbClr val="FF0000"/>
                </a:solidFill>
              </a:rPr>
              <a:t>cbf_cb</a:t>
            </a:r>
            <a:r>
              <a:rPr lang="en-US" sz="2000" dirty="0" smtClean="0">
                <a:solidFill>
                  <a:srgbClr val="FF0000"/>
                </a:solidFill>
              </a:rPr>
              <a:t>, cbf_cr).</a:t>
            </a:r>
            <a:endParaRPr lang="en-US" sz="2400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990600" y="838200"/>
          <a:ext cx="7315202" cy="1956520"/>
        </p:xfrm>
        <a:graphic>
          <a:graphicData uri="http://schemas.openxmlformats.org/drawingml/2006/table">
            <a:tbl>
              <a:tblPr/>
              <a:tblGrid>
                <a:gridCol w="871598"/>
                <a:gridCol w="715956"/>
                <a:gridCol w="715956"/>
                <a:gridCol w="715956"/>
                <a:gridCol w="715956"/>
                <a:gridCol w="715956"/>
                <a:gridCol w="715956"/>
                <a:gridCol w="715956"/>
                <a:gridCol w="715956"/>
                <a:gridCol w="715956"/>
              </a:tblGrid>
              <a:tr h="235311"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Times New Roman"/>
                        </a:rPr>
                        <a:t>BD-rate</a:t>
                      </a:r>
                      <a:endParaRPr lang="en-US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1">
                          <a:latin typeface="Arial"/>
                          <a:ea typeface="Times New Roman"/>
                          <a:cs typeface="Times New Roman"/>
                        </a:rPr>
                        <a:t>All Intra HE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1">
                          <a:latin typeface="Arial"/>
                          <a:ea typeface="Times New Roman"/>
                          <a:cs typeface="Times New Roman"/>
                        </a:rPr>
                        <a:t>Random access HE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1">
                          <a:latin typeface="Arial"/>
                          <a:ea typeface="Times New Roman"/>
                          <a:cs typeface="Times New Roman"/>
                        </a:rPr>
                        <a:t>Low delay B HE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531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854"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2000" kern="12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2000" kern="12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2000" kern="12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235311"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5311"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5311"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9854"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311"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All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990600" y="3657600"/>
          <a:ext cx="7315202" cy="1926040"/>
        </p:xfrm>
        <a:graphic>
          <a:graphicData uri="http://schemas.openxmlformats.org/drawingml/2006/table">
            <a:tbl>
              <a:tblPr/>
              <a:tblGrid>
                <a:gridCol w="871598"/>
                <a:gridCol w="715956"/>
                <a:gridCol w="715956"/>
                <a:gridCol w="715956"/>
                <a:gridCol w="715956"/>
                <a:gridCol w="715956"/>
                <a:gridCol w="715956"/>
                <a:gridCol w="715956"/>
                <a:gridCol w="715956"/>
                <a:gridCol w="715956"/>
              </a:tblGrid>
              <a:tr h="235311"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Times New Roman"/>
                        </a:rPr>
                        <a:t>BD-rate</a:t>
                      </a:r>
                      <a:endParaRPr lang="en-US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1">
                          <a:latin typeface="Arial"/>
                          <a:ea typeface="Times New Roman"/>
                          <a:cs typeface="Times New Roman"/>
                        </a:rPr>
                        <a:t>All Intra HE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1">
                          <a:latin typeface="Arial"/>
                          <a:ea typeface="Times New Roman"/>
                          <a:cs typeface="Times New Roman"/>
                        </a:rPr>
                        <a:t>Random access HE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1">
                          <a:latin typeface="Arial"/>
                          <a:ea typeface="Times New Roman"/>
                          <a:cs typeface="Times New Roman"/>
                        </a:rPr>
                        <a:t>Low delay B HE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531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854"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800" kern="12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800" kern="12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800" kern="12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235311"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5311"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5311"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9854"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311"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All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Title 1"/>
          <p:cNvSpPr txBox="1">
            <a:spLocks/>
          </p:cNvSpPr>
          <p:nvPr/>
        </p:nvSpPr>
        <p:spPr>
          <a:xfrm>
            <a:off x="457200" y="3200400"/>
            <a:ext cx="8229600" cy="57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QP = 12, 17, 22, 27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533400" y="304800"/>
            <a:ext cx="8229600" cy="57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QP = 22, 27, 32, 37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changes for level coding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/>
              <a:t>Coefficient level coding</a:t>
            </a:r>
          </a:p>
          <a:p>
            <a:pPr lvl="1"/>
            <a:r>
              <a:rPr lang="en-US" sz="2100" dirty="0" smtClean="0"/>
              <a:t>HM4.0 :  Total 120 contexts</a:t>
            </a:r>
          </a:p>
          <a:p>
            <a:pPr lvl="2"/>
            <a:r>
              <a:rPr lang="en-US" sz="2000" dirty="0" smtClean="0"/>
              <a:t>coeff_abs_level_greater1_flag: 6 context sets (5 contexts in each context set)</a:t>
            </a:r>
          </a:p>
          <a:p>
            <a:pPr lvl="2"/>
            <a:r>
              <a:rPr lang="en-US" sz="2000" dirty="0" smtClean="0"/>
              <a:t>coeff_abs_level_greater2_flag: 6 context sets (5 contexts in each context set)</a:t>
            </a:r>
          </a:p>
          <a:p>
            <a:pPr lvl="1"/>
            <a:r>
              <a:rPr lang="en-US" sz="2000" smtClean="0">
                <a:solidFill>
                  <a:srgbClr val="FF0000"/>
                </a:solidFill>
              </a:rPr>
              <a:t>Proposal</a:t>
            </a:r>
            <a:r>
              <a:rPr lang="en-US" sz="2000" dirty="0" smtClean="0">
                <a:solidFill>
                  <a:srgbClr val="FF0000"/>
                </a:solidFill>
              </a:rPr>
              <a:t>: Total 78 contexts</a:t>
            </a:r>
          </a:p>
          <a:p>
            <a:pPr lvl="2"/>
            <a:r>
              <a:rPr lang="en-US" sz="2100" dirty="0" smtClean="0">
                <a:solidFill>
                  <a:srgbClr val="FF0000"/>
                </a:solidFill>
              </a:rPr>
              <a:t>coeff_abs_level_greater1_flag</a:t>
            </a:r>
          </a:p>
          <a:p>
            <a:pPr lvl="3"/>
            <a:r>
              <a:rPr lang="en-US" sz="1900" dirty="0" smtClean="0">
                <a:solidFill>
                  <a:srgbClr val="FF0000"/>
                </a:solidFill>
              </a:rPr>
              <a:t>If context set index is equal to 0 or 3, 5 contexts are used. </a:t>
            </a:r>
          </a:p>
          <a:p>
            <a:pPr lvl="3"/>
            <a:r>
              <a:rPr lang="en-US" sz="1900" dirty="0" smtClean="0">
                <a:solidFill>
                  <a:srgbClr val="FF0000"/>
                </a:solidFill>
              </a:rPr>
              <a:t>Otherwise, 2 contexts are used. </a:t>
            </a:r>
          </a:p>
          <a:p>
            <a:pPr lvl="2"/>
            <a:r>
              <a:rPr lang="en-US" sz="2100" dirty="0" smtClean="0">
                <a:solidFill>
                  <a:srgbClr val="FF0000"/>
                </a:solidFill>
              </a:rPr>
              <a:t>coeff_abs_level_greater2_flag</a:t>
            </a:r>
          </a:p>
          <a:p>
            <a:pPr lvl="3"/>
            <a:r>
              <a:rPr lang="en-US" sz="1900" dirty="0" smtClean="0">
                <a:solidFill>
                  <a:srgbClr val="FF0000"/>
                </a:solidFill>
              </a:rPr>
              <a:t>If context set index is greater than 2, 5 contexts are used. </a:t>
            </a:r>
          </a:p>
          <a:p>
            <a:pPr lvl="3"/>
            <a:r>
              <a:rPr lang="en-US" sz="1900" dirty="0" smtClean="0">
                <a:solidFill>
                  <a:srgbClr val="FF0000"/>
                </a:solidFill>
              </a:rPr>
              <a:t>Otherwise, 2 contexts are used. </a:t>
            </a:r>
          </a:p>
          <a:p>
            <a:pPr lvl="2"/>
            <a:endParaRPr lang="en-US" sz="1600" dirty="0" smtClean="0"/>
          </a:p>
          <a:p>
            <a:pPr lvl="3"/>
            <a:endParaRPr lang="en-US" sz="12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60438"/>
          </a:xfrm>
        </p:spPr>
        <p:txBody>
          <a:bodyPr>
            <a:normAutofit/>
          </a:bodyPr>
          <a:lstStyle/>
          <a:p>
            <a:r>
              <a:rPr lang="en-GB" dirty="0" smtClean="0"/>
              <a:t>Proposed method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181600"/>
          </a:xfrm>
        </p:spPr>
        <p:txBody>
          <a:bodyPr>
            <a:normAutofit/>
          </a:bodyPr>
          <a:lstStyle/>
          <a:p>
            <a:r>
              <a:rPr lang="en-GB" sz="3600" dirty="0" smtClean="0"/>
              <a:t>HM4.0</a:t>
            </a:r>
          </a:p>
          <a:p>
            <a:pPr lvl="1"/>
            <a:r>
              <a:rPr lang="en-GB" dirty="0" err="1" smtClean="0"/>
              <a:t>ctxIdxInc</a:t>
            </a:r>
            <a:r>
              <a:rPr lang="en-GB" dirty="0" smtClean="0"/>
              <a:t>  =  ( ctxSet  *  5 )  +  Min( 4, greater1Ctx )</a:t>
            </a:r>
          </a:p>
          <a:p>
            <a:pPr lvl="1"/>
            <a:r>
              <a:rPr lang="en-GB" dirty="0" err="1" smtClean="0"/>
              <a:t>ctxIdxInc</a:t>
            </a:r>
            <a:r>
              <a:rPr lang="en-GB" dirty="0" smtClean="0"/>
              <a:t>  =  ( ctxSet  *  5 )  +  Min( 4, greater2Ctx )</a:t>
            </a:r>
          </a:p>
          <a:p>
            <a:pPr lvl="1"/>
            <a:endParaRPr lang="en-GB" dirty="0" smtClean="0"/>
          </a:p>
          <a:p>
            <a:r>
              <a:rPr lang="en-GB" sz="3600" dirty="0" smtClean="0"/>
              <a:t>Proposed method</a:t>
            </a:r>
          </a:p>
          <a:p>
            <a:pPr lvl="1"/>
            <a:r>
              <a:rPr lang="en-GB" sz="2400" dirty="0" err="1" smtClean="0"/>
              <a:t>ctxIdxInc</a:t>
            </a:r>
            <a:r>
              <a:rPr lang="en-GB" sz="2400" dirty="0" smtClean="0"/>
              <a:t>  =  ( ctxSet  *  5 )  +  Min( Threhold1, greater1Ctx )</a:t>
            </a:r>
          </a:p>
          <a:p>
            <a:pPr lvl="1"/>
            <a:r>
              <a:rPr lang="en-GB" sz="2400" dirty="0" err="1" smtClean="0"/>
              <a:t>ctxIdxInc</a:t>
            </a:r>
            <a:r>
              <a:rPr lang="en-GB" sz="2400" dirty="0" smtClean="0"/>
              <a:t>  =  ( ctxSet  *  5 )  +  Min( Threhold2, greater2Ctx )</a:t>
            </a:r>
          </a:p>
          <a:p>
            <a:pPr lvl="1">
              <a:buNone/>
            </a:pPr>
            <a:endParaRPr lang="en-GB" sz="2000" dirty="0" smtClean="0"/>
          </a:p>
          <a:p>
            <a:pPr lvl="1">
              <a:buNone/>
            </a:pPr>
            <a:endParaRPr lang="en-US" sz="20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762000" y="5105400"/>
          <a:ext cx="7924798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066800"/>
                <a:gridCol w="1066800"/>
                <a:gridCol w="1143000"/>
                <a:gridCol w="1066800"/>
                <a:gridCol w="1077684"/>
                <a:gridCol w="1132114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Threhold1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Threhold2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990600" y="838200"/>
          <a:ext cx="7315202" cy="1891574"/>
        </p:xfrm>
        <a:graphic>
          <a:graphicData uri="http://schemas.openxmlformats.org/drawingml/2006/table">
            <a:tbl>
              <a:tblPr/>
              <a:tblGrid>
                <a:gridCol w="871598"/>
                <a:gridCol w="715956"/>
                <a:gridCol w="715956"/>
                <a:gridCol w="715956"/>
                <a:gridCol w="715956"/>
                <a:gridCol w="715956"/>
                <a:gridCol w="715956"/>
                <a:gridCol w="715956"/>
                <a:gridCol w="715956"/>
                <a:gridCol w="715956"/>
              </a:tblGrid>
              <a:tr h="235311"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Times New Roman"/>
                        </a:rPr>
                        <a:t>BD-rate</a:t>
                      </a:r>
                      <a:endParaRPr lang="en-US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1">
                          <a:latin typeface="Arial"/>
                          <a:ea typeface="Times New Roman"/>
                          <a:cs typeface="Times New Roman"/>
                        </a:rPr>
                        <a:t>All Intra HE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1">
                          <a:latin typeface="Arial"/>
                          <a:ea typeface="Times New Roman"/>
                          <a:cs typeface="Times New Roman"/>
                        </a:rPr>
                        <a:t>Random access HE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1">
                          <a:latin typeface="Arial"/>
                          <a:ea typeface="Times New Roman"/>
                          <a:cs typeface="Times New Roman"/>
                        </a:rPr>
                        <a:t>Low delay B HE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531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854"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kern="12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kern="12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kern="12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235311"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5311"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5311"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9854"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311"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All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990600" y="3657600"/>
          <a:ext cx="7315202" cy="1891574"/>
        </p:xfrm>
        <a:graphic>
          <a:graphicData uri="http://schemas.openxmlformats.org/drawingml/2006/table">
            <a:tbl>
              <a:tblPr/>
              <a:tblGrid>
                <a:gridCol w="871598"/>
                <a:gridCol w="715956"/>
                <a:gridCol w="715956"/>
                <a:gridCol w="715956"/>
                <a:gridCol w="715956"/>
                <a:gridCol w="715956"/>
                <a:gridCol w="715956"/>
                <a:gridCol w="715956"/>
                <a:gridCol w="715956"/>
                <a:gridCol w="715956"/>
              </a:tblGrid>
              <a:tr h="235311"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Times New Roman"/>
                        </a:rPr>
                        <a:t>BD-rate</a:t>
                      </a:r>
                      <a:endParaRPr lang="en-US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1">
                          <a:latin typeface="Arial"/>
                          <a:ea typeface="Times New Roman"/>
                          <a:cs typeface="Times New Roman"/>
                        </a:rPr>
                        <a:t>All Intra HE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1">
                          <a:latin typeface="Arial"/>
                          <a:ea typeface="Times New Roman"/>
                          <a:cs typeface="Times New Roman"/>
                        </a:rPr>
                        <a:t>Random access HE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b="1">
                          <a:latin typeface="Arial"/>
                          <a:ea typeface="Times New Roman"/>
                          <a:cs typeface="Times New Roman"/>
                        </a:rPr>
                        <a:t>Low delay B HE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531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854"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200" kern="1200" dirty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200" kern="1200" dirty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kern="120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kern="120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kern="120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235311"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5311"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5311"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9854"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kern="120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kern="1200" dirty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kern="1200" dirty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311"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All</a:t>
                      </a:r>
                      <a:endParaRPr lang="en-US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Title 1"/>
          <p:cNvSpPr txBox="1">
            <a:spLocks/>
          </p:cNvSpPr>
          <p:nvPr/>
        </p:nvSpPr>
        <p:spPr>
          <a:xfrm>
            <a:off x="457200" y="3200400"/>
            <a:ext cx="8229600" cy="57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QP = 12, 17, 22, 27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533400" y="304800"/>
            <a:ext cx="8229600" cy="57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QP = 22, 27, 32, 37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808038"/>
          </a:xfrm>
        </p:spPr>
        <p:txBody>
          <a:bodyPr/>
          <a:lstStyle/>
          <a:p>
            <a:r>
              <a:rPr lang="en-US" dirty="0"/>
              <a:t>C</a:t>
            </a:r>
            <a:r>
              <a:rPr lang="en-US" dirty="0" smtClean="0"/>
              <a:t>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25963"/>
          </a:xfrm>
        </p:spPr>
        <p:txBody>
          <a:bodyPr/>
          <a:lstStyle/>
          <a:p>
            <a:r>
              <a:rPr lang="en-US" dirty="0" smtClean="0"/>
              <a:t>The proposal </a:t>
            </a:r>
            <a:r>
              <a:rPr lang="en-US" smtClean="0"/>
              <a:t>reduces </a:t>
            </a:r>
            <a:r>
              <a:rPr lang="en-US" smtClean="0"/>
              <a:t>5+42 </a:t>
            </a:r>
            <a:r>
              <a:rPr lang="en-US" dirty="0" smtClean="0"/>
              <a:t>contexts with coding </a:t>
            </a:r>
            <a:r>
              <a:rPr lang="en-US" smtClean="0"/>
              <a:t>performance changes.</a:t>
            </a:r>
            <a:endParaRPr lang="en-US" dirty="0" smtClean="0"/>
          </a:p>
          <a:p>
            <a:r>
              <a:rPr lang="en-US" dirty="0" smtClean="0"/>
              <a:t>Recommend the adoption of the proposed changes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Coefficient level coding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2100" dirty="0" smtClean="0"/>
              <a:t>G121</a:t>
            </a:r>
            <a:r>
              <a:rPr lang="en-US" sz="2400" dirty="0" smtClean="0"/>
              <a:t>: </a:t>
            </a:r>
            <a:r>
              <a:rPr lang="en-US" sz="2100" dirty="0" smtClean="0"/>
              <a:t>Total 84 contexts</a:t>
            </a:r>
          </a:p>
          <a:p>
            <a:pPr lvl="2"/>
            <a:r>
              <a:rPr lang="en-US" sz="2000" dirty="0" smtClean="0"/>
              <a:t>coeff_abs_level_greater1_flag: 6 context sets (4 contexts in each context set)</a:t>
            </a:r>
          </a:p>
          <a:p>
            <a:pPr lvl="2"/>
            <a:r>
              <a:rPr lang="en-US" sz="2000" dirty="0" smtClean="0"/>
              <a:t>coeff_abs_level_greater2_flag: 6 context sets (3 contexts in each context set)</a:t>
            </a:r>
            <a:endParaRPr lang="en-US" dirty="0" smtClean="0"/>
          </a:p>
          <a:p>
            <a:pPr lvl="1"/>
            <a:r>
              <a:rPr lang="en-US" sz="2000" dirty="0" smtClean="0">
                <a:solidFill>
                  <a:srgbClr val="FF0000"/>
                </a:solidFill>
              </a:rPr>
              <a:t>Proposal: Total 78 contexts</a:t>
            </a:r>
          </a:p>
          <a:p>
            <a:pPr lvl="2"/>
            <a:r>
              <a:rPr lang="en-US" sz="2100" dirty="0" smtClean="0">
                <a:solidFill>
                  <a:srgbClr val="FF0000"/>
                </a:solidFill>
              </a:rPr>
              <a:t>coeff_abs_level_greater1_flag</a:t>
            </a:r>
          </a:p>
          <a:p>
            <a:pPr lvl="3"/>
            <a:r>
              <a:rPr lang="en-US" sz="1900" dirty="0" smtClean="0">
                <a:solidFill>
                  <a:srgbClr val="FF0000"/>
                </a:solidFill>
              </a:rPr>
              <a:t>If context set index is equal to 0 or 3, 5 contexts are used. </a:t>
            </a:r>
          </a:p>
          <a:p>
            <a:pPr lvl="3"/>
            <a:r>
              <a:rPr lang="en-US" sz="1900" dirty="0" smtClean="0">
                <a:solidFill>
                  <a:srgbClr val="FF0000"/>
                </a:solidFill>
              </a:rPr>
              <a:t>Otherwise, 2 contexts are used. </a:t>
            </a:r>
          </a:p>
          <a:p>
            <a:pPr lvl="2"/>
            <a:r>
              <a:rPr lang="en-US" sz="2100" dirty="0" smtClean="0">
                <a:solidFill>
                  <a:srgbClr val="FF0000"/>
                </a:solidFill>
              </a:rPr>
              <a:t>coeff_abs_level_greater2_flag</a:t>
            </a:r>
          </a:p>
          <a:p>
            <a:pPr lvl="3"/>
            <a:r>
              <a:rPr lang="en-US" sz="1900" dirty="0" smtClean="0">
                <a:solidFill>
                  <a:srgbClr val="FF0000"/>
                </a:solidFill>
              </a:rPr>
              <a:t>If context set index is greater than 2, 5 contexts are used. </a:t>
            </a:r>
          </a:p>
          <a:p>
            <a:pPr lvl="3"/>
            <a:r>
              <a:rPr lang="en-US" sz="1900" dirty="0" smtClean="0">
                <a:solidFill>
                  <a:srgbClr val="FF0000"/>
                </a:solidFill>
              </a:rPr>
              <a:t>Otherwise, 2 contexts are used. </a:t>
            </a:r>
          </a:p>
          <a:p>
            <a:pPr lvl="2"/>
            <a:endParaRPr lang="en-US" sz="1600" dirty="0" smtClean="0"/>
          </a:p>
          <a:p>
            <a:pPr lvl="3"/>
            <a:endParaRPr lang="en-US" sz="12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1040</Words>
  <Application>Microsoft Office PowerPoint</Application>
  <PresentationFormat>On-screen Show (4:3)</PresentationFormat>
  <Paragraphs>377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JCTVC-718:Context reduction for CABAC</vt:lpstr>
      <vt:lpstr>Introduction</vt:lpstr>
      <vt:lpstr>Chroma cbf coding</vt:lpstr>
      <vt:lpstr>Slide 4</vt:lpstr>
      <vt:lpstr>Proposed changes for level coding</vt:lpstr>
      <vt:lpstr>Proposed method</vt:lpstr>
      <vt:lpstr>Slide 7</vt:lpstr>
      <vt:lpstr>Conclusions</vt:lpstr>
      <vt:lpstr>Coefficient level coding</vt:lpstr>
      <vt:lpstr>Comparison with G121</vt:lpstr>
    </vt:vector>
  </TitlesOfParts>
  <Company>Qualcomm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Context reduction for CABAC</dc:title>
  <dc:creator>Qualcomm User</dc:creator>
  <cp:lastModifiedBy>Qualcomm User</cp:lastModifiedBy>
  <cp:revision>55</cp:revision>
  <dcterms:created xsi:type="dcterms:W3CDTF">2011-11-20T21:44:03Z</dcterms:created>
  <dcterms:modified xsi:type="dcterms:W3CDTF">2011-11-26T07:39:12Z</dcterms:modified>
</cp:coreProperties>
</file>