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77" r:id="rId2"/>
    <p:sldId id="278" r:id="rId3"/>
    <p:sldId id="279" r:id="rId4"/>
    <p:sldId id="280" r:id="rId5"/>
    <p:sldId id="281" r:id="rId6"/>
    <p:sldId id="282" r:id="rId7"/>
    <p:sldId id="283" r:id="rId8"/>
    <p:sldId id="284" r:id="rId9"/>
  </p:sldIdLst>
  <p:sldSz cx="9144000" cy="6858000" type="screen4x3"/>
  <p:notesSz cx="7315200" cy="9601200"/>
  <p:custShowLst>
    <p:custShow name="MV Scaling" id="0">
      <p:sldLst/>
    </p:custShow>
  </p:custShowLst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hiddenSlides="1" scaleToFitPaper="1"/>
  <p:clrMru>
    <a:srgbClr val="FF0000"/>
    <a:srgbClr val="BC514F"/>
    <a:srgbClr val="97CDDC"/>
    <a:srgbClr val="F2974A"/>
    <a:srgbClr val="5481B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736" autoAdjust="0"/>
    <p:restoredTop sz="84554" autoAdjust="0"/>
  </p:normalViewPr>
  <p:slideViewPr>
    <p:cSldViewPr snapToObjects="1">
      <p:cViewPr varScale="1">
        <p:scale>
          <a:sx n="69" d="100"/>
          <a:sy n="69" d="100"/>
        </p:scale>
        <p:origin x="-126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defRPr sz="13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587" y="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Times" pitchFamily="18" charset="0"/>
              </a:defRPr>
            </a:lvl1pPr>
          </a:lstStyle>
          <a:p>
            <a:pPr>
              <a:defRPr/>
            </a:pPr>
            <a:fld id="{BCB16668-7CA2-47D7-BAA6-24F354B57078}" type="datetimeFigureOut">
              <a:rPr lang="en-US"/>
              <a:pPr>
                <a:defRPr/>
              </a:pPr>
              <a:t>11/20/2011</a:t>
            </a:fld>
            <a:endParaRPr lang="en-US"/>
          </a:p>
        </p:txBody>
      </p:sp>
      <p:sp>
        <p:nvSpPr>
          <p:cNvPr id="450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19474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defRPr sz="13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0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587" y="9119474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Times" pitchFamily="18" charset="0"/>
              </a:defRPr>
            </a:lvl1pPr>
          </a:lstStyle>
          <a:p>
            <a:pPr>
              <a:defRPr/>
            </a:pPr>
            <a:fld id="{69862D59-EC13-4107-A614-5D5A154957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fld id="{9D6127EB-610B-4FC9-A02B-04AF0E6BB624}" type="datetimeFigureOut">
              <a:rPr lang="en-US"/>
              <a:pPr>
                <a:defRPr/>
              </a:pPr>
              <a:t>11/20/2011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fld id="{DCBA11A2-B1A6-44ED-A82D-49D5D7722B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E224181-9A54-431A-92E2-2A11A1288459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npo0000c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77200" y="5894388"/>
            <a:ext cx="1066800" cy="9636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5" name="Picture 2" descr="npo0000d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514600" cy="68595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895600" y="2133600"/>
            <a:ext cx="55626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657600" y="3886200"/>
            <a:ext cx="4114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B3803D-E226-4DA4-B291-C7199ADC7DAC}" type="datetimeFigureOut">
              <a:rPr lang="en-US"/>
              <a:pPr>
                <a:defRPr/>
              </a:pPr>
              <a:t>11/20/2011</a:t>
            </a:fld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13A493-A7D3-49EE-80E3-F6A811057A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2FCD89-0AD1-49BE-ABE7-F890E57B58F3}" type="datetimeFigureOut">
              <a:rPr lang="en-US"/>
              <a:pPr>
                <a:defRPr/>
              </a:pPr>
              <a:t>11/20/2011</a:t>
            </a:fld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31739E-86ED-46CE-8BBB-21AC7CFED7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5EBD3E-D3FB-4F18-923E-D92534CF379C}" type="datetimeFigureOut">
              <a:rPr lang="en-US"/>
              <a:pPr>
                <a:defRPr/>
              </a:pPr>
              <a:t>11/20/2011</a:t>
            </a:fld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EFE869-9165-496B-BD22-909386E69C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4E3172-8E97-4801-BFF0-DE20CB1ECF22}" type="datetimeFigureOut">
              <a:rPr lang="en-US"/>
              <a:pPr>
                <a:defRPr/>
              </a:pPr>
              <a:t>11/20/2011</a:t>
            </a:fld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2D7B18-CB82-4343-BA67-51144F539E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5D1FA8-85F0-49AE-9477-98249C9A58BA}" type="datetimeFigureOut">
              <a:rPr lang="en-US"/>
              <a:pPr>
                <a:defRPr/>
              </a:pPr>
              <a:t>11/20/2011</a:t>
            </a:fld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999D7C-BF52-4CB4-9A3E-A4E955E822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CE9A24-7441-4F5A-BC2D-6521483ED655}" type="datetimeFigureOut">
              <a:rPr lang="en-US"/>
              <a:pPr>
                <a:defRPr/>
              </a:pPr>
              <a:t>11/20/2011</a:t>
            </a:fld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7FBAE6-EA36-45AD-8F81-CADFFF2A1C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1B32F4-B003-4AA6-AE16-2F4548B542DF}" type="datetimeFigureOut">
              <a:rPr lang="en-US"/>
              <a:pPr>
                <a:defRPr/>
              </a:pPr>
              <a:t>11/20/2011</a:t>
            </a:fld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273553-4D6C-4DCF-8A23-A7A466B15A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67E3AE-C03A-478F-96B2-0F8EDBFE9D1E}" type="datetimeFigureOut">
              <a:rPr lang="en-US"/>
              <a:pPr>
                <a:defRPr/>
              </a:pPr>
              <a:t>11/20/2011</a:t>
            </a:fld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DFAE17-87E9-44B5-9F61-19F2B97764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9F206A-F9C6-41C5-984C-05B2108DD744}" type="datetimeFigureOut">
              <a:rPr lang="en-US"/>
              <a:pPr>
                <a:defRPr/>
              </a:pPr>
              <a:t>11/20/2011</a:t>
            </a:fld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5B94AE-8C33-477F-9022-12770F1DB1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B723C6-00B5-47D1-9438-D33E36C0BE7B}" type="datetimeFigureOut">
              <a:rPr lang="en-US"/>
              <a:pPr>
                <a:defRPr/>
              </a:pPr>
              <a:t>11/20/2011</a:t>
            </a:fld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BBA4E1-DFA2-4CBB-A444-536435CDEE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12" descr="npo0000cf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8077200" y="5894388"/>
            <a:ext cx="1066800" cy="9636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27651" name="Picture 3" descr="npo0000d0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558800"/>
            <a:ext cx="5978525" cy="6305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2765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</a:defRPr>
            </a:lvl1pPr>
          </a:lstStyle>
          <a:p>
            <a:pPr>
              <a:defRPr/>
            </a:pPr>
            <a:fld id="{92738E16-B9FA-41F5-8DF0-1A11778DD54F}" type="datetimeFigureOut">
              <a:rPr lang="en-US"/>
              <a:pPr>
                <a:defRPr/>
              </a:pPr>
              <a:t>11/20/2011</a:t>
            </a:fld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</a:defRPr>
            </a:lvl1pPr>
          </a:lstStyle>
          <a:p>
            <a:pPr>
              <a:defRPr/>
            </a:pPr>
            <a:fld id="{812FD82C-EAE8-4C78-AFC1-E19544E50D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55875" y="2433638"/>
            <a:ext cx="6408738" cy="2278062"/>
          </a:xfrm>
        </p:spPr>
        <p:txBody>
          <a:bodyPr/>
          <a:lstStyle/>
          <a:p>
            <a:pPr eaLnBrk="1" hangingPunct="1"/>
            <a:r>
              <a:rPr lang="en-US" sz="2800" b="1" dirty="0" smtClean="0"/>
              <a:t>JCT-VC G690: Some </a:t>
            </a:r>
            <a:r>
              <a:rPr lang="en-US" sz="2800" b="1" dirty="0" smtClean="0"/>
              <a:t>possible motion vector coding related simplifications</a:t>
            </a:r>
            <a:r>
              <a:rPr lang="en-US" sz="3200" b="1" dirty="0" smtClean="0"/>
              <a:t/>
            </a:r>
            <a:br>
              <a:rPr lang="en-US" sz="3200" b="1" dirty="0" smtClean="0"/>
            </a:br>
            <a:endParaRPr lang="en-US" sz="3200" b="1" dirty="0" smtClean="0"/>
          </a:p>
        </p:txBody>
      </p:sp>
      <p:sp>
        <p:nvSpPr>
          <p:cNvPr id="1536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55875" y="4365625"/>
            <a:ext cx="6588125" cy="1273175"/>
          </a:xfrm>
        </p:spPr>
        <p:txBody>
          <a:bodyPr/>
          <a:lstStyle/>
          <a:p>
            <a:pPr eaLnBrk="1" hangingPunct="1"/>
            <a:r>
              <a:rPr lang="en-US" sz="2400" dirty="0" smtClean="0"/>
              <a:t>Tan Yih Han, Yeo Chuo Hao, Li Zhengguo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i="1" dirty="0" smtClean="0"/>
              <a:t>1) Reducing </a:t>
            </a:r>
            <a:r>
              <a:rPr lang="en-US" sz="3200" b="1" i="1" dirty="0" smtClean="0"/>
              <a:t>operations during the derivation of L1 MVP during bi-prediction</a:t>
            </a:r>
            <a:br>
              <a:rPr lang="en-US" sz="3200" b="1" i="1" dirty="0" smtClean="0"/>
            </a:br>
            <a:endParaRPr lang="en-US" sz="32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23528" y="1556792"/>
          <a:ext cx="4608510" cy="5096644"/>
        </p:xfrm>
        <a:graphic>
          <a:graphicData uri="http://schemas.openxmlformats.org/drawingml/2006/table">
            <a:tbl>
              <a:tblPr/>
              <a:tblGrid>
                <a:gridCol w="781560"/>
                <a:gridCol w="637825"/>
                <a:gridCol w="637825"/>
                <a:gridCol w="637825"/>
                <a:gridCol w="637825"/>
                <a:gridCol w="637825"/>
                <a:gridCol w="637825"/>
              </a:tblGrid>
              <a:tr h="177727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908" marR="6908" marT="690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HE</a:t>
                      </a:r>
                    </a:p>
                  </a:txBody>
                  <a:tcPr marL="6908" marR="6908" marT="69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LC</a:t>
                      </a:r>
                    </a:p>
                  </a:txBody>
                  <a:tcPr marL="6908" marR="6908" marT="69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7727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908" marR="6908" marT="690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6908" marR="6908" marT="69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6908" marR="6908" marT="69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6908" marR="6908" marT="690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6908" marR="6908" marT="69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6908" marR="6908" marT="69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6908" marR="6908" marT="690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72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</a:t>
                      </a:r>
                    </a:p>
                  </a:txBody>
                  <a:tcPr marL="6908" marR="6908" marT="69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08" marR="6908" marT="69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908" marR="6908" marT="690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908" marR="6908" marT="690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08" marR="6908" marT="69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6908" marR="6908" marT="690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908" marR="6908" marT="690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772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6908" marR="6908" marT="69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08" marR="6908" marT="69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908" marR="6908" marT="69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908" marR="6908" marT="690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08" marR="6908" marT="69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908" marR="6908" marT="69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908" marR="6908" marT="690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772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C</a:t>
                      </a:r>
                    </a:p>
                  </a:txBody>
                  <a:tcPr marL="6908" marR="6908" marT="69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908" marR="6908" marT="69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08" marR="6908" marT="69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6908" marR="6908" marT="690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908" marR="6908" marT="69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908" marR="6908" marT="69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908" marR="6908" marT="690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772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D</a:t>
                      </a:r>
                    </a:p>
                  </a:txBody>
                  <a:tcPr marL="6908" marR="6908" marT="69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908" marR="6908" marT="69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908" marR="6908" marT="69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908" marR="6908" marT="690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08" marR="6908" marT="69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08" marR="6908" marT="69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08" marR="6908" marT="690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772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E</a:t>
                      </a:r>
                    </a:p>
                  </a:txBody>
                  <a:tcPr marL="6908" marR="6908" marT="69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908" marR="6908" marT="69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908" marR="6908" marT="69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908" marR="6908" marT="690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908" marR="6908" marT="69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908" marR="6908" marT="69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908" marR="6908" marT="690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772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6908" marR="6908" marT="69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08" marR="6908" marT="69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08" marR="6908" marT="69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908" marR="6908" marT="690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08" marR="6908" marT="69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908" marR="6908" marT="69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908" marR="6908" marT="690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772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908" marR="6908" marT="69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08" marR="6908" marT="69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08" marR="6908" marT="69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908" marR="6908" marT="690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08" marR="6908" marT="69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908" marR="6908" marT="69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908" marR="6908" marT="690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98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6908" marR="6908" marT="69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6908" marR="6908" marT="69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6908" marR="6908" marT="69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4898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6908" marR="6908" marT="69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6908" marR="6908" marT="69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98%</a:t>
                      </a:r>
                    </a:p>
                  </a:txBody>
                  <a:tcPr marL="6908" marR="6908" marT="69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7727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908" marR="6908" marT="690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908" marR="6908" marT="690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908" marR="6908" marT="690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908" marR="6908" marT="690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908" marR="6908" marT="690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908" marR="6908" marT="690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908" marR="6908" marT="690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727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908" marR="6908" marT="690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HE</a:t>
                      </a:r>
                    </a:p>
                  </a:txBody>
                  <a:tcPr marL="6908" marR="6908" marT="69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LC</a:t>
                      </a:r>
                    </a:p>
                  </a:txBody>
                  <a:tcPr marL="6908" marR="6908" marT="69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7727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908" marR="6908" marT="690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6908" marR="6908" marT="69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6908" marR="6908" marT="69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6908" marR="6908" marT="690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6908" marR="6908" marT="69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6908" marR="6908" marT="69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6908" marR="6908" marT="690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72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</a:t>
                      </a:r>
                    </a:p>
                  </a:txBody>
                  <a:tcPr marL="6908" marR="6908" marT="69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908" marR="6908" marT="69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908" marR="6908" marT="690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908" marR="6908" marT="690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908" marR="6908" marT="69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908" marR="6908" marT="690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908" marR="6908" marT="690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772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6908" marR="6908" marT="69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908" marR="6908" marT="69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6908" marR="6908" marT="69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908" marR="6908" marT="690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6908" marR="6908" marT="69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6908" marR="6908" marT="69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6908" marR="6908" marT="690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772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C</a:t>
                      </a:r>
                    </a:p>
                  </a:txBody>
                  <a:tcPr marL="6908" marR="6908" marT="69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908" marR="6908" marT="69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908" marR="6908" marT="69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908" marR="6908" marT="690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908" marR="6908" marT="69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908" marR="6908" marT="69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908" marR="6908" marT="690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772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D</a:t>
                      </a:r>
                    </a:p>
                  </a:txBody>
                  <a:tcPr marL="6908" marR="6908" marT="69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908" marR="6908" marT="69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0.5%</a:t>
                      </a:r>
                    </a:p>
                  </a:txBody>
                  <a:tcPr marL="6908" marR="6908" marT="69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6908" marR="6908" marT="690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908" marR="6908" marT="69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0.6%</a:t>
                      </a:r>
                    </a:p>
                  </a:txBody>
                  <a:tcPr marL="6908" marR="6908" marT="69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08" marR="6908" marT="690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772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E</a:t>
                      </a:r>
                    </a:p>
                  </a:txBody>
                  <a:tcPr marL="6908" marR="6908" marT="69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908" marR="6908" marT="69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908" marR="6908" marT="69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0.9%</a:t>
                      </a:r>
                    </a:p>
                  </a:txBody>
                  <a:tcPr marL="6908" marR="6908" marT="690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08" marR="6908" marT="69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908" marR="6908" marT="69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908" marR="6908" marT="690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772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6908" marR="6908" marT="69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908" marR="6908" marT="69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908" marR="6908" marT="69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6908" marR="6908" marT="690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908" marR="6908" marT="69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6908" marR="6908" marT="69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908" marR="6908" marT="690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772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908" marR="6908" marT="69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908" marR="6908" marT="69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908" marR="6908" marT="69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6908" marR="6908" marT="690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908" marR="6908" marT="69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6908" marR="6908" marT="69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908" marR="6908" marT="690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98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6908" marR="6908" marT="69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6908" marR="6908" marT="69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6908" marR="6908" marT="69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4898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6908" marR="6908" marT="69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6908" marR="6908" marT="69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6908" marR="6908" marT="69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292080" y="1752600"/>
            <a:ext cx="3454152" cy="4114800"/>
          </a:xfrm>
        </p:spPr>
        <p:txBody>
          <a:bodyPr/>
          <a:lstStyle/>
          <a:p>
            <a:r>
              <a:rPr lang="en-US" sz="2400" dirty="0" smtClean="0"/>
              <a:t>Related to SEL03, SEL04 in CE9</a:t>
            </a:r>
          </a:p>
          <a:p>
            <a:r>
              <a:rPr lang="en-US" sz="2400" dirty="0" smtClean="0"/>
              <a:t>L0/L1 predictor derived pair-wise</a:t>
            </a:r>
          </a:p>
          <a:p>
            <a:r>
              <a:rPr lang="en-US" sz="2400" dirty="0" smtClean="0"/>
              <a:t>L0 predictor derived as in HM4</a:t>
            </a:r>
          </a:p>
          <a:p>
            <a:r>
              <a:rPr lang="en-US" sz="2400" dirty="0" smtClean="0"/>
              <a:t>L1 predictor derived from the same PU L0 predictor is derived</a:t>
            </a:r>
          </a:p>
          <a:p>
            <a:endParaRPr lang="en-US" sz="2400" dirty="0" smtClean="0"/>
          </a:p>
          <a:p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04664"/>
            <a:ext cx="7772400" cy="1143000"/>
          </a:xfrm>
        </p:spPr>
        <p:txBody>
          <a:bodyPr/>
          <a:lstStyle/>
          <a:p>
            <a:r>
              <a:rPr lang="en-US" sz="3600" b="1" i="1" dirty="0" smtClean="0"/>
              <a:t>2) Derivation </a:t>
            </a:r>
            <a:r>
              <a:rPr lang="en-US" sz="3600" b="1" i="1" dirty="0" smtClean="0"/>
              <a:t>of the reference index of temporal merge candidate</a:t>
            </a:r>
            <a:br>
              <a:rPr lang="en-US" sz="3600" b="1" i="1" dirty="0" smtClean="0"/>
            </a:br>
            <a:endParaRPr lang="en-US" sz="36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467544" y="1556792"/>
          <a:ext cx="4320479" cy="5136306"/>
        </p:xfrm>
        <a:graphic>
          <a:graphicData uri="http://schemas.openxmlformats.org/drawingml/2006/table">
            <a:tbl>
              <a:tblPr/>
              <a:tblGrid>
                <a:gridCol w="732713"/>
                <a:gridCol w="597961"/>
                <a:gridCol w="597961"/>
                <a:gridCol w="597961"/>
                <a:gridCol w="597961"/>
                <a:gridCol w="597961"/>
                <a:gridCol w="597961"/>
              </a:tblGrid>
              <a:tr h="176892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8" marR="6298" marT="629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HE</a:t>
                      </a:r>
                    </a:p>
                  </a:txBody>
                  <a:tcPr marL="6298" marR="6298" marT="62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LC</a:t>
                      </a:r>
                    </a:p>
                  </a:txBody>
                  <a:tcPr marL="6298" marR="6298" marT="62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2870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8" marR="6298" marT="629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6298" marR="6298" marT="62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6298" marR="6298" marT="62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6298" marR="6298" marT="629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6298" marR="6298" marT="62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6298" marR="6298" marT="62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6298" marR="6298" marT="629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89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</a:t>
                      </a:r>
                    </a:p>
                  </a:txBody>
                  <a:tcPr marL="6298" marR="6298" marT="62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298" marR="6298" marT="62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98" marR="6298" marT="629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98" marR="6298" marT="629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98" marR="6298" marT="62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98" marR="6298" marT="629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298" marR="6298" marT="629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689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6298" marR="6298" marT="62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98" marR="6298" marT="62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98" marR="6298" marT="62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98" marR="6298" marT="629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98" marR="6298" marT="62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298" marR="6298" marT="62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98" marR="6298" marT="629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689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C</a:t>
                      </a:r>
                    </a:p>
                  </a:txBody>
                  <a:tcPr marL="6298" marR="6298" marT="62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98" marR="6298" marT="62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298" marR="6298" marT="62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98" marR="6298" marT="629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98" marR="6298" marT="62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98" marR="6298" marT="62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98" marR="6298" marT="629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689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D</a:t>
                      </a:r>
                    </a:p>
                  </a:txBody>
                  <a:tcPr marL="6298" marR="6298" marT="62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98" marR="6298" marT="62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98" marR="6298" marT="62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298" marR="6298" marT="629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98" marR="6298" marT="62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98" marR="6298" marT="62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298" marR="6298" marT="629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689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E</a:t>
                      </a:r>
                    </a:p>
                  </a:txBody>
                  <a:tcPr marL="6298" marR="6298" marT="62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298" marR="6298" marT="62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8" marR="6298" marT="62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298" marR="6298" marT="629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298" marR="6298" marT="62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8" marR="6298" marT="62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298" marR="6298" marT="629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689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6298" marR="6298" marT="62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98" marR="6298" marT="62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298" marR="6298" marT="62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98" marR="6298" marT="629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98" marR="6298" marT="62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98" marR="6298" marT="62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98" marR="6298" marT="629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689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298" marR="6298" marT="62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98" marR="6298" marT="62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98" marR="6298" marT="62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98" marR="6298" marT="629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98" marR="6298" marT="62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98" marR="6298" marT="62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98" marR="6298" marT="629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789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6298" marR="6298" marT="62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6298" marR="6298" marT="62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6298" marR="6298" marT="62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4789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6298" marR="6298" marT="62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6298" marR="6298" marT="62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98%</a:t>
                      </a:r>
                    </a:p>
                  </a:txBody>
                  <a:tcPr marL="6298" marR="6298" marT="62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6892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8" marR="6298" marT="629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8" marR="6298" marT="629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8" marR="6298" marT="629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8" marR="6298" marT="629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8" marR="6298" marT="629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8" marR="6298" marT="629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8" marR="6298" marT="629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892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8" marR="6298" marT="629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HE</a:t>
                      </a:r>
                    </a:p>
                  </a:txBody>
                  <a:tcPr marL="6298" marR="6298" marT="62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LC</a:t>
                      </a:r>
                    </a:p>
                  </a:txBody>
                  <a:tcPr marL="6298" marR="6298" marT="62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6892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8" marR="6298" marT="629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6298" marR="6298" marT="62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6298" marR="6298" marT="62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6298" marR="6298" marT="629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6298" marR="6298" marT="62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6298" marR="6298" marT="62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6298" marR="6298" marT="629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89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</a:t>
                      </a:r>
                    </a:p>
                  </a:txBody>
                  <a:tcPr marL="6298" marR="6298" marT="62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298" marR="6298" marT="62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298" marR="6298" marT="629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298" marR="6298" marT="629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298" marR="6298" marT="62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298" marR="6298" marT="629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298" marR="6298" marT="629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689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6298" marR="6298" marT="62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298" marR="6298" marT="62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6298" marR="6298" marT="62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0.6%</a:t>
                      </a:r>
                    </a:p>
                  </a:txBody>
                  <a:tcPr marL="6298" marR="6298" marT="629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298" marR="6298" marT="62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0.7%</a:t>
                      </a:r>
                    </a:p>
                  </a:txBody>
                  <a:tcPr marL="6298" marR="6298" marT="62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0.8%</a:t>
                      </a:r>
                    </a:p>
                  </a:txBody>
                  <a:tcPr marL="6298" marR="6298" marT="629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689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C</a:t>
                      </a:r>
                    </a:p>
                  </a:txBody>
                  <a:tcPr marL="6298" marR="6298" marT="62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98" marR="6298" marT="62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298" marR="6298" marT="62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6298" marR="6298" marT="629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98" marR="6298" marT="62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6298" marR="6298" marT="62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6298" marR="6298" marT="629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689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D</a:t>
                      </a:r>
                    </a:p>
                  </a:txBody>
                  <a:tcPr marL="6298" marR="6298" marT="62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6298" marR="6298" marT="62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0.8%</a:t>
                      </a:r>
                    </a:p>
                  </a:txBody>
                  <a:tcPr marL="6298" marR="6298" marT="62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6298" marR="6298" marT="629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6298" marR="6298" marT="62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0.8%</a:t>
                      </a:r>
                    </a:p>
                  </a:txBody>
                  <a:tcPr marL="6298" marR="6298" marT="62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6298" marR="6298" marT="629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689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E</a:t>
                      </a:r>
                    </a:p>
                  </a:txBody>
                  <a:tcPr marL="6298" marR="6298" marT="62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98" marR="6298" marT="62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298" marR="6298" marT="62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0.5%</a:t>
                      </a:r>
                    </a:p>
                  </a:txBody>
                  <a:tcPr marL="6298" marR="6298" marT="629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298" marR="6298" marT="62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1.0%</a:t>
                      </a:r>
                    </a:p>
                  </a:txBody>
                  <a:tcPr marL="6298" marR="6298" marT="62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0.6%</a:t>
                      </a:r>
                    </a:p>
                  </a:txBody>
                  <a:tcPr marL="6298" marR="6298" marT="629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689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6298" marR="6298" marT="62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298" marR="6298" marT="62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6298" marR="6298" marT="62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6298" marR="6298" marT="629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298" marR="6298" marT="62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0.7%</a:t>
                      </a:r>
                    </a:p>
                  </a:txBody>
                  <a:tcPr marL="6298" marR="6298" marT="62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0.5%</a:t>
                      </a:r>
                    </a:p>
                  </a:txBody>
                  <a:tcPr marL="6298" marR="6298" marT="629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689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298" marR="6298" marT="62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298" marR="6298" marT="62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6298" marR="6298" marT="62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6298" marR="6298" marT="629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298" marR="6298" marT="62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0.7%</a:t>
                      </a:r>
                    </a:p>
                  </a:txBody>
                  <a:tcPr marL="6298" marR="6298" marT="62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0.6%</a:t>
                      </a:r>
                    </a:p>
                  </a:txBody>
                  <a:tcPr marL="6298" marR="6298" marT="629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789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6298" marR="6298" marT="62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</a:p>
                  </a:txBody>
                  <a:tcPr marL="6298" marR="6298" marT="62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6298" marR="6298" marT="62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4789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6298" marR="6298" marT="62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6298" marR="6298" marT="62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97%</a:t>
                      </a:r>
                    </a:p>
                  </a:txBody>
                  <a:tcPr marL="6298" marR="6298" marT="62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Content Placeholder 2"/>
          <p:cNvSpPr txBox="1">
            <a:spLocks/>
          </p:cNvSpPr>
          <p:nvPr/>
        </p:nvSpPr>
        <p:spPr>
          <a:xfrm>
            <a:off x="5148064" y="1752600"/>
            <a:ext cx="3454152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Discussed</a:t>
            </a:r>
            <a:r>
              <a:rPr kumimoji="0" lang="en-US" sz="24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earlier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en-US" sz="2400" kern="0" baseline="0" dirty="0" smtClean="0">
                <a:latin typeface="+mn-lt"/>
              </a:rPr>
              <a:t>Same</a:t>
            </a:r>
            <a:r>
              <a:rPr lang="en-US" sz="2400" kern="0" dirty="0" smtClean="0">
                <a:latin typeface="+mn-lt"/>
              </a:rPr>
              <a:t> results</a:t>
            </a: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i="1" dirty="0" smtClean="0"/>
              <a:t>3) </a:t>
            </a:r>
            <a:r>
              <a:rPr lang="x-none" sz="4000" b="1" i="1" smtClean="0"/>
              <a:t>Removing </a:t>
            </a:r>
            <a:r>
              <a:rPr lang="x-none" sz="4000" b="1" i="1" smtClean="0"/>
              <a:t>context for </a:t>
            </a:r>
            <a:r>
              <a:rPr lang="en-US" sz="4000" b="1" i="1" dirty="0" smtClean="0"/>
              <a:t>motion vector predictor index</a:t>
            </a:r>
            <a:br>
              <a:rPr lang="en-US" sz="4000" b="1" i="1" dirty="0" smtClean="0"/>
            </a:br>
            <a:endParaRPr lang="en-US" sz="40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611560" y="1752600"/>
          <a:ext cx="4176465" cy="4528160"/>
        </p:xfrm>
        <a:graphic>
          <a:graphicData uri="http://schemas.openxmlformats.org/drawingml/2006/table">
            <a:tbl>
              <a:tblPr/>
              <a:tblGrid>
                <a:gridCol w="1211175"/>
                <a:gridCol w="988430"/>
                <a:gridCol w="988430"/>
                <a:gridCol w="988430"/>
              </a:tblGrid>
              <a:tr h="189877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11867" marR="11867" marT="1186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HE</a:t>
                      </a:r>
                    </a:p>
                  </a:txBody>
                  <a:tcPr marL="11867" marR="11867" marT="118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1744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11867" marR="11867" marT="1186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11867" marR="11867" marT="118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11867" marR="11867" marT="118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11867" marR="11867" marT="1186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87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</a:t>
                      </a:r>
                    </a:p>
                  </a:txBody>
                  <a:tcPr marL="11867" marR="11867" marT="118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11867" marR="11867" marT="118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11867" marR="11867" marT="1186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11867" marR="11867" marT="1186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8987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11867" marR="11867" marT="118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11867" marR="11867" marT="118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11867" marR="11867" marT="118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11867" marR="11867" marT="1186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87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C</a:t>
                      </a:r>
                    </a:p>
                  </a:txBody>
                  <a:tcPr marL="11867" marR="11867" marT="118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11867" marR="11867" marT="118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11867" marR="11867" marT="118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11867" marR="11867" marT="1186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87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D</a:t>
                      </a:r>
                    </a:p>
                  </a:txBody>
                  <a:tcPr marL="11867" marR="11867" marT="118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11867" marR="11867" marT="118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11867" marR="11867" marT="118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11867" marR="11867" marT="1186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87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E</a:t>
                      </a:r>
                    </a:p>
                  </a:txBody>
                  <a:tcPr marL="11867" marR="11867" marT="118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11867" marR="11867" marT="118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11867" marR="11867" marT="118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11867" marR="11867" marT="1186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87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11867" marR="11867" marT="118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11867" marR="11867" marT="118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11867" marR="11867" marT="118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11867" marR="11867" marT="1186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174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11867" marR="11867" marT="118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11867" marR="11867" marT="118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11867" marR="11867" marT="118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11867" marR="11867" marT="1186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87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11867" marR="11867" marT="118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11867" marR="11867" marT="118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174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11867" marR="11867" marT="118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97%</a:t>
                      </a:r>
                    </a:p>
                  </a:txBody>
                  <a:tcPr marL="11867" marR="11867" marT="118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1744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11867" marR="11867" marT="1186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11867" marR="11867" marT="1186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11867" marR="11867" marT="1186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11867" marR="11867" marT="1186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877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11867" marR="11867" marT="1186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HE</a:t>
                      </a:r>
                    </a:p>
                  </a:txBody>
                  <a:tcPr marL="11867" marR="11867" marT="118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1744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11867" marR="11867" marT="1186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11867" marR="11867" marT="118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11867" marR="11867" marT="118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11867" marR="11867" marT="1186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87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</a:t>
                      </a:r>
                    </a:p>
                  </a:txBody>
                  <a:tcPr marL="11867" marR="11867" marT="118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11867" marR="11867" marT="118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11867" marR="11867" marT="1186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11867" marR="11867" marT="1186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8987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11867" marR="11867" marT="118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11867" marR="11867" marT="118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11867" marR="11867" marT="118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11867" marR="11867" marT="1186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87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C</a:t>
                      </a:r>
                    </a:p>
                  </a:txBody>
                  <a:tcPr marL="11867" marR="11867" marT="118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11867" marR="11867" marT="118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11867" marR="11867" marT="118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11867" marR="11867" marT="1186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87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D</a:t>
                      </a:r>
                    </a:p>
                  </a:txBody>
                  <a:tcPr marL="11867" marR="11867" marT="118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11867" marR="11867" marT="118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0.5%</a:t>
                      </a:r>
                    </a:p>
                  </a:txBody>
                  <a:tcPr marL="11867" marR="11867" marT="118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11867" marR="11867" marT="1186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87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E</a:t>
                      </a:r>
                    </a:p>
                  </a:txBody>
                  <a:tcPr marL="11867" marR="11867" marT="118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11867" marR="11867" marT="118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11867" marR="11867" marT="118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0.9%</a:t>
                      </a:r>
                    </a:p>
                  </a:txBody>
                  <a:tcPr marL="11867" marR="11867" marT="1186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87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11867" marR="11867" marT="118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11867" marR="11867" marT="118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11867" marR="11867" marT="118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11867" marR="11867" marT="1186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174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11867" marR="11867" marT="118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11867" marR="11867" marT="118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11867" marR="11867" marT="118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11867" marR="11867" marT="1186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87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11867" marR="11867" marT="118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11867" marR="11867" marT="118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174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11867" marR="11867" marT="118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96%</a:t>
                      </a:r>
                    </a:p>
                  </a:txBody>
                  <a:tcPr marL="11867" marR="11867" marT="118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Content Placeholder 2"/>
          <p:cNvSpPr txBox="1">
            <a:spLocks/>
          </p:cNvSpPr>
          <p:nvPr/>
        </p:nvSpPr>
        <p:spPr>
          <a:xfrm>
            <a:off x="5220073" y="1752600"/>
            <a:ext cx="3454152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Code </a:t>
            </a:r>
            <a:r>
              <a:rPr kumimoji="0" lang="en-US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MVPIdx</a:t>
            </a:r>
            <a:r>
              <a:rPr kumimoji="0" lang="en-US" sz="24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in by-pass mode</a:t>
            </a: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41784"/>
            <a:ext cx="7772400" cy="1143000"/>
          </a:xfrm>
        </p:spPr>
        <p:txBody>
          <a:bodyPr/>
          <a:lstStyle/>
          <a:p>
            <a:r>
              <a:rPr lang="en-US" sz="4000" b="1" i="1" dirty="0" smtClean="0"/>
              <a:t>4) Limiting </a:t>
            </a:r>
            <a:r>
              <a:rPr lang="en-US" sz="4000" b="1" i="1" dirty="0" smtClean="0"/>
              <a:t>the number of ‘combined’ merge candidates</a:t>
            </a:r>
            <a:br>
              <a:rPr lang="en-US" sz="4000" b="1" i="1" dirty="0" smtClean="0"/>
            </a:br>
            <a:endParaRPr lang="en-US" sz="40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79513" y="1268760"/>
          <a:ext cx="4248471" cy="4520088"/>
        </p:xfrm>
        <a:graphic>
          <a:graphicData uri="http://schemas.openxmlformats.org/drawingml/2006/table">
            <a:tbl>
              <a:tblPr/>
              <a:tblGrid>
                <a:gridCol w="720501"/>
                <a:gridCol w="587995"/>
                <a:gridCol w="587995"/>
                <a:gridCol w="587995"/>
                <a:gridCol w="587995"/>
                <a:gridCol w="587995"/>
                <a:gridCol w="587995"/>
              </a:tblGrid>
              <a:tr h="163879">
                <a:tc>
                  <a:txBody>
                    <a:bodyPr/>
                    <a:lstStyle/>
                    <a:p>
                      <a:pPr algn="l" fontAlgn="b"/>
                      <a:endParaRPr lang="en-US" sz="105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676" marR="8676" marT="867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HE</a:t>
                      </a:r>
                    </a:p>
                  </a:txBody>
                  <a:tcPr marL="8676" marR="8676" marT="86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LC</a:t>
                      </a:r>
                    </a:p>
                  </a:txBody>
                  <a:tcPr marL="8676" marR="8676" marT="86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3879">
                <a:tc>
                  <a:txBody>
                    <a:bodyPr/>
                    <a:lstStyle/>
                    <a:p>
                      <a:pPr algn="l" fontAlgn="b"/>
                      <a:endParaRPr lang="en-US" sz="105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676" marR="8676" marT="867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676" marR="8676" marT="86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8676" marR="8676" marT="86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8676" marR="8676" marT="867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676" marR="8676" marT="86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8676" marR="8676" marT="86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8676" marR="8676" marT="867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879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Class A</a:t>
                      </a:r>
                    </a:p>
                  </a:txBody>
                  <a:tcPr marL="8676" marR="8676" marT="86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676" marR="8676" marT="86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8676" marR="8676" marT="867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8676" marR="8676" marT="867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8676" marR="8676" marT="86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676" marR="8676" marT="867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8676" marR="8676" marT="867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3879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8676" marR="8676" marT="86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676" marR="8676" marT="86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676" marR="8676" marT="86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676" marR="8676" marT="867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8676" marR="8676" marT="86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676" marR="8676" marT="86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8676" marR="8676" marT="867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3879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C</a:t>
                      </a:r>
                    </a:p>
                  </a:txBody>
                  <a:tcPr marL="8676" marR="8676" marT="86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8676" marR="8676" marT="86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8676" marR="8676" marT="86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8676" marR="8676" marT="867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676" marR="8676" marT="86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676" marR="8676" marT="86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676" marR="8676" marT="867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3879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D</a:t>
                      </a:r>
                    </a:p>
                  </a:txBody>
                  <a:tcPr marL="8676" marR="8676" marT="86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8676" marR="8676" marT="86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676" marR="8676" marT="86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676" marR="8676" marT="867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8676" marR="8676" marT="86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8676" marR="8676" marT="86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8676" marR="8676" marT="867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3879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E</a:t>
                      </a:r>
                    </a:p>
                  </a:txBody>
                  <a:tcPr marL="8676" marR="8676" marT="86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676" marR="8676" marT="86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5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676" marR="8676" marT="86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676" marR="8676" marT="867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676" marR="8676" marT="86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5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676" marR="8676" marT="86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676" marR="8676" marT="867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3879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8676" marR="8676" marT="86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8676" marR="8676" marT="86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676" marR="8676" marT="86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676" marR="8676" marT="867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8676" marR="8676" marT="86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676" marR="8676" marT="86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676" marR="8676" marT="867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3879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676" marR="8676" marT="86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8676" marR="8676" marT="86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676" marR="8676" marT="86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676" marR="8676" marT="867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8676" marR="8676" marT="86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676" marR="8676" marT="86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676" marR="8676" marT="867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9695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8676" marR="8676" marT="86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8676" marR="8676" marT="86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8676" marR="8676" marT="86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19695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8676" marR="8676" marT="86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98%</a:t>
                      </a:r>
                    </a:p>
                  </a:txBody>
                  <a:tcPr marL="8676" marR="8676" marT="86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96%</a:t>
                      </a:r>
                    </a:p>
                  </a:txBody>
                  <a:tcPr marL="8676" marR="8676" marT="86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3879">
                <a:tc>
                  <a:txBody>
                    <a:bodyPr/>
                    <a:lstStyle/>
                    <a:p>
                      <a:pPr algn="l" fontAlgn="b"/>
                      <a:endParaRPr lang="en-US" sz="105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676" marR="8676" marT="867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676" marR="8676" marT="867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676" marR="8676" marT="867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676" marR="8676" marT="867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676" marR="8676" marT="867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676" marR="8676" marT="867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676" marR="8676" marT="867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879">
                <a:tc>
                  <a:txBody>
                    <a:bodyPr/>
                    <a:lstStyle/>
                    <a:p>
                      <a:pPr algn="l" fontAlgn="b"/>
                      <a:endParaRPr lang="en-US" sz="105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676" marR="8676" marT="867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HE</a:t>
                      </a:r>
                    </a:p>
                  </a:txBody>
                  <a:tcPr marL="8676" marR="8676" marT="86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LC</a:t>
                      </a:r>
                    </a:p>
                  </a:txBody>
                  <a:tcPr marL="8676" marR="8676" marT="86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3879">
                <a:tc>
                  <a:txBody>
                    <a:bodyPr/>
                    <a:lstStyle/>
                    <a:p>
                      <a:pPr algn="l" fontAlgn="b"/>
                      <a:endParaRPr lang="en-US" sz="105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676" marR="8676" marT="867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676" marR="8676" marT="86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8676" marR="8676" marT="86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8676" marR="8676" marT="867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676" marR="8676" marT="86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8676" marR="8676" marT="86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8676" marR="8676" marT="867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879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</a:t>
                      </a:r>
                    </a:p>
                  </a:txBody>
                  <a:tcPr marL="8676" marR="8676" marT="86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676" marR="8676" marT="86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676" marR="8676" marT="867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676" marR="8676" marT="867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676" marR="8676" marT="86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676" marR="8676" marT="867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676" marR="8676" marT="867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3879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8676" marR="8676" marT="86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8676" marR="8676" marT="86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8676" marR="8676" marT="86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8676" marR="8676" marT="867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8676" marR="8676" marT="86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8676" marR="8676" marT="86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0.5%</a:t>
                      </a:r>
                    </a:p>
                  </a:txBody>
                  <a:tcPr marL="8676" marR="8676" marT="867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3879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C</a:t>
                      </a:r>
                    </a:p>
                  </a:txBody>
                  <a:tcPr marL="8676" marR="8676" marT="86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8676" marR="8676" marT="86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8676" marR="8676" marT="86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8676" marR="8676" marT="867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8676" marR="8676" marT="86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8676" marR="8676" marT="86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8676" marR="8676" marT="867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3879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D</a:t>
                      </a:r>
                    </a:p>
                  </a:txBody>
                  <a:tcPr marL="8676" marR="8676" marT="86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8676" marR="8676" marT="86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8676" marR="8676" marT="86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8676" marR="8676" marT="867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8676" marR="8676" marT="86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8676" marR="8676" marT="86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8676" marR="8676" marT="867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3879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E</a:t>
                      </a:r>
                    </a:p>
                  </a:txBody>
                  <a:tcPr marL="8676" marR="8676" marT="86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8676" marR="8676" marT="86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0.8%</a:t>
                      </a:r>
                    </a:p>
                  </a:txBody>
                  <a:tcPr marL="8676" marR="8676" marT="86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1.1%</a:t>
                      </a:r>
                    </a:p>
                  </a:txBody>
                  <a:tcPr marL="8676" marR="8676" marT="867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8676" marR="8676" marT="86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8676" marR="8676" marT="86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8676" marR="8676" marT="867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3879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8676" marR="8676" marT="86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8676" marR="8676" marT="86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8676" marR="8676" marT="86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8676" marR="8676" marT="867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8676" marR="8676" marT="86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8676" marR="8676" marT="86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8676" marR="8676" marT="867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3879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676" marR="8676" marT="86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8676" marR="8676" marT="86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8676" marR="8676" marT="86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8676" marR="8676" marT="867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8676" marR="8676" marT="86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8676" marR="8676" marT="86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8676" marR="8676" marT="867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9695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Enc </a:t>
                      </a: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Time[%]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676" marR="8676" marT="86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8676" marR="8676" marT="86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8676" marR="8676" marT="86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19695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Dec </a:t>
                      </a: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Time[%]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676" marR="8676" marT="86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96%</a:t>
                      </a:r>
                    </a:p>
                  </a:txBody>
                  <a:tcPr marL="8676" marR="8676" marT="86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95%</a:t>
                      </a:r>
                    </a:p>
                  </a:txBody>
                  <a:tcPr marL="8676" marR="8676" marT="86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870521" y="5926410"/>
          <a:ext cx="5114925" cy="742950"/>
        </p:xfrm>
        <a:graphic>
          <a:graphicData uri="http://schemas.openxmlformats.org/drawingml/2006/table">
            <a:tbl>
              <a:tblPr/>
              <a:tblGrid>
                <a:gridCol w="885825"/>
                <a:gridCol w="342900"/>
                <a:gridCol w="342900"/>
                <a:gridCol w="400050"/>
                <a:gridCol w="342900"/>
                <a:gridCol w="342900"/>
                <a:gridCol w="400050"/>
                <a:gridCol w="342900"/>
                <a:gridCol w="342900"/>
                <a:gridCol w="400050"/>
                <a:gridCol w="342900"/>
                <a:gridCol w="342900"/>
                <a:gridCol w="285750"/>
              </a:tblGrid>
              <a:tr h="247650"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000" b="1" dirty="0" err="1">
                          <a:latin typeface="Times New Roman"/>
                          <a:ea typeface="MS Mincho"/>
                        </a:rPr>
                        <a:t>combIdx</a:t>
                      </a:r>
                      <a:endParaRPr lang="en-US" sz="1000" dirty="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000" b="1">
                          <a:latin typeface="Times New Roman"/>
                          <a:ea typeface="MS Mincho"/>
                        </a:rPr>
                        <a:t>0</a:t>
                      </a:r>
                      <a:endParaRPr lang="en-US" sz="10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000" b="1">
                          <a:latin typeface="Times New Roman"/>
                          <a:ea typeface="MS Mincho"/>
                        </a:rPr>
                        <a:t>1</a:t>
                      </a:r>
                      <a:endParaRPr lang="en-US" sz="10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000" b="1" strike="sngStrike" dirty="0">
                          <a:latin typeface="Times New Roman"/>
                          <a:ea typeface="MS Mincho"/>
                        </a:rPr>
                        <a:t>2</a:t>
                      </a:r>
                      <a:endParaRPr lang="en-US" sz="1000" strike="sngStrike" dirty="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000" b="1" strike="sngStrike" dirty="0">
                          <a:latin typeface="Times New Roman"/>
                          <a:ea typeface="MS Mincho"/>
                        </a:rPr>
                        <a:t>3</a:t>
                      </a:r>
                      <a:endParaRPr lang="en-US" sz="1000" strike="sngStrike" dirty="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000" b="1" strike="sngStrike">
                          <a:latin typeface="Times New Roman"/>
                          <a:ea typeface="MS Mincho"/>
                        </a:rPr>
                        <a:t>4</a:t>
                      </a:r>
                      <a:endParaRPr lang="en-US" sz="1000" strike="sngStrike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000" b="1" strike="sngStrike">
                          <a:latin typeface="Times New Roman"/>
                          <a:ea typeface="MS Mincho"/>
                        </a:rPr>
                        <a:t>5</a:t>
                      </a:r>
                      <a:endParaRPr lang="en-US" sz="1000" strike="sngStrike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000" b="1" strike="sngStrike">
                          <a:latin typeface="Times New Roman"/>
                          <a:ea typeface="MS Mincho"/>
                        </a:rPr>
                        <a:t>6</a:t>
                      </a:r>
                      <a:endParaRPr lang="en-US" sz="1000" strike="sngStrike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000" b="1" strike="sngStrike">
                          <a:latin typeface="Times New Roman"/>
                          <a:ea typeface="MS Mincho"/>
                        </a:rPr>
                        <a:t>7</a:t>
                      </a:r>
                      <a:endParaRPr lang="en-US" sz="1000" strike="sngStrike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000" b="1" strike="sngStrike">
                          <a:latin typeface="Times New Roman"/>
                          <a:ea typeface="MS Mincho"/>
                        </a:rPr>
                        <a:t>8</a:t>
                      </a:r>
                      <a:endParaRPr lang="en-US" sz="1000" strike="sngStrike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000" b="1" strike="sngStrike">
                          <a:latin typeface="Times New Roman"/>
                          <a:ea typeface="MS Mincho"/>
                        </a:rPr>
                        <a:t>9</a:t>
                      </a:r>
                      <a:endParaRPr lang="en-US" sz="1000" strike="sngStrike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000" b="1" strike="sngStrike">
                          <a:latin typeface="Times New Roman"/>
                          <a:ea typeface="MS Mincho"/>
                        </a:rPr>
                        <a:t>10</a:t>
                      </a:r>
                      <a:endParaRPr lang="en-US" sz="1000" strike="sngStrike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000" b="1" strike="sngStrike">
                          <a:latin typeface="Times New Roman"/>
                          <a:ea typeface="MS Mincho"/>
                        </a:rPr>
                        <a:t>11</a:t>
                      </a:r>
                      <a:endParaRPr lang="en-US" sz="1000" strike="sngStrike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650"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000" b="1">
                          <a:latin typeface="Times New Roman"/>
                          <a:ea typeface="MS Mincho"/>
                        </a:rPr>
                        <a:t>l0CandIdx</a:t>
                      </a:r>
                      <a:endParaRPr lang="en-US" sz="10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000">
                          <a:latin typeface="Times New Roman"/>
                          <a:ea typeface="MS Mincho"/>
                        </a:rPr>
                        <a:t>0</a:t>
                      </a:r>
                      <a:endParaRPr lang="en-US" sz="10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000">
                          <a:latin typeface="Times New Roman"/>
                          <a:ea typeface="MS Mincho"/>
                        </a:rPr>
                        <a:t>1</a:t>
                      </a:r>
                      <a:endParaRPr lang="en-US" sz="10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000" strike="sngStrike">
                          <a:latin typeface="Times New Roman"/>
                          <a:ea typeface="MS Mincho"/>
                        </a:rPr>
                        <a:t>0</a:t>
                      </a:r>
                      <a:endParaRPr lang="en-US" sz="1000" strike="sngStrike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000" strike="sngStrike" dirty="0">
                          <a:latin typeface="Times New Roman"/>
                          <a:ea typeface="MS Mincho"/>
                        </a:rPr>
                        <a:t>2</a:t>
                      </a:r>
                      <a:endParaRPr lang="en-US" sz="1000" strike="sngStrike" dirty="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000" strike="sngStrike" dirty="0">
                          <a:latin typeface="Times New Roman"/>
                          <a:ea typeface="MS Mincho"/>
                        </a:rPr>
                        <a:t>1</a:t>
                      </a:r>
                      <a:endParaRPr lang="en-US" sz="1000" strike="sngStrike" dirty="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000" strike="sngStrike" dirty="0">
                          <a:latin typeface="Times New Roman"/>
                          <a:ea typeface="MS Mincho"/>
                        </a:rPr>
                        <a:t>2</a:t>
                      </a:r>
                      <a:endParaRPr lang="en-US" sz="1000" strike="sngStrike" dirty="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000" strike="sngStrike" dirty="0">
                          <a:latin typeface="Times New Roman"/>
                          <a:ea typeface="MS Mincho"/>
                        </a:rPr>
                        <a:t>0</a:t>
                      </a:r>
                      <a:endParaRPr lang="en-US" sz="1000" strike="sngStrike" dirty="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000" strike="sngStrike">
                          <a:latin typeface="Times New Roman"/>
                          <a:ea typeface="MS Mincho"/>
                        </a:rPr>
                        <a:t>3</a:t>
                      </a:r>
                      <a:endParaRPr lang="en-US" sz="1000" strike="sngStrike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000" strike="sngStrike">
                          <a:latin typeface="Times New Roman"/>
                          <a:ea typeface="MS Mincho"/>
                        </a:rPr>
                        <a:t>1</a:t>
                      </a:r>
                      <a:endParaRPr lang="en-US" sz="1000" strike="sngStrike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000" strike="sngStrike">
                          <a:latin typeface="Times New Roman"/>
                          <a:ea typeface="MS Mincho"/>
                        </a:rPr>
                        <a:t>3</a:t>
                      </a:r>
                      <a:endParaRPr lang="en-US" sz="1000" strike="sngStrike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000" strike="sngStrike">
                          <a:latin typeface="Times New Roman"/>
                          <a:ea typeface="MS Mincho"/>
                        </a:rPr>
                        <a:t>2</a:t>
                      </a:r>
                      <a:endParaRPr lang="en-US" sz="1000" strike="sngStrike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000" strike="sngStrike">
                          <a:latin typeface="Times New Roman"/>
                          <a:ea typeface="MS Mincho"/>
                        </a:rPr>
                        <a:t>3</a:t>
                      </a:r>
                      <a:endParaRPr lang="en-US" sz="1000" strike="sngStrike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650"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000" b="1" dirty="0">
                          <a:latin typeface="Times New Roman"/>
                          <a:ea typeface="MS Mincho"/>
                        </a:rPr>
                        <a:t>l1CandIdx</a:t>
                      </a:r>
                      <a:endParaRPr lang="en-US" sz="1000" dirty="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000">
                          <a:latin typeface="Times New Roman"/>
                          <a:ea typeface="MS Mincho"/>
                        </a:rPr>
                        <a:t>1</a:t>
                      </a:r>
                      <a:endParaRPr lang="en-US" sz="10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000">
                          <a:latin typeface="Times New Roman"/>
                          <a:ea typeface="MS Mincho"/>
                        </a:rPr>
                        <a:t>0</a:t>
                      </a:r>
                      <a:endParaRPr lang="en-US" sz="10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000" strike="sngStrike">
                          <a:latin typeface="Times New Roman"/>
                          <a:ea typeface="MS Mincho"/>
                        </a:rPr>
                        <a:t>2</a:t>
                      </a:r>
                      <a:endParaRPr lang="en-US" sz="1000" strike="sngStrike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000" strike="sngStrike">
                          <a:latin typeface="Times New Roman"/>
                          <a:ea typeface="MS Mincho"/>
                        </a:rPr>
                        <a:t>0</a:t>
                      </a:r>
                      <a:endParaRPr lang="en-US" sz="1000" strike="sngStrike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000" strike="sngStrike">
                          <a:latin typeface="Times New Roman"/>
                          <a:ea typeface="MS Mincho"/>
                        </a:rPr>
                        <a:t>2</a:t>
                      </a:r>
                      <a:endParaRPr lang="en-US" sz="1000" strike="sngStrike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000" strike="sngStrike">
                          <a:latin typeface="Times New Roman"/>
                          <a:ea typeface="MS Mincho"/>
                        </a:rPr>
                        <a:t>1</a:t>
                      </a:r>
                      <a:endParaRPr lang="en-US" sz="1000" strike="sngStrike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000" strike="sngStrike">
                          <a:latin typeface="Times New Roman"/>
                          <a:ea typeface="MS Mincho"/>
                        </a:rPr>
                        <a:t>3</a:t>
                      </a:r>
                      <a:endParaRPr lang="en-US" sz="1000" strike="sngStrike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000" strike="sngStrike" dirty="0">
                          <a:latin typeface="Times New Roman"/>
                          <a:ea typeface="MS Mincho"/>
                        </a:rPr>
                        <a:t>0</a:t>
                      </a:r>
                      <a:endParaRPr lang="en-US" sz="1000" strike="sngStrike" dirty="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000" strike="sngStrike" dirty="0">
                          <a:latin typeface="Times New Roman"/>
                          <a:ea typeface="MS Mincho"/>
                        </a:rPr>
                        <a:t>3</a:t>
                      </a:r>
                      <a:endParaRPr lang="en-US" sz="1000" strike="sngStrike" dirty="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000" strike="sngStrike" dirty="0">
                          <a:latin typeface="Times New Roman"/>
                          <a:ea typeface="MS Mincho"/>
                        </a:rPr>
                        <a:t>1</a:t>
                      </a:r>
                      <a:endParaRPr lang="en-US" sz="1000" strike="sngStrike" dirty="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000" strike="sngStrike" dirty="0">
                          <a:latin typeface="Times New Roman"/>
                          <a:ea typeface="MS Mincho"/>
                        </a:rPr>
                        <a:t>3</a:t>
                      </a:r>
                      <a:endParaRPr lang="en-US" sz="1000" strike="sngStrike" dirty="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000" strike="sngStrike" dirty="0">
                          <a:latin typeface="Times New Roman"/>
                          <a:ea typeface="MS Mincho"/>
                        </a:rPr>
                        <a:t>2</a:t>
                      </a:r>
                      <a:endParaRPr lang="en-US" sz="1000" strike="sngStrike" dirty="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Content Placeholder 2"/>
          <p:cNvSpPr txBox="1">
            <a:spLocks/>
          </p:cNvSpPr>
          <p:nvPr/>
        </p:nvSpPr>
        <p:spPr>
          <a:xfrm>
            <a:off x="5004048" y="1484784"/>
            <a:ext cx="3454152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CE13 experimented</a:t>
            </a:r>
            <a:r>
              <a:rPr kumimoji="0" lang="en-US" sz="20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with limiting the number of duplicate checks to five during the second round of candidate addition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en-US" sz="2000" kern="0" dirty="0" smtClean="0">
                <a:latin typeface="+mn-lt"/>
              </a:rPr>
              <a:t>Decoder still has to be able to construct twelve combinations during search for ‘combined’ candidates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0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limits the number of possible combinations</a:t>
            </a: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i="1" dirty="0" smtClean="0"/>
              <a:t>4) Limiting </a:t>
            </a:r>
            <a:r>
              <a:rPr lang="en-US" sz="4000" b="1" i="1" dirty="0" smtClean="0"/>
              <a:t>the number of ‘combined’ merge candidates</a:t>
            </a:r>
            <a:br>
              <a:rPr lang="en-US" sz="4000" b="1" i="1" dirty="0" smtClean="0"/>
            </a:br>
            <a:endParaRPr lang="en-US" sz="40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691680" y="6021288"/>
          <a:ext cx="5114925" cy="742950"/>
        </p:xfrm>
        <a:graphic>
          <a:graphicData uri="http://schemas.openxmlformats.org/drawingml/2006/table">
            <a:tbl>
              <a:tblPr/>
              <a:tblGrid>
                <a:gridCol w="885825"/>
                <a:gridCol w="342900"/>
                <a:gridCol w="342900"/>
                <a:gridCol w="400050"/>
                <a:gridCol w="342900"/>
                <a:gridCol w="342900"/>
                <a:gridCol w="400050"/>
                <a:gridCol w="342900"/>
                <a:gridCol w="342900"/>
                <a:gridCol w="400050"/>
                <a:gridCol w="342900"/>
                <a:gridCol w="342900"/>
                <a:gridCol w="285750"/>
              </a:tblGrid>
              <a:tr h="247650"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000" b="1" dirty="0" err="1">
                          <a:latin typeface="Times New Roman"/>
                          <a:ea typeface="MS Mincho"/>
                        </a:rPr>
                        <a:t>combIdx</a:t>
                      </a:r>
                      <a:endParaRPr lang="en-US" sz="1000" dirty="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000" b="1">
                          <a:latin typeface="Times New Roman"/>
                          <a:ea typeface="MS Mincho"/>
                        </a:rPr>
                        <a:t>0</a:t>
                      </a:r>
                      <a:endParaRPr lang="en-US" sz="10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000" b="1">
                          <a:latin typeface="Times New Roman"/>
                          <a:ea typeface="MS Mincho"/>
                        </a:rPr>
                        <a:t>1</a:t>
                      </a:r>
                      <a:endParaRPr lang="en-US" sz="10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000" b="1" strike="noStrike" dirty="0">
                          <a:latin typeface="Times New Roman"/>
                          <a:ea typeface="MS Mincho"/>
                        </a:rPr>
                        <a:t>2</a:t>
                      </a:r>
                      <a:endParaRPr lang="en-US" sz="1000" strike="noStrike" dirty="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000" b="1" strike="noStrike" dirty="0">
                          <a:latin typeface="Times New Roman"/>
                          <a:ea typeface="MS Mincho"/>
                        </a:rPr>
                        <a:t>3</a:t>
                      </a:r>
                      <a:endParaRPr lang="en-US" sz="1000" strike="noStrike" dirty="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000" b="1" strike="noStrike">
                          <a:latin typeface="Times New Roman"/>
                          <a:ea typeface="MS Mincho"/>
                        </a:rPr>
                        <a:t>4</a:t>
                      </a:r>
                      <a:endParaRPr lang="en-US" sz="1000" strike="noStrike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000" b="1" strike="sngStrike">
                          <a:latin typeface="Times New Roman"/>
                          <a:ea typeface="MS Mincho"/>
                        </a:rPr>
                        <a:t>5</a:t>
                      </a:r>
                      <a:endParaRPr lang="en-US" sz="1000" strike="sngStrike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000" b="1" strike="sngStrike">
                          <a:latin typeface="Times New Roman"/>
                          <a:ea typeface="MS Mincho"/>
                        </a:rPr>
                        <a:t>6</a:t>
                      </a:r>
                      <a:endParaRPr lang="en-US" sz="1000" strike="sngStrike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000" b="1" strike="sngStrike">
                          <a:latin typeface="Times New Roman"/>
                          <a:ea typeface="MS Mincho"/>
                        </a:rPr>
                        <a:t>7</a:t>
                      </a:r>
                      <a:endParaRPr lang="en-US" sz="1000" strike="sngStrike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000" b="1" strike="sngStrike" dirty="0">
                          <a:latin typeface="Times New Roman"/>
                          <a:ea typeface="MS Mincho"/>
                        </a:rPr>
                        <a:t>8</a:t>
                      </a:r>
                      <a:endParaRPr lang="en-US" sz="1000" strike="sngStrike" dirty="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000" b="1" strike="sngStrike">
                          <a:latin typeface="Times New Roman"/>
                          <a:ea typeface="MS Mincho"/>
                        </a:rPr>
                        <a:t>9</a:t>
                      </a:r>
                      <a:endParaRPr lang="en-US" sz="1000" strike="sngStrike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000" b="1" strike="sngStrike">
                          <a:latin typeface="Times New Roman"/>
                          <a:ea typeface="MS Mincho"/>
                        </a:rPr>
                        <a:t>10</a:t>
                      </a:r>
                      <a:endParaRPr lang="en-US" sz="1000" strike="sngStrike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000" b="1" strike="sngStrike">
                          <a:latin typeface="Times New Roman"/>
                          <a:ea typeface="MS Mincho"/>
                        </a:rPr>
                        <a:t>11</a:t>
                      </a:r>
                      <a:endParaRPr lang="en-US" sz="1000" strike="sngStrike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650"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000" b="1">
                          <a:latin typeface="Times New Roman"/>
                          <a:ea typeface="MS Mincho"/>
                        </a:rPr>
                        <a:t>l0CandIdx</a:t>
                      </a:r>
                      <a:endParaRPr lang="en-US" sz="10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000">
                          <a:latin typeface="Times New Roman"/>
                          <a:ea typeface="MS Mincho"/>
                        </a:rPr>
                        <a:t>0</a:t>
                      </a:r>
                      <a:endParaRPr lang="en-US" sz="10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000">
                          <a:latin typeface="Times New Roman"/>
                          <a:ea typeface="MS Mincho"/>
                        </a:rPr>
                        <a:t>1</a:t>
                      </a:r>
                      <a:endParaRPr lang="en-US" sz="10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000" strike="noStrike">
                          <a:latin typeface="Times New Roman"/>
                          <a:ea typeface="MS Mincho"/>
                        </a:rPr>
                        <a:t>0</a:t>
                      </a:r>
                      <a:endParaRPr lang="en-US" sz="1000" strike="noStrike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000" strike="noStrike" dirty="0">
                          <a:latin typeface="Times New Roman"/>
                          <a:ea typeface="MS Mincho"/>
                        </a:rPr>
                        <a:t>2</a:t>
                      </a:r>
                      <a:endParaRPr lang="en-US" sz="1000" strike="noStrike" dirty="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000" strike="noStrike" dirty="0">
                          <a:latin typeface="Times New Roman"/>
                          <a:ea typeface="MS Mincho"/>
                        </a:rPr>
                        <a:t>1</a:t>
                      </a:r>
                      <a:endParaRPr lang="en-US" sz="1000" strike="noStrike" dirty="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000" strike="sngStrike" dirty="0">
                          <a:latin typeface="Times New Roman"/>
                          <a:ea typeface="MS Mincho"/>
                        </a:rPr>
                        <a:t>2</a:t>
                      </a:r>
                      <a:endParaRPr lang="en-US" sz="1000" strike="sngStrike" dirty="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000" strike="sngStrike" dirty="0">
                          <a:latin typeface="Times New Roman"/>
                          <a:ea typeface="MS Mincho"/>
                        </a:rPr>
                        <a:t>0</a:t>
                      </a:r>
                      <a:endParaRPr lang="en-US" sz="1000" strike="sngStrike" dirty="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000" strike="sngStrike">
                          <a:latin typeface="Times New Roman"/>
                          <a:ea typeface="MS Mincho"/>
                        </a:rPr>
                        <a:t>3</a:t>
                      </a:r>
                      <a:endParaRPr lang="en-US" sz="1000" strike="sngStrike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000" strike="sngStrike">
                          <a:latin typeface="Times New Roman"/>
                          <a:ea typeface="MS Mincho"/>
                        </a:rPr>
                        <a:t>1</a:t>
                      </a:r>
                      <a:endParaRPr lang="en-US" sz="1000" strike="sngStrike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000" strike="sngStrike">
                          <a:latin typeface="Times New Roman"/>
                          <a:ea typeface="MS Mincho"/>
                        </a:rPr>
                        <a:t>3</a:t>
                      </a:r>
                      <a:endParaRPr lang="en-US" sz="1000" strike="sngStrike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000" strike="sngStrike">
                          <a:latin typeface="Times New Roman"/>
                          <a:ea typeface="MS Mincho"/>
                        </a:rPr>
                        <a:t>2</a:t>
                      </a:r>
                      <a:endParaRPr lang="en-US" sz="1000" strike="sngStrike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000" strike="sngStrike">
                          <a:latin typeface="Times New Roman"/>
                          <a:ea typeface="MS Mincho"/>
                        </a:rPr>
                        <a:t>3</a:t>
                      </a:r>
                      <a:endParaRPr lang="en-US" sz="1000" strike="sngStrike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650"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000" b="1">
                          <a:latin typeface="Times New Roman"/>
                          <a:ea typeface="MS Mincho"/>
                        </a:rPr>
                        <a:t>l1CandIdx</a:t>
                      </a:r>
                      <a:endParaRPr lang="en-US" sz="10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000">
                          <a:latin typeface="Times New Roman"/>
                          <a:ea typeface="MS Mincho"/>
                        </a:rPr>
                        <a:t>1</a:t>
                      </a:r>
                      <a:endParaRPr lang="en-US" sz="10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000">
                          <a:latin typeface="Times New Roman"/>
                          <a:ea typeface="MS Mincho"/>
                        </a:rPr>
                        <a:t>0</a:t>
                      </a:r>
                      <a:endParaRPr lang="en-US" sz="10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000" strike="noStrike">
                          <a:latin typeface="Times New Roman"/>
                          <a:ea typeface="MS Mincho"/>
                        </a:rPr>
                        <a:t>2</a:t>
                      </a:r>
                      <a:endParaRPr lang="en-US" sz="1000" strike="noStrike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000" strike="noStrike">
                          <a:latin typeface="Times New Roman"/>
                          <a:ea typeface="MS Mincho"/>
                        </a:rPr>
                        <a:t>0</a:t>
                      </a:r>
                      <a:endParaRPr lang="en-US" sz="1000" strike="noStrike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000" strike="noStrike" dirty="0">
                          <a:latin typeface="Times New Roman"/>
                          <a:ea typeface="MS Mincho"/>
                        </a:rPr>
                        <a:t>2</a:t>
                      </a:r>
                      <a:endParaRPr lang="en-US" sz="1000" strike="noStrike" dirty="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000" strike="sngStrike" dirty="0">
                          <a:latin typeface="Times New Roman"/>
                          <a:ea typeface="MS Mincho"/>
                        </a:rPr>
                        <a:t>1</a:t>
                      </a:r>
                      <a:endParaRPr lang="en-US" sz="1000" strike="sngStrike" dirty="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000" strike="sngStrike">
                          <a:latin typeface="Times New Roman"/>
                          <a:ea typeface="MS Mincho"/>
                        </a:rPr>
                        <a:t>3</a:t>
                      </a:r>
                      <a:endParaRPr lang="en-US" sz="1000" strike="sngStrike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000" strike="sngStrike" dirty="0">
                          <a:latin typeface="Times New Roman"/>
                          <a:ea typeface="MS Mincho"/>
                        </a:rPr>
                        <a:t>0</a:t>
                      </a:r>
                      <a:endParaRPr lang="en-US" sz="1000" strike="sngStrike" dirty="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000" strike="sngStrike" dirty="0">
                          <a:latin typeface="Times New Roman"/>
                          <a:ea typeface="MS Mincho"/>
                        </a:rPr>
                        <a:t>3</a:t>
                      </a:r>
                      <a:endParaRPr lang="en-US" sz="1000" strike="sngStrike" dirty="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000" strike="sngStrike" dirty="0">
                          <a:latin typeface="Times New Roman"/>
                          <a:ea typeface="MS Mincho"/>
                        </a:rPr>
                        <a:t>1</a:t>
                      </a:r>
                      <a:endParaRPr lang="en-US" sz="1000" strike="sngStrike" dirty="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000" strike="sngStrike" dirty="0">
                          <a:latin typeface="Times New Roman"/>
                          <a:ea typeface="MS Mincho"/>
                        </a:rPr>
                        <a:t>3</a:t>
                      </a:r>
                      <a:endParaRPr lang="en-US" sz="1000" strike="sngStrike" dirty="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000" strike="sngStrike" dirty="0">
                          <a:latin typeface="Times New Roman"/>
                          <a:ea typeface="MS Mincho"/>
                        </a:rPr>
                        <a:t>2</a:t>
                      </a:r>
                      <a:endParaRPr lang="en-US" sz="1000" strike="sngStrike" dirty="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23528" y="1643063"/>
          <a:ext cx="4538736" cy="4241288"/>
        </p:xfrm>
        <a:graphic>
          <a:graphicData uri="http://schemas.openxmlformats.org/drawingml/2006/table">
            <a:tbl>
              <a:tblPr/>
              <a:tblGrid>
                <a:gridCol w="769728"/>
                <a:gridCol w="628168"/>
                <a:gridCol w="628168"/>
                <a:gridCol w="628168"/>
                <a:gridCol w="628168"/>
                <a:gridCol w="628168"/>
                <a:gridCol w="628168"/>
              </a:tblGrid>
              <a:tr h="147956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10544" marR="10544" marT="105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HE</a:t>
                      </a:r>
                    </a:p>
                  </a:txBody>
                  <a:tcPr marL="10544" marR="10544" marT="105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LC</a:t>
                      </a:r>
                    </a:p>
                  </a:txBody>
                  <a:tcPr marL="10544" marR="10544" marT="105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7956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10544" marR="10544" marT="105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10544" marR="10544" marT="105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10544" marR="10544" marT="105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10544" marR="10544" marT="105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10544" marR="10544" marT="105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10544" marR="10544" marT="105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10544" marR="10544" marT="105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95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</a:t>
                      </a:r>
                    </a:p>
                  </a:txBody>
                  <a:tcPr marL="10544" marR="10544" marT="105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10544" marR="10544" marT="105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10544" marR="10544" marT="1054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10544" marR="10544" marT="105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10544" marR="10544" marT="105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10544" marR="10544" marT="1054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10544" marR="10544" marT="105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795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10544" marR="10544" marT="105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10544" marR="10544" marT="105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10544" marR="10544" marT="105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10544" marR="10544" marT="105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10544" marR="10544" marT="105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10544" marR="10544" marT="105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10544" marR="10544" marT="105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795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C</a:t>
                      </a:r>
                    </a:p>
                  </a:txBody>
                  <a:tcPr marL="10544" marR="10544" marT="105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10544" marR="10544" marT="105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10544" marR="10544" marT="105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10544" marR="10544" marT="105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10544" marR="10544" marT="105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10544" marR="10544" marT="105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10544" marR="10544" marT="105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795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D</a:t>
                      </a:r>
                    </a:p>
                  </a:txBody>
                  <a:tcPr marL="10544" marR="10544" marT="105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10544" marR="10544" marT="105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10544" marR="10544" marT="105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10544" marR="10544" marT="105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10544" marR="10544" marT="105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10544" marR="10544" marT="105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10544" marR="10544" marT="105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795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E</a:t>
                      </a:r>
                    </a:p>
                  </a:txBody>
                  <a:tcPr marL="10544" marR="10544" marT="105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10544" marR="10544" marT="105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10544" marR="10544" marT="105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10544" marR="10544" marT="105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10544" marR="10544" marT="105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10544" marR="10544" marT="105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10544" marR="10544" marT="105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795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10544" marR="10544" marT="105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10544" marR="10544" marT="105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10544" marR="10544" marT="105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10544" marR="10544" marT="105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10544" marR="10544" marT="105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10544" marR="10544" marT="105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10544" marR="10544" marT="105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795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10544" marR="10544" marT="105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10544" marR="10544" marT="105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10544" marR="10544" marT="105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10544" marR="10544" marT="105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10544" marR="10544" marT="105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10544" marR="10544" marT="105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10544" marR="10544" marT="105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633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10544" marR="10544" marT="105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10544" marR="10544" marT="105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10544" marR="10544" marT="105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633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10544" marR="10544" marT="105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10544" marR="10544" marT="105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102%</a:t>
                      </a:r>
                    </a:p>
                  </a:txBody>
                  <a:tcPr marL="10544" marR="10544" marT="105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7956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10544" marR="10544" marT="1054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10544" marR="10544" marT="1054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10544" marR="10544" marT="1054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10544" marR="10544" marT="1054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10544" marR="10544" marT="1054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10544" marR="10544" marT="1054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10544" marR="10544" marT="1054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956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10544" marR="10544" marT="105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HE</a:t>
                      </a:r>
                    </a:p>
                  </a:txBody>
                  <a:tcPr marL="10544" marR="10544" marT="105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LC</a:t>
                      </a:r>
                    </a:p>
                  </a:txBody>
                  <a:tcPr marL="10544" marR="10544" marT="105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7956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10544" marR="10544" marT="105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10544" marR="10544" marT="105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10544" marR="10544" marT="105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10544" marR="10544" marT="105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10544" marR="10544" marT="105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10544" marR="10544" marT="105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10544" marR="10544" marT="105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95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</a:t>
                      </a:r>
                    </a:p>
                  </a:txBody>
                  <a:tcPr marL="10544" marR="10544" marT="105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10544" marR="10544" marT="105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10544" marR="10544" marT="1054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10544" marR="10544" marT="105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10544" marR="10544" marT="105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10544" marR="10544" marT="1054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10544" marR="10544" marT="105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795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10544" marR="10544" marT="105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10544" marR="10544" marT="105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10544" marR="10544" marT="105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10544" marR="10544" marT="105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10544" marR="10544" marT="105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10544" marR="10544" marT="105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10544" marR="10544" marT="105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795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C</a:t>
                      </a:r>
                    </a:p>
                  </a:txBody>
                  <a:tcPr marL="10544" marR="10544" marT="105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10544" marR="10544" marT="105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10544" marR="10544" marT="105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10544" marR="10544" marT="105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10544" marR="10544" marT="105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10544" marR="10544" marT="105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10544" marR="10544" marT="105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795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D</a:t>
                      </a:r>
                    </a:p>
                  </a:txBody>
                  <a:tcPr marL="10544" marR="10544" marT="105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10544" marR="10544" marT="105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10544" marR="10544" marT="105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10544" marR="10544" marT="105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10544" marR="10544" marT="105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10544" marR="10544" marT="105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10544" marR="10544" marT="105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795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E</a:t>
                      </a:r>
                    </a:p>
                  </a:txBody>
                  <a:tcPr marL="10544" marR="10544" marT="105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10544" marR="10544" marT="105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10544" marR="10544" marT="105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10544" marR="10544" marT="105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10544" marR="10544" marT="105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10544" marR="10544" marT="105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10544" marR="10544" marT="105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795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10544" marR="10544" marT="105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10544" marR="10544" marT="105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10544" marR="10544" marT="105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10544" marR="10544" marT="105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10544" marR="10544" marT="105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10544" marR="10544" marT="105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10544" marR="10544" marT="105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795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10544" marR="10544" marT="105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10544" marR="10544" marT="105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10544" marR="10544" marT="105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10544" marR="10544" marT="105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10544" marR="10544" marT="105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10544" marR="10544" marT="105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10544" marR="10544" marT="105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633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10544" marR="10544" marT="105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10544" marR="10544" marT="105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10544" marR="10544" marT="105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633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10544" marR="10544" marT="105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97%</a:t>
                      </a:r>
                    </a:p>
                  </a:txBody>
                  <a:tcPr marL="10544" marR="10544" marT="105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96%</a:t>
                      </a:r>
                    </a:p>
                  </a:txBody>
                  <a:tcPr marL="10544" marR="10544" marT="105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Content Placeholder 2"/>
          <p:cNvSpPr txBox="1">
            <a:spLocks/>
          </p:cNvSpPr>
          <p:nvPr/>
        </p:nvSpPr>
        <p:spPr>
          <a:xfrm>
            <a:off x="5004048" y="2060848"/>
            <a:ext cx="3454152" cy="324036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Number of possible combinations can be limited to five with no loss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9777" y="188640"/>
            <a:ext cx="7772400" cy="1143000"/>
          </a:xfrm>
        </p:spPr>
        <p:txBody>
          <a:bodyPr/>
          <a:lstStyle/>
          <a:p>
            <a:r>
              <a:rPr lang="en-US" sz="3600" dirty="0" smtClean="0"/>
              <a:t>5) Simplified </a:t>
            </a:r>
            <a:r>
              <a:rPr lang="en-US" sz="3600" dirty="0" smtClean="0"/>
              <a:t>pruning during addition of ‘combined’ merge candidates</a:t>
            </a:r>
            <a:endParaRPr lang="en-US" sz="36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95537" y="1468163"/>
          <a:ext cx="3960440" cy="5129189"/>
        </p:xfrm>
        <a:graphic>
          <a:graphicData uri="http://schemas.openxmlformats.org/drawingml/2006/table">
            <a:tbl>
              <a:tblPr/>
              <a:tblGrid>
                <a:gridCol w="671654"/>
                <a:gridCol w="548131"/>
                <a:gridCol w="548131"/>
                <a:gridCol w="548131"/>
                <a:gridCol w="548131"/>
                <a:gridCol w="548131"/>
                <a:gridCol w="548131"/>
              </a:tblGrid>
              <a:tr h="164494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323" marR="8323" marT="832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HE</a:t>
                      </a:r>
                    </a:p>
                  </a:txBody>
                  <a:tcPr marL="8323" marR="8323" marT="83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LC</a:t>
                      </a:r>
                    </a:p>
                  </a:txBody>
                  <a:tcPr marL="8323" marR="8323" marT="83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4494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323" marR="8323" marT="832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323" marR="8323" marT="83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8323" marR="8323" marT="83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8323" marR="8323" marT="832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323" marR="8323" marT="83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8323" marR="8323" marT="83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8323" marR="8323" marT="832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49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</a:t>
                      </a:r>
                    </a:p>
                  </a:txBody>
                  <a:tcPr marL="8323" marR="8323" marT="83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8323" marR="8323" marT="83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8323" marR="8323" marT="832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8323" marR="8323" marT="832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23" marR="8323" marT="83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8323" marR="8323" marT="832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23" marR="8323" marT="832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449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8323" marR="8323" marT="83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23" marR="8323" marT="83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23" marR="8323" marT="83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8323" marR="8323" marT="832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23" marR="8323" marT="83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23" marR="8323" marT="83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8323" marR="8323" marT="832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449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C</a:t>
                      </a:r>
                    </a:p>
                  </a:txBody>
                  <a:tcPr marL="8323" marR="8323" marT="83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23" marR="8323" marT="83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23" marR="8323" marT="83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23" marR="8323" marT="832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23" marR="8323" marT="83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23" marR="8323" marT="83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23" marR="8323" marT="832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449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D</a:t>
                      </a:r>
                    </a:p>
                  </a:txBody>
                  <a:tcPr marL="8323" marR="8323" marT="83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23" marR="8323" marT="83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23" marR="8323" marT="83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8323" marR="8323" marT="832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23" marR="8323" marT="83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8323" marR="8323" marT="83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23" marR="8323" marT="832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449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E</a:t>
                      </a:r>
                    </a:p>
                  </a:txBody>
                  <a:tcPr marL="8323" marR="8323" marT="83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323" marR="8323" marT="83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323" marR="8323" marT="83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323" marR="8323" marT="832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323" marR="8323" marT="83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323" marR="8323" marT="83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323" marR="8323" marT="832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449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8323" marR="8323" marT="83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23" marR="8323" marT="83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23" marR="8323" marT="83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23" marR="8323" marT="832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23" marR="8323" marT="83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23" marR="8323" marT="83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23" marR="8323" marT="832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449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323" marR="8323" marT="83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23" marR="8323" marT="83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23" marR="8323" marT="83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23" marR="8323" marT="832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23" marR="8323" marT="83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23" marR="8323" marT="83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23" marR="8323" marT="832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82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8323" marR="8323" marT="83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8323" marR="8323" marT="83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98%</a:t>
                      </a:r>
                    </a:p>
                  </a:txBody>
                  <a:tcPr marL="8323" marR="8323" marT="83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2182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8323" marR="8323" marT="83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97%</a:t>
                      </a:r>
                    </a:p>
                  </a:txBody>
                  <a:tcPr marL="8323" marR="8323" marT="83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96%</a:t>
                      </a:r>
                    </a:p>
                  </a:txBody>
                  <a:tcPr marL="8323" marR="8323" marT="83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4494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323" marR="8323" marT="832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323" marR="8323" marT="832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323" marR="8323" marT="832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323" marR="8323" marT="832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323" marR="8323" marT="832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323" marR="8323" marT="832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323" marR="8323" marT="832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494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323" marR="8323" marT="832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HE</a:t>
                      </a:r>
                    </a:p>
                  </a:txBody>
                  <a:tcPr marL="8323" marR="8323" marT="83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LC</a:t>
                      </a:r>
                    </a:p>
                  </a:txBody>
                  <a:tcPr marL="8323" marR="8323" marT="83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4494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323" marR="8323" marT="832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323" marR="8323" marT="83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8323" marR="8323" marT="83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8323" marR="8323" marT="832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323" marR="8323" marT="83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8323" marR="8323" marT="83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8323" marR="8323" marT="832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49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</a:t>
                      </a:r>
                    </a:p>
                  </a:txBody>
                  <a:tcPr marL="8323" marR="8323" marT="83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323" marR="8323" marT="83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323" marR="8323" marT="832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323" marR="8323" marT="832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323" marR="8323" marT="83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323" marR="8323" marT="832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323" marR="8323" marT="832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449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8323" marR="8323" marT="83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8323" marR="8323" marT="83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8323" marR="8323" marT="83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8323" marR="8323" marT="832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23" marR="8323" marT="83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8323" marR="8323" marT="83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23" marR="8323" marT="832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449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C</a:t>
                      </a:r>
                    </a:p>
                  </a:txBody>
                  <a:tcPr marL="8323" marR="8323" marT="83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23" marR="8323" marT="83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23" marR="8323" marT="83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23" marR="8323" marT="832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23" marR="8323" marT="83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8323" marR="8323" marT="83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8323" marR="8323" marT="832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449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D</a:t>
                      </a:r>
                    </a:p>
                  </a:txBody>
                  <a:tcPr marL="8323" marR="8323" marT="83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23" marR="8323" marT="83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8323" marR="8323" marT="83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8323" marR="8323" marT="832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8323" marR="8323" marT="83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23" marR="8323" marT="83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8323" marR="8323" marT="832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449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E</a:t>
                      </a:r>
                    </a:p>
                  </a:txBody>
                  <a:tcPr marL="8323" marR="8323" marT="83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23" marR="8323" marT="83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0.6%</a:t>
                      </a:r>
                    </a:p>
                  </a:txBody>
                  <a:tcPr marL="8323" marR="8323" marT="83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8323" marR="8323" marT="832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8323" marR="8323" marT="83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8323" marR="8323" marT="83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8323" marR="8323" marT="832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449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8323" marR="8323" marT="83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23" marR="8323" marT="83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8323" marR="8323" marT="83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23" marR="8323" marT="832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23" marR="8323" marT="83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8323" marR="8323" marT="83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23" marR="8323" marT="832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449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323" marR="8323" marT="83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23" marR="8323" marT="83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23" marR="8323" marT="83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23" marR="8323" marT="832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23" marR="8323" marT="83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23" marR="8323" marT="83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23" marR="8323" marT="832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82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8323" marR="8323" marT="83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8323" marR="8323" marT="83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98%</a:t>
                      </a:r>
                    </a:p>
                  </a:txBody>
                  <a:tcPr marL="8323" marR="8323" marT="83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2182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8323" marR="8323" marT="83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97%</a:t>
                      </a:r>
                    </a:p>
                  </a:txBody>
                  <a:tcPr marL="8323" marR="8323" marT="83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96%</a:t>
                      </a:r>
                    </a:p>
                  </a:txBody>
                  <a:tcPr marL="8323" marR="8323" marT="83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Content Placeholder 2"/>
          <p:cNvSpPr txBox="1">
            <a:spLocks/>
          </p:cNvSpPr>
          <p:nvPr/>
        </p:nvSpPr>
        <p:spPr>
          <a:xfrm>
            <a:off x="5004048" y="2060848"/>
            <a:ext cx="3454152" cy="4032448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en-US" sz="2000" kern="0" dirty="0" smtClean="0">
                <a:latin typeface="+mn-lt"/>
              </a:rPr>
              <a:t>Replaces check duplicate function (O(n)) with a simple check (O(1)) at the start of each candidate addition</a:t>
            </a:r>
          </a:p>
          <a:p>
            <a:pPr marL="342900" indent="-342900" defTabSz="914400" eaLnBrk="0" hangingPunct="0">
              <a:spcBef>
                <a:spcPct val="20000"/>
              </a:spcBef>
              <a:buFontTx/>
              <a:buChar char="•"/>
            </a:pPr>
            <a:r>
              <a:rPr lang="en-US" sz="2000" dirty="0" smtClean="0">
                <a:latin typeface="+mn-lt"/>
              </a:rPr>
              <a:t>Combination with </a:t>
            </a:r>
            <a:r>
              <a:rPr lang="en-US" sz="2000" dirty="0" err="1" smtClean="0">
                <a:latin typeface="+mn-lt"/>
              </a:rPr>
              <a:t>Mv</a:t>
            </a:r>
            <a:r>
              <a:rPr lang="en-US" sz="2000" baseline="-25000" dirty="0" err="1" smtClean="0">
                <a:latin typeface="+mn-lt"/>
              </a:rPr>
              <a:t>a</a:t>
            </a:r>
            <a:r>
              <a:rPr lang="en-US" sz="2000" dirty="0" smtClean="0">
                <a:latin typeface="+mn-lt"/>
              </a:rPr>
              <a:t> and </a:t>
            </a:r>
            <a:r>
              <a:rPr lang="en-US" sz="2000" dirty="0" err="1" smtClean="0">
                <a:latin typeface="+mn-lt"/>
              </a:rPr>
              <a:t>MV</a:t>
            </a:r>
            <a:r>
              <a:rPr lang="en-US" sz="2000" baseline="-25000" dirty="0" err="1" smtClean="0">
                <a:latin typeface="+mn-lt"/>
              </a:rPr>
              <a:t>b</a:t>
            </a:r>
            <a:r>
              <a:rPr lang="en-US" sz="2000" kern="0" dirty="0" smtClean="0">
                <a:latin typeface="+mn-lt"/>
              </a:rPr>
              <a:t> </a:t>
            </a:r>
            <a:r>
              <a:rPr lang="en-US" sz="2000" kern="0" dirty="0" smtClean="0">
                <a:latin typeface="+mn-lt"/>
              </a:rPr>
              <a:t>is not allowed if:</a:t>
            </a:r>
            <a:endParaRPr lang="en-US" sz="2000" dirty="0" smtClean="0">
              <a:latin typeface="+mn-lt"/>
            </a:endParaRPr>
          </a:p>
          <a:p>
            <a:pPr marL="342900" indent="-342900" defTabSz="914400" eaLnBrk="0" hangingPunct="0">
              <a:spcBef>
                <a:spcPct val="20000"/>
              </a:spcBef>
            </a:pPr>
            <a:r>
              <a:rPr lang="en-US" sz="2000" dirty="0" smtClean="0">
                <a:latin typeface="+mn-lt"/>
              </a:rPr>
              <a:t>	</a:t>
            </a:r>
          </a:p>
          <a:p>
            <a:pPr marL="342900" indent="-342900" defTabSz="914400" eaLnBrk="0" hangingPunct="0">
              <a:spcBef>
                <a:spcPct val="20000"/>
              </a:spcBef>
            </a:pPr>
            <a:r>
              <a:rPr lang="en-US" sz="2000" dirty="0" smtClean="0">
                <a:latin typeface="+mn-lt"/>
              </a:rPr>
              <a:t>	</a:t>
            </a:r>
            <a:r>
              <a:rPr lang="en-US" sz="2000" dirty="0" err="1" smtClean="0">
                <a:latin typeface="+mn-lt"/>
              </a:rPr>
              <a:t>MV</a:t>
            </a:r>
            <a:r>
              <a:rPr lang="en-US" sz="2000" baseline="-25000" dirty="0" err="1" smtClean="0">
                <a:latin typeface="+mn-lt"/>
              </a:rPr>
              <a:t>a</a:t>
            </a:r>
            <a:r>
              <a:rPr lang="en-US" sz="2000" dirty="0" smtClean="0">
                <a:latin typeface="+mn-lt"/>
              </a:rPr>
              <a:t>(0)== </a:t>
            </a:r>
            <a:r>
              <a:rPr lang="en-US" sz="2000" dirty="0" err="1" smtClean="0">
                <a:latin typeface="+mn-lt"/>
              </a:rPr>
              <a:t>MV</a:t>
            </a:r>
            <a:r>
              <a:rPr lang="en-US" sz="2000" baseline="-25000" dirty="0" err="1" smtClean="0">
                <a:latin typeface="+mn-lt"/>
              </a:rPr>
              <a:t>b</a:t>
            </a:r>
            <a:r>
              <a:rPr lang="en-US" sz="2000" dirty="0" smtClean="0">
                <a:latin typeface="+mn-lt"/>
              </a:rPr>
              <a:t>(0) &amp;&amp; </a:t>
            </a:r>
            <a:r>
              <a:rPr lang="en-US" sz="2000" dirty="0" err="1" smtClean="0">
                <a:latin typeface="+mn-lt"/>
              </a:rPr>
              <a:t>ref</a:t>
            </a:r>
            <a:r>
              <a:rPr lang="en-US" sz="2000" baseline="-25000" dirty="0" err="1" smtClean="0">
                <a:latin typeface="+mn-lt"/>
              </a:rPr>
              <a:t>a</a:t>
            </a:r>
            <a:r>
              <a:rPr lang="en-US" sz="2000" dirty="0" smtClean="0">
                <a:latin typeface="+mn-lt"/>
              </a:rPr>
              <a:t>(0)== </a:t>
            </a:r>
            <a:r>
              <a:rPr lang="en-US" sz="2000" dirty="0" err="1" smtClean="0">
                <a:latin typeface="+mn-lt"/>
              </a:rPr>
              <a:t>ref</a:t>
            </a:r>
            <a:r>
              <a:rPr lang="en-US" sz="2000" baseline="-25000" dirty="0" err="1" smtClean="0">
                <a:latin typeface="+mn-lt"/>
              </a:rPr>
              <a:t>b</a:t>
            </a:r>
            <a:r>
              <a:rPr lang="en-US" sz="2000" dirty="0" smtClean="0">
                <a:latin typeface="+mn-lt"/>
              </a:rPr>
              <a:t>(0) || </a:t>
            </a:r>
            <a:r>
              <a:rPr lang="en-US" sz="2000" dirty="0" err="1" smtClean="0">
                <a:latin typeface="+mn-lt"/>
              </a:rPr>
              <a:t>MV</a:t>
            </a:r>
            <a:r>
              <a:rPr lang="en-US" sz="2000" baseline="-25000" dirty="0" err="1" smtClean="0">
                <a:latin typeface="+mn-lt"/>
              </a:rPr>
              <a:t>a</a:t>
            </a:r>
            <a:r>
              <a:rPr lang="en-US" sz="2000" dirty="0" smtClean="0">
                <a:latin typeface="+mn-lt"/>
              </a:rPr>
              <a:t>(1)== </a:t>
            </a:r>
            <a:r>
              <a:rPr lang="en-US" sz="2000" dirty="0" err="1" smtClean="0">
                <a:latin typeface="+mn-lt"/>
              </a:rPr>
              <a:t>MV</a:t>
            </a:r>
            <a:r>
              <a:rPr lang="en-US" sz="2000" baseline="-25000" dirty="0" err="1" smtClean="0">
                <a:latin typeface="+mn-lt"/>
              </a:rPr>
              <a:t>b</a:t>
            </a:r>
            <a:r>
              <a:rPr lang="en-US" sz="2000" dirty="0" smtClean="0">
                <a:latin typeface="+mn-lt"/>
              </a:rPr>
              <a:t>(1) &amp;&amp; </a:t>
            </a:r>
            <a:r>
              <a:rPr lang="en-US" sz="2000" dirty="0" err="1" smtClean="0">
                <a:latin typeface="+mn-lt"/>
              </a:rPr>
              <a:t>ref</a:t>
            </a:r>
            <a:r>
              <a:rPr lang="en-US" sz="2000" baseline="-25000" dirty="0" err="1" smtClean="0">
                <a:latin typeface="+mn-lt"/>
              </a:rPr>
              <a:t>a</a:t>
            </a:r>
            <a:r>
              <a:rPr lang="en-US" sz="2000" dirty="0" smtClean="0">
                <a:latin typeface="+mn-lt"/>
              </a:rPr>
              <a:t>(1)== </a:t>
            </a:r>
            <a:r>
              <a:rPr lang="en-US" sz="2000" dirty="0" err="1" smtClean="0">
                <a:latin typeface="+mn-lt"/>
              </a:rPr>
              <a:t>ref</a:t>
            </a:r>
            <a:r>
              <a:rPr lang="en-US" sz="2000" baseline="-25000" dirty="0" err="1" smtClean="0">
                <a:latin typeface="+mn-lt"/>
              </a:rPr>
              <a:t>b</a:t>
            </a:r>
            <a:r>
              <a:rPr lang="en-US" sz="2000" dirty="0" smtClean="0">
                <a:latin typeface="+mn-lt"/>
              </a:rPr>
              <a:t>(1)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9777" y="188640"/>
            <a:ext cx="7772400" cy="1143000"/>
          </a:xfrm>
        </p:spPr>
        <p:txBody>
          <a:bodyPr/>
          <a:lstStyle/>
          <a:p>
            <a:r>
              <a:rPr lang="en-US" sz="3600" dirty="0" smtClean="0"/>
              <a:t>Simplification 4 + 5</a:t>
            </a:r>
            <a:endParaRPr lang="en-US" sz="36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469777" y="1331640"/>
          <a:ext cx="6984777" cy="5126355"/>
        </p:xfrm>
        <a:graphic>
          <a:graphicData uri="http://schemas.openxmlformats.org/drawingml/2006/table">
            <a:tbl>
              <a:tblPr/>
              <a:tblGrid>
                <a:gridCol w="1184553"/>
                <a:gridCol w="966704"/>
                <a:gridCol w="966704"/>
                <a:gridCol w="966704"/>
                <a:gridCol w="966704"/>
                <a:gridCol w="966704"/>
                <a:gridCol w="966704"/>
              </a:tblGrid>
              <a:tr h="186804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HE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LC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8480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804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86804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6804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6804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D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6804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6804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848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804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848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8480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804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HE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LC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8480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804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86804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6804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6804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D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6804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6804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848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804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848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96%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ew presentation template V.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New presentation template V.3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New presentation template V.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 presentation template V.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 presentation template V.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 presentation template V.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 presentation template V.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 presentation template V.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 presentation template V.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 presentation template V.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 presentation template V.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 presentation template V.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 presentation template V.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 presentation template V.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ID Presentation Template</Template>
  <TotalTime>0</TotalTime>
  <Words>1777</Words>
  <Application>Microsoft Office PowerPoint</Application>
  <PresentationFormat>On-screen Show (4:3)</PresentationFormat>
  <Paragraphs>919</Paragraphs>
  <Slides>8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  <vt:variant>
        <vt:lpstr>Custom Shows</vt:lpstr>
      </vt:variant>
      <vt:variant>
        <vt:i4>1</vt:i4>
      </vt:variant>
    </vt:vector>
  </HeadingPairs>
  <TitlesOfParts>
    <vt:vector size="10" baseType="lpstr">
      <vt:lpstr>New presentation template V.3</vt:lpstr>
      <vt:lpstr>JCT-VC G690: Some possible motion vector coding related simplifications </vt:lpstr>
      <vt:lpstr>1) Reducing operations during the derivation of L1 MVP during bi-prediction </vt:lpstr>
      <vt:lpstr>2) Derivation of the reference index of temporal merge candidate </vt:lpstr>
      <vt:lpstr>3) Removing context for motion vector predictor index </vt:lpstr>
      <vt:lpstr>4) Limiting the number of ‘combined’ merge candidates </vt:lpstr>
      <vt:lpstr>4) Limiting the number of ‘combined’ merge candidates </vt:lpstr>
      <vt:lpstr>5) Simplified pruning during addition of ‘combined’ merge candidates</vt:lpstr>
      <vt:lpstr>Simplification 4 + 5</vt:lpstr>
      <vt:lpstr>MV Scaling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TD2011056 : A method for coding Intra prediction mode</dc:title>
  <dc:creator/>
  <cp:lastModifiedBy/>
  <cp:revision>3</cp:revision>
  <dcterms:created xsi:type="dcterms:W3CDTF">2010-08-28T15:03:29Z</dcterms:created>
  <dcterms:modified xsi:type="dcterms:W3CDTF">2011-11-22T06:57:30Z</dcterms:modified>
</cp:coreProperties>
</file>