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7" r:id="rId2"/>
    <p:sldId id="355" r:id="rId3"/>
    <p:sldId id="35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3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JCTVC-G679 - CE11: Extending horizontal and vertical scan to big block for CAVLC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/>
          <a:lstStyle/>
          <a:p>
            <a:r>
              <a:rPr lang="en-US" dirty="0" smtClean="0"/>
              <a:t>Extended usage of strong horizontal (scan row-by row) and strong vertical scan (scan column by column) to 16x16 and 32x32 blocks.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514600"/>
          <a:ext cx="4495800" cy="2194560"/>
        </p:xfrm>
        <a:graphic>
          <a:graphicData uri="http://schemas.openxmlformats.org/drawingml/2006/table">
            <a:tbl>
              <a:tblPr/>
              <a:tblGrid>
                <a:gridCol w="1498600"/>
                <a:gridCol w="1498600"/>
                <a:gridCol w="1498600"/>
              </a:tblGrid>
              <a:tr h="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600" b="0" dirty="0" err="1">
                          <a:latin typeface="+mn-lt"/>
                          <a:ea typeface="Malgun Gothic"/>
                        </a:rPr>
                        <a:t>IntraPredMode</a:t>
                      </a:r>
                      <a:endParaRPr lang="en-US" sz="1600" b="0" dirty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>
                          <a:latin typeface="+mn-lt"/>
                          <a:ea typeface="Malgun Gothic"/>
                        </a:rPr>
                        <a:t>Block Size</a:t>
                      </a:r>
                      <a:endParaRPr lang="en-US" sz="1600" b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>
                          <a:latin typeface="+mn-lt"/>
                          <a:ea typeface="Malgun Gothic"/>
                        </a:rPr>
                        <a:t>16x16</a:t>
                      </a:r>
                      <a:endParaRPr lang="en-US" sz="1600" b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>
                          <a:latin typeface="+mn-lt"/>
                          <a:ea typeface="Malgun Gothic"/>
                        </a:rPr>
                        <a:t>32x32</a:t>
                      </a:r>
                      <a:endParaRPr lang="en-US" sz="1600" b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>
                          <a:latin typeface="+mn-lt"/>
                          <a:ea typeface="Malgun Gothic"/>
                        </a:rPr>
                        <a:t>0</a:t>
                      </a:r>
                      <a:endParaRPr lang="en-US" sz="1600" b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 dirty="0">
                          <a:latin typeface="+mn-lt"/>
                          <a:ea typeface="Malgun Gothic"/>
                        </a:rPr>
                        <a:t>1</a:t>
                      </a:r>
                      <a:endParaRPr lang="en-US" sz="1600" b="0" dirty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0">
                          <a:latin typeface="+mn-lt"/>
                          <a:ea typeface="Malgun Gothic"/>
                        </a:rPr>
                        <a:t>2-20</a:t>
                      </a:r>
                      <a:endParaRPr lang="en-US" sz="1600" b="0">
                        <a:latin typeface="+mn-lt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21-22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23-28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29-30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latin typeface="+mn-lt"/>
                          <a:ea typeface="Times New Roman"/>
                        </a:rPr>
                        <a:t>31-35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5029200"/>
            <a:ext cx="726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Values of </a:t>
            </a:r>
            <a:r>
              <a:rPr lang="en-US" dirty="0" err="1" smtClean="0"/>
              <a:t>scanIdx</a:t>
            </a:r>
            <a:r>
              <a:rPr lang="en-US" dirty="0" smtClean="0"/>
              <a:t> for different intra prediction modes </a:t>
            </a:r>
            <a:r>
              <a:rPr lang="en-US" dirty="0" err="1" smtClean="0"/>
              <a:t>IntraPredMode</a:t>
            </a:r>
            <a:r>
              <a:rPr lang="en-US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0" y="3276600"/>
            <a:ext cx="2563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scanIdx</a:t>
            </a:r>
            <a:r>
              <a:rPr lang="en-US" dirty="0" smtClean="0"/>
              <a:t>= 0 – </a:t>
            </a:r>
            <a:r>
              <a:rPr lang="en-US" dirty="0" err="1" smtClean="0"/>
              <a:t>zig-zag</a:t>
            </a:r>
            <a:endParaRPr lang="en-US" dirty="0" smtClean="0"/>
          </a:p>
          <a:p>
            <a:r>
              <a:rPr lang="en-US" dirty="0" err="1" smtClean="0"/>
              <a:t>scanIdx</a:t>
            </a:r>
            <a:r>
              <a:rPr lang="en-US" dirty="0" smtClean="0"/>
              <a:t> =1 – horizontal</a:t>
            </a:r>
          </a:p>
          <a:p>
            <a:r>
              <a:rPr lang="en-US" dirty="0" err="1" smtClean="0"/>
              <a:t>scanIdx</a:t>
            </a:r>
            <a:r>
              <a:rPr lang="en-US" dirty="0" smtClean="0"/>
              <a:t> =2 - vertical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438400"/>
          <a:ext cx="7238994" cy="1828800"/>
        </p:xfrm>
        <a:graphic>
          <a:graphicData uri="http://schemas.openxmlformats.org/drawingml/2006/table">
            <a:tbl>
              <a:tblPr/>
              <a:tblGrid>
                <a:gridCol w="1447800"/>
                <a:gridCol w="643466"/>
                <a:gridCol w="643466"/>
                <a:gridCol w="643466"/>
                <a:gridCol w="643466"/>
                <a:gridCol w="643466"/>
                <a:gridCol w="643466"/>
                <a:gridCol w="643466"/>
                <a:gridCol w="643466"/>
                <a:gridCol w="643466"/>
              </a:tblGrid>
              <a:tr h="1125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13467</TotalTime>
  <Words>278</Words>
  <Application>Microsoft Office PowerPoint</Application>
  <PresentationFormat>On-screen Show (4:3)</PresentationFormat>
  <Paragraphs>116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JCTVC-G679 - CE11: Extending horizontal and vertical scan to big block for CAVLC </vt:lpstr>
      <vt:lpstr>Proposal 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653</cp:revision>
  <cp:lastPrinted>1601-01-01T00:00:00Z</cp:lastPrinted>
  <dcterms:created xsi:type="dcterms:W3CDTF">1601-01-01T00:00:00Z</dcterms:created>
  <dcterms:modified xsi:type="dcterms:W3CDTF">2011-11-16T05:09:42Z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-1897867636</vt:i4>
  </property>
  <property fmtid="{D5CDD505-2E9C-101B-9397-08002B2CF9AE}" pid="4" name="_NewReviewCycle">
    <vt:lpwstr/>
  </property>
  <property fmtid="{D5CDD505-2E9C-101B-9397-08002B2CF9AE}" pid="5" name="_EmailSubject">
    <vt:lpwstr>presentations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