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notesSlides/notesSlide6.xml" ContentType="application/vnd.openxmlformats-officedocument.presentationml.notes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62" r:id="rId4"/>
    <p:sldId id="259" r:id="rId5"/>
    <p:sldId id="263" r:id="rId6"/>
    <p:sldId id="264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380D1"/>
    <a:srgbClr val="009A46"/>
    <a:srgbClr val="00602B"/>
    <a:srgbClr val="00462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37" autoAdjust="0"/>
    <p:restoredTop sz="87397" autoAdjust="0"/>
  </p:normalViewPr>
  <p:slideViewPr>
    <p:cSldViewPr>
      <p:cViewPr>
        <p:scale>
          <a:sx n="100" d="100"/>
          <a:sy n="100" d="100"/>
        </p:scale>
        <p:origin x="-132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233705-8B24-4EC4-A514-B264EEF82FBC}" type="datetimeFigureOut">
              <a:rPr lang="en-US" smtClean="0"/>
              <a:pPr/>
              <a:t>11/26/2011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736859-6CDC-495D-BC9D-3768DCE8A8B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736859-6CDC-495D-BC9D-3768DCE8A8B1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736859-6CDC-495D-BC9D-3768DCE8A8B1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lvl="0" indent="-228600">
              <a:buFontTx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736859-6CDC-495D-BC9D-3768DCE8A8B1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736859-6CDC-495D-BC9D-3768DCE8A8B1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736859-6CDC-495D-BC9D-3768DCE8A8B1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736859-6CDC-495D-BC9D-3768DCE8A8B1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RIM_PPTimage_green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2130425"/>
            <a:ext cx="8053754" cy="1470025"/>
          </a:xfrm>
        </p:spPr>
        <p:txBody>
          <a:bodyPr/>
          <a:lstStyle>
            <a:lvl1pPr>
              <a:defRPr>
                <a:latin typeface="BlackBerryLove Bold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2600" y="3657600"/>
            <a:ext cx="6096000" cy="12954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  <a:latin typeface="BlackBerryLove Semibold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Footer Placeholder 10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lang="en-US" sz="1000" kern="1200">
                <a:solidFill>
                  <a:schemeClr val="tx1"/>
                </a:solidFill>
                <a:latin typeface="Myriad Pro Cond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Footer Placeholder 10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Footer Placeholder 10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0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0" descr="RIM_PPTimage_green2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304800" y="168275"/>
            <a:ext cx="8458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04800" y="1341438"/>
            <a:ext cx="84582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3"/>
          </p:nvPr>
        </p:nvSpPr>
        <p:spPr>
          <a:xfrm>
            <a:off x="7086600" y="6400800"/>
            <a:ext cx="1676400" cy="365125"/>
          </a:xfrm>
          <a:prstGeom prst="rect">
            <a:avLst/>
          </a:prstGeo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lang="en-US" sz="1000" kern="1200">
                <a:solidFill>
                  <a:schemeClr val="tx1"/>
                </a:solidFill>
                <a:latin typeface="Myriad Pro Cond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66" r:id="rId2"/>
    <p:sldLayoutId id="2147483667" r:id="rId3"/>
    <p:sldLayoutId id="2147483668" r:id="rId4"/>
  </p:sldLayoutIdLst>
  <p:txStyles>
    <p:titleStyle>
      <a:lvl1pPr algn="l" rtl="0" fontAlgn="base">
        <a:spcBef>
          <a:spcPct val="0"/>
        </a:spcBef>
        <a:spcAft>
          <a:spcPct val="0"/>
        </a:spcAft>
        <a:defRPr sz="3600" b="1" kern="1200">
          <a:solidFill>
            <a:schemeClr val="tx1"/>
          </a:solidFill>
          <a:latin typeface="BlackBerryLove Bold" pitchFamily="34" charset="0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BlackBerryLove Bold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BlackBerryLove Bold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BlackBerryLove Bold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BlackBerryLove Bold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BlackBerryLove Semibold" pitchFamily="34" charset="0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BlackBerryLove Semibold" pitchFamily="34" charset="0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BlackBerryLove Semibold" pitchFamily="34" charset="0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BlackBerryLove Semibold" pitchFamily="34" charset="0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BlackBerryLove Semibold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>
          <a:xfrm>
            <a:off x="609600" y="1676399"/>
            <a:ext cx="8053388" cy="1924051"/>
          </a:xfrm>
        </p:spPr>
        <p:txBody>
          <a:bodyPr/>
          <a:lstStyle/>
          <a:p>
            <a:pPr algn="r"/>
            <a:r>
              <a:rPr lang="en-US" dirty="0" smtClean="0">
                <a:latin typeface="Verdana" pitchFamily="34" charset="0"/>
              </a:rPr>
              <a:t>      Multiple Level</a:t>
            </a:r>
            <a:br>
              <a:rPr lang="en-US" dirty="0" smtClean="0">
                <a:latin typeface="Verdana" pitchFamily="34" charset="0"/>
              </a:rPr>
            </a:br>
            <a:r>
              <a:rPr lang="en-US" dirty="0" smtClean="0">
                <a:latin typeface="Verdana" pitchFamily="34" charset="0"/>
              </a:rPr>
              <a:t> Significance Maps for </a:t>
            </a:r>
            <a:br>
              <a:rPr lang="en-US" dirty="0" smtClean="0">
                <a:latin typeface="Verdana" pitchFamily="34" charset="0"/>
              </a:rPr>
            </a:br>
            <a:r>
              <a:rPr lang="en-US" dirty="0" smtClean="0">
                <a:latin typeface="Verdana" pitchFamily="34" charset="0"/>
              </a:rPr>
              <a:t>Large Transform Units</a:t>
            </a:r>
          </a:p>
        </p:txBody>
      </p:sp>
      <p:sp>
        <p:nvSpPr>
          <p:cNvPr id="3075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en-US" dirty="0" smtClean="0"/>
              <a:t>JCTVC-G644</a:t>
            </a:r>
          </a:p>
          <a:p>
            <a:pPr algn="r"/>
            <a:endParaRPr lang="en-US" sz="1600" dirty="0" smtClean="0"/>
          </a:p>
          <a:p>
            <a:pPr algn="r"/>
            <a:r>
              <a:rPr lang="en-US" sz="2400" dirty="0" smtClean="0"/>
              <a:t>Nguyen </a:t>
            </a:r>
            <a:r>
              <a:rPr lang="en-US" sz="2400" dirty="0" err="1" smtClean="0"/>
              <a:t>Nguyen</a:t>
            </a:r>
            <a:r>
              <a:rPr lang="en-US" sz="2400" dirty="0" smtClean="0"/>
              <a:t>, Tianying Ji, Dake He, Gaelle Martin-Cocher, and Lin Song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Two-level significance map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Objective:</a:t>
            </a:r>
          </a:p>
          <a:p>
            <a:pPr lvl="1"/>
            <a:r>
              <a:rPr lang="en-US" sz="2400" dirty="0" smtClean="0"/>
              <a:t>Reduce the number of bins (</a:t>
            </a:r>
            <a:r>
              <a:rPr lang="en-US" sz="2400" dirty="0" err="1" smtClean="0"/>
              <a:t>significicant_coeff_flags</a:t>
            </a:r>
            <a:r>
              <a:rPr lang="en-US" sz="2400" dirty="0" smtClean="0"/>
              <a:t>) to be decoded in large transforms (16x16, 32x32).</a:t>
            </a:r>
          </a:p>
          <a:p>
            <a:pPr lvl="1"/>
            <a:endParaRPr lang="en-US" sz="2400" dirty="0" smtClean="0"/>
          </a:p>
          <a:p>
            <a:r>
              <a:rPr lang="en-US" sz="2800" dirty="0" smtClean="0"/>
              <a:t>Proposal</a:t>
            </a:r>
          </a:p>
          <a:p>
            <a:pPr lvl="1"/>
            <a:r>
              <a:rPr lang="en-US" sz="2400" dirty="0" smtClean="0"/>
              <a:t>Use two-level significance map</a:t>
            </a:r>
          </a:p>
          <a:p>
            <a:pPr lvl="2"/>
            <a:r>
              <a:rPr lang="en-US" sz="2000" dirty="0" smtClean="0"/>
              <a:t>Higher level: </a:t>
            </a:r>
            <a:r>
              <a:rPr lang="en-US" sz="2000" b="1" dirty="0" err="1" smtClean="0">
                <a:latin typeface="BlackBerryLove Bold" pitchFamily="34" charset="0"/>
              </a:rPr>
              <a:t>significant_coeffgroup_flag</a:t>
            </a:r>
            <a:r>
              <a:rPr lang="en-US" sz="2000" b="1" dirty="0" smtClean="0">
                <a:latin typeface="BlackBerryLove Bold" pitchFamily="34" charset="0"/>
              </a:rPr>
              <a:t> </a:t>
            </a:r>
            <a:r>
              <a:rPr lang="en-US" sz="2000" dirty="0" smtClean="0"/>
              <a:t>determines whether a group of coefficients has non-zero coefficients. </a:t>
            </a:r>
          </a:p>
          <a:p>
            <a:pPr lvl="2"/>
            <a:r>
              <a:rPr lang="en-US" sz="2000" dirty="0" smtClean="0"/>
              <a:t>Lower level: </a:t>
            </a:r>
            <a:r>
              <a:rPr lang="en-US" sz="2000" b="1" dirty="0" err="1" smtClean="0">
                <a:latin typeface="BlackBerryLove Bold" pitchFamily="34" charset="0"/>
              </a:rPr>
              <a:t>significant_coeff_flag</a:t>
            </a:r>
            <a:endParaRPr lang="en-US" sz="2000" b="1" dirty="0" smtClean="0">
              <a:latin typeface="BlackBerryLove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Cost and Benefit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800" dirty="0" smtClean="0"/>
              <a:t>Cost: Introduce </a:t>
            </a:r>
            <a:r>
              <a:rPr lang="en-US" sz="2800" dirty="0" smtClean="0">
                <a:latin typeface="BlackBerryLove Bold" pitchFamily="34" charset="0"/>
              </a:rPr>
              <a:t>4 contexts</a:t>
            </a:r>
            <a:r>
              <a:rPr lang="en-US" sz="2800" dirty="0" smtClean="0"/>
              <a:t> for decoding </a:t>
            </a:r>
            <a:r>
              <a:rPr lang="en-US" sz="2800" dirty="0" err="1" smtClean="0"/>
              <a:t>significant_coeffgroup_flag</a:t>
            </a:r>
            <a:r>
              <a:rPr lang="en-US" sz="2800" dirty="0" smtClean="0"/>
              <a:t> 	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sz="2000" dirty="0" smtClean="0"/>
              <a:t>Two for </a:t>
            </a:r>
            <a:r>
              <a:rPr lang="en-US" sz="2000" dirty="0" err="1" smtClean="0"/>
              <a:t>luma</a:t>
            </a:r>
            <a:r>
              <a:rPr lang="en-US" sz="2000" dirty="0" smtClean="0"/>
              <a:t> and two </a:t>
            </a:r>
            <a:r>
              <a:rPr lang="en-US" sz="2000" dirty="0" err="1" smtClean="0"/>
              <a:t>chroma</a:t>
            </a:r>
            <a:endParaRPr lang="en-US" sz="2000" dirty="0" smtClean="0"/>
          </a:p>
          <a:p>
            <a:pPr lvl="2" fontAlgn="auto">
              <a:spcAft>
                <a:spcPts val="0"/>
              </a:spcAft>
              <a:buNone/>
              <a:defRPr/>
            </a:pPr>
            <a:r>
              <a:rPr lang="en-US" sz="1600" dirty="0" smtClean="0"/>
              <a:t>x   a</a:t>
            </a:r>
          </a:p>
          <a:p>
            <a:pPr lvl="2" fontAlgn="auto">
              <a:spcAft>
                <a:spcPts val="0"/>
              </a:spcAft>
              <a:buNone/>
              <a:defRPr/>
            </a:pPr>
            <a:r>
              <a:rPr lang="en-US" sz="1600" dirty="0" smtClean="0"/>
              <a:t>b</a:t>
            </a:r>
          </a:p>
          <a:p>
            <a:pPr lvl="2" fontAlgn="auto">
              <a:spcAft>
                <a:spcPts val="0"/>
              </a:spcAft>
              <a:buNone/>
              <a:defRPr/>
            </a:pPr>
            <a:r>
              <a:rPr lang="en-US" sz="1600" dirty="0" err="1" smtClean="0"/>
              <a:t>ctx</a:t>
            </a:r>
            <a:r>
              <a:rPr lang="en-US" sz="1600" dirty="0" smtClean="0"/>
              <a:t> = max {a, b}</a:t>
            </a:r>
          </a:p>
          <a:p>
            <a:pPr lvl="2" fontAlgn="auto">
              <a:spcAft>
                <a:spcPts val="0"/>
              </a:spcAft>
              <a:buNone/>
              <a:defRPr/>
            </a:pPr>
            <a:r>
              <a:rPr lang="en-US" sz="1600" dirty="0" smtClean="0"/>
              <a:t>if  both a and b are 1, coding of the current </a:t>
            </a:r>
            <a:r>
              <a:rPr lang="en-US" sz="1600" dirty="0" err="1" smtClean="0"/>
              <a:t>significant_coeffgroup_flag</a:t>
            </a:r>
            <a:r>
              <a:rPr lang="en-US" sz="1600" dirty="0" smtClean="0"/>
              <a:t> is skipped as is the </a:t>
            </a:r>
            <a:r>
              <a:rPr lang="en-US" sz="1600" dirty="0" err="1" smtClean="0"/>
              <a:t>significant_coeffgroup_flag</a:t>
            </a:r>
            <a:r>
              <a:rPr lang="en-US" sz="1600" dirty="0" smtClean="0"/>
              <a:t> for the group including the DC position. </a:t>
            </a:r>
          </a:p>
          <a:p>
            <a:pPr lvl="1" fontAlgn="auto">
              <a:spcAft>
                <a:spcPts val="0"/>
              </a:spcAft>
              <a:defRPr/>
            </a:pPr>
            <a:endParaRPr lang="en-US" sz="2000" dirty="0" smtClean="0"/>
          </a:p>
          <a:p>
            <a:pPr fontAlgn="auto">
              <a:spcAft>
                <a:spcPts val="0"/>
              </a:spcAft>
              <a:defRPr/>
            </a:pPr>
            <a:r>
              <a:rPr lang="en-US" sz="2800" dirty="0" smtClean="0"/>
              <a:t>Benefit: 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sz="2400" dirty="0" smtClean="0"/>
              <a:t>No longer necessary to encode/decode significance flags in groups with </a:t>
            </a:r>
            <a:r>
              <a:rPr lang="en-US" sz="2400" dirty="0" err="1" smtClean="0"/>
              <a:t>significant_coeffgroup_flag</a:t>
            </a:r>
            <a:r>
              <a:rPr lang="en-US" sz="2400" dirty="0" smtClean="0"/>
              <a:t> = 0 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sz="2400" dirty="0" smtClean="0">
                <a:sym typeface="Symbol"/>
              </a:rPr>
              <a:t>Overall reduction in bins to be decoded by BAC, with negligible impact on rate distortion performance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</a:p>
        </p:txBody>
      </p:sp>
      <p:sp>
        <p:nvSpPr>
          <p:cNvPr id="7172" name="TextBox 4"/>
          <p:cNvSpPr txBox="1">
            <a:spLocks noChangeArrowheads="1"/>
          </p:cNvSpPr>
          <p:nvPr/>
        </p:nvSpPr>
        <p:spPr bwMode="auto">
          <a:xfrm>
            <a:off x="533400" y="1295400"/>
            <a:ext cx="8153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>
                <a:latin typeface="Calibri" pitchFamily="34" charset="0"/>
              </a:rPr>
              <a:t> </a:t>
            </a:r>
            <a:r>
              <a:rPr lang="en-US" sz="2400" dirty="0" smtClean="0">
                <a:latin typeface="Calibri" pitchFamily="34" charset="0"/>
              </a:rPr>
              <a:t>16x16 TU with 4x4 coefficient groups:</a:t>
            </a:r>
            <a:endParaRPr lang="en-US" sz="2400" dirty="0">
              <a:latin typeface="Calibri" pitchFamily="34" charset="0"/>
            </a:endParaRPr>
          </a:p>
        </p:txBody>
      </p:sp>
      <p:sp>
        <p:nvSpPr>
          <p:cNvPr id="7173" name="Rectangle 5"/>
          <p:cNvSpPr>
            <a:spLocks noGrp="1" noChangeArrowheads="1"/>
          </p:cNvSpPr>
          <p:nvPr>
            <p:ph idx="1"/>
          </p:nvPr>
        </p:nvSpPr>
        <p:spPr bwMode="auto">
          <a:xfrm>
            <a:off x="1524000" y="1905000"/>
            <a:ext cx="601980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MS Mincho" pitchFamily="49" charset="-128"/>
                <a:cs typeface="Times New Roman" pitchFamily="18" charset="0"/>
              </a:rPr>
              <a:t> ---------------------------------------------------------</a:t>
            </a:r>
            <a:endParaRPr kumimoji="0" lang="en-US" sz="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MS Mincho" pitchFamily="49" charset="-128"/>
                <a:cs typeface="Times New Roman" pitchFamily="18" charset="0"/>
              </a:rPr>
              <a:t> |  5  2  0  1 |  1  0  0  0 |  1  1  1  0 |  </a:t>
            </a:r>
            <a:r>
              <a:rPr kumimoji="0" lang="en-GB" sz="1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nsolas" pitchFamily="49" charset="0"/>
                <a:ea typeface="MS Mincho" pitchFamily="49" charset="-128"/>
                <a:cs typeface="Times New Roman" pitchFamily="18" charset="0"/>
              </a:rPr>
              <a:t>0  0  0  0 </a:t>
            </a:r>
            <a:r>
              <a:rPr kumimoji="0" lang="en-GB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MS Mincho" pitchFamily="49" charset="-128"/>
                <a:cs typeface="Times New Roman" pitchFamily="18" charset="0"/>
              </a:rPr>
              <a:t>|</a:t>
            </a:r>
            <a:endParaRPr kumimoji="0" lang="en-US" sz="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MS Mincho" pitchFamily="49" charset="-128"/>
                <a:cs typeface="Times New Roman" pitchFamily="18" charset="0"/>
              </a:rPr>
              <a:t> |  5  0  2  1 |  2  0  1  1 |  0  2  1  0 |  </a:t>
            </a:r>
            <a:r>
              <a:rPr kumimoji="0" lang="en-GB" sz="1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nsolas" pitchFamily="49" charset="0"/>
                <a:ea typeface="MS Mincho" pitchFamily="49" charset="-128"/>
                <a:cs typeface="Times New Roman" pitchFamily="18" charset="0"/>
              </a:rPr>
              <a:t>0  0  0  0 </a:t>
            </a:r>
            <a:r>
              <a:rPr kumimoji="0" lang="en-GB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MS Mincho" pitchFamily="49" charset="-128"/>
                <a:cs typeface="Times New Roman" pitchFamily="18" charset="0"/>
              </a:rPr>
              <a:t>|</a:t>
            </a:r>
            <a:endParaRPr kumimoji="0" lang="en-US" sz="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MS Mincho" pitchFamily="49" charset="-128"/>
                <a:cs typeface="Times New Roman" pitchFamily="18" charset="0"/>
              </a:rPr>
              <a:t> |  0  1  0  0 |  1  0  1  1 |  0  1  1  1 |  </a:t>
            </a:r>
            <a:r>
              <a:rPr kumimoji="0" lang="en-GB" sz="1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nsolas" pitchFamily="49" charset="0"/>
                <a:ea typeface="MS Mincho" pitchFamily="49" charset="-128"/>
                <a:cs typeface="Times New Roman" pitchFamily="18" charset="0"/>
              </a:rPr>
              <a:t>0  0  0  0 </a:t>
            </a:r>
            <a:r>
              <a:rPr kumimoji="0" lang="en-GB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MS Mincho" pitchFamily="49" charset="-128"/>
                <a:cs typeface="Times New Roman" pitchFamily="18" charset="0"/>
              </a:rPr>
              <a:t>|</a:t>
            </a:r>
            <a:endParaRPr kumimoji="0" lang="en-US" sz="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MS Mincho" pitchFamily="49" charset="-128"/>
                <a:cs typeface="Times New Roman" pitchFamily="18" charset="0"/>
              </a:rPr>
              <a:t> |  0  0  0  1 |  1  1  1  1 |  0  0  1  0 |  </a:t>
            </a:r>
            <a:r>
              <a:rPr kumimoji="0" lang="en-GB" sz="1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nsolas" pitchFamily="49" charset="0"/>
                <a:ea typeface="MS Mincho" pitchFamily="49" charset="-128"/>
                <a:cs typeface="Times New Roman" pitchFamily="18" charset="0"/>
              </a:rPr>
              <a:t>0  0  0  0 </a:t>
            </a:r>
            <a:r>
              <a:rPr kumimoji="0" lang="en-GB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MS Mincho" pitchFamily="49" charset="-128"/>
                <a:cs typeface="Times New Roman" pitchFamily="18" charset="0"/>
              </a:rPr>
              <a:t>|</a:t>
            </a:r>
            <a:endParaRPr kumimoji="0" lang="en-US" sz="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MS Mincho" pitchFamily="49" charset="-128"/>
                <a:cs typeface="Times New Roman" pitchFamily="18" charset="0"/>
              </a:rPr>
              <a:t> ---------------------------------------------------------</a:t>
            </a:r>
            <a:endParaRPr kumimoji="0" lang="en-US" sz="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MS Mincho" pitchFamily="49" charset="-128"/>
                <a:cs typeface="Times New Roman" pitchFamily="18" charset="0"/>
              </a:rPr>
              <a:t> |  1  1  0  0 |  1  0  1  0 |  0  1  0  1 |  </a:t>
            </a:r>
            <a:r>
              <a:rPr kumimoji="0" lang="en-GB" sz="1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nsolas" pitchFamily="49" charset="0"/>
                <a:ea typeface="MS Mincho" pitchFamily="49" charset="-128"/>
                <a:cs typeface="Times New Roman" pitchFamily="18" charset="0"/>
              </a:rPr>
              <a:t>0  0  0  0 </a:t>
            </a:r>
            <a:r>
              <a:rPr kumimoji="0" lang="en-GB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MS Mincho" pitchFamily="49" charset="-128"/>
                <a:cs typeface="Times New Roman" pitchFamily="18" charset="0"/>
              </a:rPr>
              <a:t>|</a:t>
            </a:r>
            <a:endParaRPr kumimoji="0" lang="en-US" sz="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MS Mincho" pitchFamily="49" charset="-128"/>
                <a:cs typeface="Times New Roman" pitchFamily="18" charset="0"/>
              </a:rPr>
              <a:t> |  2  1  0  1 |  0  0  1  0 |  1  0  0  1 |  </a:t>
            </a:r>
            <a:r>
              <a:rPr kumimoji="0" lang="en-GB" sz="1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nsolas" pitchFamily="49" charset="0"/>
                <a:ea typeface="MS Mincho" pitchFamily="49" charset="-128"/>
                <a:cs typeface="Times New Roman" pitchFamily="18" charset="0"/>
              </a:rPr>
              <a:t>0  0  0  0 </a:t>
            </a:r>
            <a:r>
              <a:rPr kumimoji="0" lang="en-GB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MS Mincho" pitchFamily="49" charset="-128"/>
                <a:cs typeface="Times New Roman" pitchFamily="18" charset="0"/>
              </a:rPr>
              <a:t>|</a:t>
            </a:r>
            <a:endParaRPr kumimoji="0" lang="en-US" sz="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MS Mincho" pitchFamily="49" charset="-128"/>
                <a:cs typeface="Times New Roman" pitchFamily="18" charset="0"/>
              </a:rPr>
              <a:t> |  0  0  1  0 |  0  0  1  0 |  1  0  0  0 |  </a:t>
            </a:r>
            <a:r>
              <a:rPr kumimoji="0" lang="en-GB" sz="1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nsolas" pitchFamily="49" charset="0"/>
                <a:ea typeface="MS Mincho" pitchFamily="49" charset="-128"/>
                <a:cs typeface="Times New Roman" pitchFamily="18" charset="0"/>
              </a:rPr>
              <a:t>0  0  0  0 </a:t>
            </a:r>
            <a:r>
              <a:rPr kumimoji="0" lang="en-GB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MS Mincho" pitchFamily="49" charset="-128"/>
                <a:cs typeface="Times New Roman" pitchFamily="18" charset="0"/>
              </a:rPr>
              <a:t>|</a:t>
            </a:r>
            <a:endParaRPr kumimoji="0" lang="en-US" sz="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MS Mincho" pitchFamily="49" charset="-128"/>
                <a:cs typeface="Times New Roman" pitchFamily="18" charset="0"/>
              </a:rPr>
              <a:t> |  1  0  0  1 |  1  0  1  0 |  0  0  0  0 |  </a:t>
            </a:r>
            <a:r>
              <a:rPr kumimoji="0" lang="en-GB" sz="1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nsolas" pitchFamily="49" charset="0"/>
                <a:ea typeface="MS Mincho" pitchFamily="49" charset="-128"/>
                <a:cs typeface="Times New Roman" pitchFamily="18" charset="0"/>
              </a:rPr>
              <a:t>0  0  0  0 </a:t>
            </a:r>
            <a:r>
              <a:rPr kumimoji="0" lang="en-GB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MS Mincho" pitchFamily="49" charset="-128"/>
                <a:cs typeface="Times New Roman" pitchFamily="18" charset="0"/>
              </a:rPr>
              <a:t>|</a:t>
            </a:r>
            <a:endParaRPr kumimoji="0" lang="en-US" sz="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MS Mincho" pitchFamily="49" charset="-128"/>
                <a:cs typeface="Times New Roman" pitchFamily="18" charset="0"/>
              </a:rPr>
              <a:t> ---------------------------------------------------------</a:t>
            </a:r>
            <a:endParaRPr kumimoji="0" lang="en-US" sz="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MS Mincho" pitchFamily="49" charset="-128"/>
                <a:cs typeface="Times New Roman" pitchFamily="18" charset="0"/>
              </a:rPr>
              <a:t> |  0  1  1  1 |  0  1  0  1 |  1  1  1  0 |  0  1  0  0 |</a:t>
            </a:r>
            <a:endParaRPr kumimoji="0" lang="en-US" sz="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MS Mincho" pitchFamily="49" charset="-128"/>
                <a:cs typeface="Times New Roman" pitchFamily="18" charset="0"/>
              </a:rPr>
              <a:t> |  0  0  1  0 |  0  1  1  1 |  0  0  0  1 |  0  0  0  0 |</a:t>
            </a:r>
            <a:endParaRPr kumimoji="0" lang="en-US" sz="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MS Mincho" pitchFamily="49" charset="-128"/>
                <a:cs typeface="Times New Roman" pitchFamily="18" charset="0"/>
              </a:rPr>
              <a:t> |  1  0  0  1 |  0  0  0  0 |  1  1  0  0 |  </a:t>
            </a:r>
            <a:r>
              <a:rPr kumimoji="0" lang="en-GB" sz="12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Consolas" pitchFamily="49" charset="0"/>
                <a:ea typeface="MS Mincho" pitchFamily="49" charset="-128"/>
                <a:cs typeface="Times New Roman" pitchFamily="18" charset="0"/>
              </a:rPr>
              <a:t>1</a:t>
            </a:r>
            <a:r>
              <a:rPr kumimoji="0" lang="en-GB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MS Mincho" pitchFamily="49" charset="-128"/>
                <a:cs typeface="Times New Roman" pitchFamily="18" charset="0"/>
              </a:rPr>
              <a:t>  0  0  0 |</a:t>
            </a:r>
            <a:endParaRPr kumimoji="0" lang="en-US" sz="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MS Mincho" pitchFamily="49" charset="-128"/>
                <a:cs typeface="Times New Roman" pitchFamily="18" charset="0"/>
              </a:rPr>
              <a:t> |  0  0  1  0 |  0  0  0  0 |  1  1  0  0 |  0  0  0  0 |</a:t>
            </a:r>
            <a:endParaRPr kumimoji="0" lang="en-US" sz="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MS Mincho" pitchFamily="49" charset="-128"/>
                <a:cs typeface="Times New Roman" pitchFamily="18" charset="0"/>
              </a:rPr>
              <a:t> ---------------------------------------------------------</a:t>
            </a:r>
            <a:endParaRPr kumimoji="0" lang="en-US" sz="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MS Mincho" pitchFamily="49" charset="-128"/>
                <a:cs typeface="Times New Roman" pitchFamily="18" charset="0"/>
              </a:rPr>
              <a:t> |  </a:t>
            </a:r>
            <a:r>
              <a:rPr kumimoji="0" lang="en-GB" sz="1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nsolas" pitchFamily="49" charset="0"/>
                <a:ea typeface="MS Mincho" pitchFamily="49" charset="-128"/>
                <a:cs typeface="Times New Roman" pitchFamily="18" charset="0"/>
              </a:rPr>
              <a:t>0  0  0  0 </a:t>
            </a:r>
            <a:r>
              <a:rPr kumimoji="0" lang="en-GB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MS Mincho" pitchFamily="49" charset="-128"/>
                <a:cs typeface="Times New Roman" pitchFamily="18" charset="0"/>
              </a:rPr>
              <a:t>|  </a:t>
            </a:r>
            <a:r>
              <a:rPr kumimoji="0" lang="en-GB" sz="1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nsolas" pitchFamily="49" charset="0"/>
                <a:ea typeface="MS Mincho" pitchFamily="49" charset="-128"/>
                <a:cs typeface="Times New Roman" pitchFamily="18" charset="0"/>
              </a:rPr>
              <a:t>0  0  0  0 </a:t>
            </a:r>
            <a:r>
              <a:rPr kumimoji="0" lang="en-GB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MS Mincho" pitchFamily="49" charset="-128"/>
                <a:cs typeface="Times New Roman" pitchFamily="18" charset="0"/>
              </a:rPr>
              <a:t>|  </a:t>
            </a:r>
            <a:r>
              <a:rPr kumimoji="0" lang="en-GB" sz="1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nsolas" pitchFamily="49" charset="0"/>
                <a:ea typeface="MS Mincho" pitchFamily="49" charset="-128"/>
                <a:cs typeface="Times New Roman" pitchFamily="18" charset="0"/>
              </a:rPr>
              <a:t>0  0  0  0 </a:t>
            </a:r>
            <a:r>
              <a:rPr kumimoji="0" lang="en-GB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MS Mincho" pitchFamily="49" charset="-128"/>
                <a:cs typeface="Times New Roman" pitchFamily="18" charset="0"/>
              </a:rPr>
              <a:t>|  0  0  0  0 |</a:t>
            </a:r>
            <a:endParaRPr kumimoji="0" lang="en-US" sz="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MS Mincho" pitchFamily="49" charset="-128"/>
                <a:cs typeface="Times New Roman" pitchFamily="18" charset="0"/>
              </a:rPr>
              <a:t> |  </a:t>
            </a:r>
            <a:r>
              <a:rPr kumimoji="0" lang="en-GB" sz="1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nsolas" pitchFamily="49" charset="0"/>
                <a:ea typeface="MS Mincho" pitchFamily="49" charset="-128"/>
                <a:cs typeface="Times New Roman" pitchFamily="18" charset="0"/>
              </a:rPr>
              <a:t>0  0  0  0 </a:t>
            </a:r>
            <a:r>
              <a:rPr kumimoji="0" lang="en-GB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MS Mincho" pitchFamily="49" charset="-128"/>
                <a:cs typeface="Times New Roman" pitchFamily="18" charset="0"/>
              </a:rPr>
              <a:t>|  </a:t>
            </a:r>
            <a:r>
              <a:rPr kumimoji="0" lang="en-GB" sz="1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nsolas" pitchFamily="49" charset="0"/>
                <a:ea typeface="MS Mincho" pitchFamily="49" charset="-128"/>
                <a:cs typeface="Times New Roman" pitchFamily="18" charset="0"/>
              </a:rPr>
              <a:t>0  0  0  0 </a:t>
            </a:r>
            <a:r>
              <a:rPr kumimoji="0" lang="en-GB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MS Mincho" pitchFamily="49" charset="-128"/>
                <a:cs typeface="Times New Roman" pitchFamily="18" charset="0"/>
              </a:rPr>
              <a:t>|  </a:t>
            </a:r>
            <a:r>
              <a:rPr kumimoji="0" lang="en-GB" sz="1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nsolas" pitchFamily="49" charset="0"/>
                <a:ea typeface="MS Mincho" pitchFamily="49" charset="-128"/>
                <a:cs typeface="Times New Roman" pitchFamily="18" charset="0"/>
              </a:rPr>
              <a:t>0  0  0  0 </a:t>
            </a:r>
            <a:r>
              <a:rPr kumimoji="0" lang="en-GB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MS Mincho" pitchFamily="49" charset="-128"/>
                <a:cs typeface="Times New Roman" pitchFamily="18" charset="0"/>
              </a:rPr>
              <a:t>|  0  0  0  0 |</a:t>
            </a:r>
            <a:endParaRPr kumimoji="0" lang="en-US" sz="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MS Mincho" pitchFamily="49" charset="-128"/>
                <a:cs typeface="Times New Roman" pitchFamily="18" charset="0"/>
              </a:rPr>
              <a:t> |  </a:t>
            </a:r>
            <a:r>
              <a:rPr kumimoji="0" lang="en-GB" sz="1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nsolas" pitchFamily="49" charset="0"/>
                <a:ea typeface="MS Mincho" pitchFamily="49" charset="-128"/>
                <a:cs typeface="Times New Roman" pitchFamily="18" charset="0"/>
              </a:rPr>
              <a:t>0  0  0  0 </a:t>
            </a:r>
            <a:r>
              <a:rPr kumimoji="0" lang="en-GB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MS Mincho" pitchFamily="49" charset="-128"/>
                <a:cs typeface="Times New Roman" pitchFamily="18" charset="0"/>
              </a:rPr>
              <a:t>|  </a:t>
            </a:r>
            <a:r>
              <a:rPr kumimoji="0" lang="en-GB" sz="1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nsolas" pitchFamily="49" charset="0"/>
                <a:ea typeface="MS Mincho" pitchFamily="49" charset="-128"/>
                <a:cs typeface="Times New Roman" pitchFamily="18" charset="0"/>
              </a:rPr>
              <a:t>0  0  0  0 </a:t>
            </a:r>
            <a:r>
              <a:rPr kumimoji="0" lang="en-GB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MS Mincho" pitchFamily="49" charset="-128"/>
                <a:cs typeface="Times New Roman" pitchFamily="18" charset="0"/>
              </a:rPr>
              <a:t>|  </a:t>
            </a:r>
            <a:r>
              <a:rPr kumimoji="0" lang="en-GB" sz="1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nsolas" pitchFamily="49" charset="0"/>
                <a:ea typeface="MS Mincho" pitchFamily="49" charset="-128"/>
                <a:cs typeface="Times New Roman" pitchFamily="18" charset="0"/>
              </a:rPr>
              <a:t>0  0  0  0 </a:t>
            </a:r>
            <a:r>
              <a:rPr kumimoji="0" lang="en-GB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MS Mincho" pitchFamily="49" charset="-128"/>
                <a:cs typeface="Times New Roman" pitchFamily="18" charset="0"/>
              </a:rPr>
              <a:t>|  0  0  0  0 |</a:t>
            </a:r>
            <a:endParaRPr kumimoji="0" lang="en-US" sz="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MS Mincho" pitchFamily="49" charset="-128"/>
                <a:cs typeface="Times New Roman" pitchFamily="18" charset="0"/>
              </a:rPr>
              <a:t> |  </a:t>
            </a:r>
            <a:r>
              <a:rPr kumimoji="0" lang="en-GB" sz="1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nsolas" pitchFamily="49" charset="0"/>
                <a:ea typeface="MS Mincho" pitchFamily="49" charset="-128"/>
                <a:cs typeface="Times New Roman" pitchFamily="18" charset="0"/>
              </a:rPr>
              <a:t>0  0  0  0 </a:t>
            </a:r>
            <a:r>
              <a:rPr kumimoji="0" lang="en-GB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MS Mincho" pitchFamily="49" charset="-128"/>
                <a:cs typeface="Times New Roman" pitchFamily="18" charset="0"/>
              </a:rPr>
              <a:t>|  </a:t>
            </a:r>
            <a:r>
              <a:rPr kumimoji="0" lang="en-GB" sz="1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nsolas" pitchFamily="49" charset="0"/>
                <a:ea typeface="MS Mincho" pitchFamily="49" charset="-128"/>
                <a:cs typeface="Times New Roman" pitchFamily="18" charset="0"/>
              </a:rPr>
              <a:t>0  0  0  0 </a:t>
            </a:r>
            <a:r>
              <a:rPr kumimoji="0" lang="en-GB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MS Mincho" pitchFamily="49" charset="-128"/>
                <a:cs typeface="Times New Roman" pitchFamily="18" charset="0"/>
              </a:rPr>
              <a:t>|  </a:t>
            </a:r>
            <a:r>
              <a:rPr kumimoji="0" lang="en-GB" sz="1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nsolas" pitchFamily="49" charset="0"/>
                <a:ea typeface="MS Mincho" pitchFamily="49" charset="-128"/>
                <a:cs typeface="Times New Roman" pitchFamily="18" charset="0"/>
              </a:rPr>
              <a:t>0  0  0  0 </a:t>
            </a:r>
            <a:r>
              <a:rPr kumimoji="0" lang="en-GB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MS Mincho" pitchFamily="49" charset="-128"/>
                <a:cs typeface="Times New Roman" pitchFamily="18" charset="0"/>
              </a:rPr>
              <a:t>|  0  0  0  0 |</a:t>
            </a:r>
            <a:endParaRPr kumimoji="0" lang="en-US" sz="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MS Mincho" pitchFamily="49" charset="-128"/>
                <a:cs typeface="Times New Roman" pitchFamily="18" charset="0"/>
              </a:rPr>
              <a:t> ---------------------------------------------------------</a:t>
            </a:r>
            <a:endParaRPr kumimoji="0" lang="en-GB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543800" y="3276600"/>
            <a:ext cx="609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n-lt"/>
              </a:rPr>
              <a:t>Last</a:t>
            </a:r>
            <a:endParaRPr lang="en-US" dirty="0">
              <a:latin typeface="+mn-lt"/>
            </a:endParaRPr>
          </a:p>
        </p:txBody>
      </p:sp>
      <p:cxnSp>
        <p:nvCxnSpPr>
          <p:cNvPr id="28" name="Straight Arrow Connector 27"/>
          <p:cNvCxnSpPr>
            <a:stCxn id="19" idx="1"/>
          </p:cNvCxnSpPr>
          <p:nvPr/>
        </p:nvCxnSpPr>
        <p:spPr>
          <a:xfrm flipH="1">
            <a:off x="6019800" y="3467100"/>
            <a:ext cx="1524000" cy="952500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Bin savings and BD-rate against HM4.0 anchor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33400" y="4038600"/>
          <a:ext cx="3048000" cy="1952625"/>
        </p:xfrm>
        <a:graphic>
          <a:graphicData uri="http://schemas.openxmlformats.org/drawingml/2006/table">
            <a:tbl>
              <a:tblPr/>
              <a:tblGrid>
                <a:gridCol w="609600"/>
                <a:gridCol w="609600"/>
                <a:gridCol w="609600"/>
                <a:gridCol w="609600"/>
                <a:gridCol w="609600"/>
              </a:tblGrid>
              <a:tr h="200025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HE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Total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Sig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4,8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16, 32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-6.0%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-7.4%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-9.7%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-24.5%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-7.1%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-24.8%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D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-5.5%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-21.9%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-13.2%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-18.9%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F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-3.1%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-8.1%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-14.6%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3581400" y="4038600"/>
          <a:ext cx="2438400" cy="1952625"/>
        </p:xfrm>
        <a:graphic>
          <a:graphicData uri="http://schemas.openxmlformats.org/drawingml/2006/table">
            <a:tbl>
              <a:tblPr/>
              <a:tblGrid>
                <a:gridCol w="609600"/>
                <a:gridCol w="609600"/>
                <a:gridCol w="609600"/>
                <a:gridCol w="609600"/>
              </a:tblGrid>
              <a:tr h="200025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Random Access HE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Total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Sig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4,8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16, 32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-6.0%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-6.4%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-9.9%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-29.8%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-13.2%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-36.3%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-10.7%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-41.8%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-3.4%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-7.8%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-11.7%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6019800" y="4038601"/>
          <a:ext cx="2590800" cy="1981199"/>
        </p:xfrm>
        <a:graphic>
          <a:graphicData uri="http://schemas.openxmlformats.org/drawingml/2006/table">
            <a:tbl>
              <a:tblPr/>
              <a:tblGrid>
                <a:gridCol w="647700"/>
                <a:gridCol w="647700"/>
                <a:gridCol w="647700"/>
                <a:gridCol w="647700"/>
              </a:tblGrid>
              <a:tr h="153011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Low delay B HE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1858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Total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Sig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4,8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16, 32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716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98716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-9.3%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-28.9%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98716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-14.2%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-36.8%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98716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-7.7%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-36.3%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98716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-14.0%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-20.1%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08652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98716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08652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-4.2%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-10.1%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-29.6%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533400" y="1447804"/>
          <a:ext cx="3048000" cy="2133596"/>
        </p:xfrm>
        <a:graphic>
          <a:graphicData uri="http://schemas.openxmlformats.org/drawingml/2006/table">
            <a:tbl>
              <a:tblPr/>
              <a:tblGrid>
                <a:gridCol w="883920"/>
                <a:gridCol w="721360"/>
                <a:gridCol w="721360"/>
                <a:gridCol w="721360"/>
              </a:tblGrid>
              <a:tr h="174171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All Intra HE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5057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17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417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17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17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D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17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505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F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17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 Black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 Black" pitchFamily="34" charset="0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 Black" pitchFamily="34" charset="0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8505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80808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17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505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99.79%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3581400" y="1447804"/>
          <a:ext cx="2552700" cy="2133596"/>
        </p:xfrm>
        <a:graphic>
          <a:graphicData uri="http://schemas.openxmlformats.org/drawingml/2006/table">
            <a:tbl>
              <a:tblPr/>
              <a:tblGrid>
                <a:gridCol w="850900"/>
                <a:gridCol w="850900"/>
                <a:gridCol w="850900"/>
              </a:tblGrid>
              <a:tr h="174171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Random Access HE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5057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1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41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1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1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1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5057"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1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 Black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 Black" pitchFamily="34" charset="0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 Black" pitchFamily="34" charset="0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85057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171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5057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99.73%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6124136" y="1447804"/>
          <a:ext cx="2438400" cy="2133596"/>
        </p:xfrm>
        <a:graphic>
          <a:graphicData uri="http://schemas.openxmlformats.org/drawingml/2006/table">
            <a:tbl>
              <a:tblPr/>
              <a:tblGrid>
                <a:gridCol w="812800"/>
                <a:gridCol w="812800"/>
                <a:gridCol w="812800"/>
              </a:tblGrid>
              <a:tr h="174171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Low delay B HE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5057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1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41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1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1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1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5057"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1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 Black" pitchFamily="34" charset="0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 Black" pitchFamily="34" charset="0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 Black" pitchFamily="34" charset="0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85057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171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5057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99.83%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304800" y="196850"/>
            <a:ext cx="8458200" cy="898525"/>
          </a:xfrm>
        </p:spPr>
        <p:txBody>
          <a:bodyPr/>
          <a:lstStyle/>
          <a:p>
            <a:r>
              <a:rPr lang="en-US" sz="2800" dirty="0" smtClean="0"/>
              <a:t>Integrated with Sub-block Scan in JCTVC-G323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304800" y="1247775"/>
            <a:ext cx="8458200" cy="715962"/>
          </a:xfrm>
        </p:spPr>
        <p:txBody>
          <a:bodyPr/>
          <a:lstStyle/>
          <a:p>
            <a:r>
              <a:rPr lang="en-US" sz="1600" dirty="0" smtClean="0"/>
              <a:t>Noticeable improvement in BD-rate</a:t>
            </a:r>
          </a:p>
          <a:p>
            <a:r>
              <a:rPr lang="en-US" sz="1400" dirty="0" smtClean="0"/>
              <a:t>Crosschecked in JCTVC-G1001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381000" y="4143375"/>
          <a:ext cx="3048000" cy="1952625"/>
        </p:xfrm>
        <a:graphic>
          <a:graphicData uri="http://schemas.openxmlformats.org/drawingml/2006/table">
            <a:tbl>
              <a:tblPr/>
              <a:tblGrid>
                <a:gridCol w="609600"/>
                <a:gridCol w="609600"/>
                <a:gridCol w="609600"/>
                <a:gridCol w="609600"/>
                <a:gridCol w="609600"/>
              </a:tblGrid>
              <a:tr h="200025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HE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Total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Sig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4,8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16, 32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-4.1%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-6.3%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-3.6%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-8.7%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-17.7%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-6.4%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-18.5%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D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-5.3%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-18.0%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-13.2%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-17.4%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F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-3.2%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-6.9%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-3.3%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-10.0%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3429000" y="4143375"/>
          <a:ext cx="2438400" cy="1952625"/>
        </p:xfrm>
        <a:graphic>
          <a:graphicData uri="http://schemas.openxmlformats.org/drawingml/2006/table">
            <a:tbl>
              <a:tblPr/>
              <a:tblGrid>
                <a:gridCol w="609600"/>
                <a:gridCol w="609600"/>
                <a:gridCol w="609600"/>
                <a:gridCol w="609600"/>
              </a:tblGrid>
              <a:tr h="200025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Random Access HE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Total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Sig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4,8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16, 32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-7.0%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-7.4%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-9.1%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-23.7%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-12.6%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-30.6%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-35.4%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-3.7%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-8.1%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-1.8%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-11.1%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5867400" y="4143375"/>
          <a:ext cx="2438400" cy="1952625"/>
        </p:xfrm>
        <a:graphic>
          <a:graphicData uri="http://schemas.openxmlformats.org/drawingml/2006/table">
            <a:tbl>
              <a:tblPr/>
              <a:tblGrid>
                <a:gridCol w="609600"/>
                <a:gridCol w="609600"/>
                <a:gridCol w="609600"/>
                <a:gridCol w="609600"/>
              </a:tblGrid>
              <a:tr h="200025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Low delay B HE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Total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Sig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4,8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16, 32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-8.6%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-22.6%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-13.9%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-31.3%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-7.1%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-28.8%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-11.6%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-9.2%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-12.8%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-4.1%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-9.3%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-1.8%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-23.3%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381001" y="2009775"/>
          <a:ext cx="7543796" cy="1828800"/>
        </p:xfrm>
        <a:graphic>
          <a:graphicData uri="http://schemas.openxmlformats.org/drawingml/2006/table">
            <a:tbl>
              <a:tblPr/>
              <a:tblGrid>
                <a:gridCol w="798431"/>
                <a:gridCol w="651593"/>
                <a:gridCol w="651593"/>
                <a:gridCol w="651593"/>
                <a:gridCol w="798431"/>
                <a:gridCol w="798431"/>
                <a:gridCol w="798431"/>
                <a:gridCol w="798431"/>
                <a:gridCol w="798431"/>
                <a:gridCol w="798431"/>
              </a:tblGrid>
              <a:tr h="149290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HE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HE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HE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8620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29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Class A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929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929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C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929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D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929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E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862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F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29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862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80808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80808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29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102%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862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99.53%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99.70%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100.06%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IM_gen_PPT_template_gree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RIM_gen_PPT_template_green</Template>
  <TotalTime>779</TotalTime>
  <Words>1361</Words>
  <Application>Microsoft Office PowerPoint</Application>
  <PresentationFormat>On-screen Show (4:3)</PresentationFormat>
  <Paragraphs>466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RIM_gen_PPT_template_green</vt:lpstr>
      <vt:lpstr>      Multiple Level  Significance Maps for  Large Transform Units</vt:lpstr>
      <vt:lpstr>Two-level significance map</vt:lpstr>
      <vt:lpstr>Cost and Benefit</vt:lpstr>
      <vt:lpstr>Example</vt:lpstr>
      <vt:lpstr>Bin savings and BD-rate against HM4.0 anchor</vt:lpstr>
      <vt:lpstr>Integrated with Sub-block Scan in JCTVC-G323</vt:lpstr>
    </vt:vector>
  </TitlesOfParts>
  <Company>RIM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Django Web Framework</dc:title>
  <dc:creator>user</dc:creator>
  <cp:lastModifiedBy>Dake</cp:lastModifiedBy>
  <cp:revision>108</cp:revision>
  <dcterms:created xsi:type="dcterms:W3CDTF">2010-12-14T15:28:23Z</dcterms:created>
  <dcterms:modified xsi:type="dcterms:W3CDTF">2011-11-26T07:23:42Z</dcterms:modified>
</cp:coreProperties>
</file>