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04" r:id="rId3"/>
    <p:sldId id="505" r:id="rId4"/>
    <p:sldId id="507" r:id="rId5"/>
    <p:sldId id="506" r:id="rId6"/>
    <p:sldId id="508" r:id="rId7"/>
    <p:sldId id="467" r:id="rId8"/>
  </p:sldIdLst>
  <p:sldSz cx="9144000" cy="6858000" type="screen4x3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33"/>
    <a:srgbClr val="0000CC"/>
    <a:srgbClr val="990033"/>
    <a:srgbClr val="66FFCC"/>
    <a:srgbClr val="CC3300"/>
    <a:srgbClr val="5F5F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9766" autoAdjust="0"/>
  </p:normalViewPr>
  <p:slideViewPr>
    <p:cSldViewPr snapToObjects="1">
      <p:cViewPr>
        <p:scale>
          <a:sx n="90" d="100"/>
          <a:sy n="90" d="100"/>
        </p:scale>
        <p:origin x="-102" y="648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lnSpc>
                <a:spcPct val="150000"/>
              </a:lnSpc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lnSpc>
                <a:spcPct val="150000"/>
              </a:lnSpc>
              <a:defRPr sz="1200"/>
            </a:lvl1pPr>
          </a:lstStyle>
          <a:p>
            <a:pPr>
              <a:defRPr/>
            </a:pPr>
            <a:fld id="{DE82991D-0481-4313-A635-B95299C82E1D}" type="datetimeFigureOut">
              <a:rPr lang="ko-KR" altLang="en-US"/>
              <a:pPr>
                <a:defRPr/>
              </a:pPr>
              <a:t>2011-11-25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lnSpc>
                <a:spcPct val="150000"/>
              </a:lnSpc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lnSpc>
                <a:spcPct val="150000"/>
              </a:lnSpc>
              <a:defRPr sz="1200"/>
            </a:lvl1pPr>
          </a:lstStyle>
          <a:p>
            <a:pPr>
              <a:defRPr/>
            </a:pPr>
            <a:fld id="{88A04B58-9251-4958-A0EB-ED62233D23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lnSpc>
                <a:spcPct val="150000"/>
              </a:lnSpc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lnSpc>
                <a:spcPct val="150000"/>
              </a:lnSpc>
              <a:defRPr sz="1200"/>
            </a:lvl1pPr>
          </a:lstStyle>
          <a:p>
            <a:pPr>
              <a:defRPr/>
            </a:pPr>
            <a:fld id="{8890DE5D-6B51-4C13-A80A-04DB31895F8E}" type="datetimeFigureOut">
              <a:rPr lang="ko-KR" altLang="en-US"/>
              <a:pPr>
                <a:defRPr/>
              </a:pPr>
              <a:t>2011-11-25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lnSpc>
                <a:spcPct val="150000"/>
              </a:lnSpc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lnSpc>
                <a:spcPct val="150000"/>
              </a:lnSpc>
              <a:defRPr sz="1200"/>
            </a:lvl1pPr>
          </a:lstStyle>
          <a:p>
            <a:pPr>
              <a:defRPr/>
            </a:pPr>
            <a:fld id="{906238AF-605A-4887-BB71-BDEC8555D96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6387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0EB757-E403-4F04-819F-AFA52AA9645A}" type="slidenum">
              <a:rPr lang="ko-KR" altLang="en-US" smtClean="0"/>
              <a:pPr/>
              <a:t>1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8435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C78B83-E36F-4C56-B42F-7412F625CA62}" type="slidenum">
              <a:rPr lang="ko-KR" altLang="en-US" smtClean="0"/>
              <a:pPr/>
              <a:t>2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0483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63543A-9D54-40C1-9D13-EFA26768AE91}" type="slidenum">
              <a:rPr lang="ko-KR" altLang="en-US" smtClean="0"/>
              <a:pPr/>
              <a:t>3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2531" name="슬라이드 번호 개체 틀 3"/>
          <p:cNvSpPr txBox="1">
            <a:spLocks noGrp="1"/>
          </p:cNvSpPr>
          <p:nvPr/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150000"/>
              </a:lnSpc>
            </a:pPr>
            <a:fld id="{D9F779FB-AE65-4EDC-9840-AD1AF7E265AE}" type="slidenum">
              <a:rPr lang="ko-KR" altLang="en-US" sz="1200"/>
              <a:pPr algn="r">
                <a:lnSpc>
                  <a:spcPct val="150000"/>
                </a:lnSpc>
              </a:pPr>
              <a:t>4</a:t>
            </a:fld>
            <a:endParaRPr lang="en-US" altLang="ko-KR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4579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2A3A3F-4307-4DFC-8C06-08ECDE9FA3D0}" type="slidenum">
              <a:rPr lang="ko-KR" altLang="en-US" smtClean="0"/>
              <a:pPr/>
              <a:t>5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6627" name="슬라이드 번호 개체 틀 3"/>
          <p:cNvSpPr txBox="1">
            <a:spLocks noGrp="1"/>
          </p:cNvSpPr>
          <p:nvPr/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150000"/>
              </a:lnSpc>
            </a:pPr>
            <a:fld id="{349C4121-0313-4BD6-BFE9-94750722300A}" type="slidenum">
              <a:rPr lang="ko-KR" altLang="en-US" sz="1200"/>
              <a:pPr algn="r">
                <a:lnSpc>
                  <a:spcPct val="150000"/>
                </a:lnSpc>
              </a:pPr>
              <a:t>6</a:t>
            </a:fld>
            <a:endParaRPr lang="en-US" altLang="ko-KR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8675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D7A804-5D97-47F8-8698-BF196570DDD1}" type="slidenum">
              <a:rPr lang="ko-KR" altLang="en-US" smtClean="0"/>
              <a:pPr/>
              <a:t>7</a:t>
            </a:fld>
            <a:endParaRPr lang="en-US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001F0-10B9-44F3-A7AC-1A085E0C892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AEB40-ED76-43C7-83A0-C15DCDFA92F3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04088-0A67-44B6-867A-C5B368128833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F0F7D-80C8-4F38-9A33-60C2420BD0F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566E9-F6F0-4BC7-915A-2CBD4F724A0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1FA88-EFB4-4C7A-B28A-E888ED2FEBA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BB220-9807-4BD5-B579-4467EDAAEA1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6359-8385-440C-8C1C-CB14AF325D9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557C2-8074-4607-8A7F-02E285A138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9A98C-0BD8-4B19-886F-E6805B39C71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9CD2C-BDA7-4A41-86C4-C1A7A8826FC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GE_039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ko-KR" alt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77608E92-3F0C-45EC-A745-61F5D8BB9DE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7475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제목 1"/>
          <p:cNvSpPr>
            <a:spLocks noGrp="1"/>
          </p:cNvSpPr>
          <p:nvPr>
            <p:ph type="ctrTitle"/>
          </p:nvPr>
        </p:nvSpPr>
        <p:spPr>
          <a:xfrm>
            <a:off x="685800" y="2319338"/>
            <a:ext cx="7772400" cy="1470025"/>
          </a:xfrm>
        </p:spPr>
        <p:txBody>
          <a:bodyPr/>
          <a:lstStyle/>
          <a:p>
            <a:pPr algn="ctr"/>
            <a:r>
              <a:rPr lang="en-US" altLang="en-US" sz="3200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Non-CE3: Adaptive Motion Vector </a:t>
            </a:r>
            <a:br>
              <a:rPr lang="en-US" altLang="en-US" sz="3200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en-US" altLang="en-US" sz="3200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Resolution based on the PU Size</a:t>
            </a:r>
            <a:endParaRPr lang="ko-KR" altLang="en-US" sz="3200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2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088"/>
            <a:ext cx="6400800" cy="1058862"/>
          </a:xfrm>
        </p:spPr>
        <p:txBody>
          <a:bodyPr anchor="ctr"/>
          <a:lstStyle/>
          <a:p>
            <a:r>
              <a:rPr lang="en-US" altLang="ko-KR" smtClean="0">
                <a:latin typeface="Tahoma" pitchFamily="34" charset="0"/>
                <a:cs typeface="Tahoma" pitchFamily="34" charset="0"/>
              </a:rPr>
              <a:t>Jiwook Jung, Jin Heo, Sehoon Yea</a:t>
            </a:r>
          </a:p>
          <a:p>
            <a:r>
              <a:rPr lang="en-US" altLang="ko-KR" sz="2400" smtClean="0">
                <a:latin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250825" y="1127125"/>
            <a:ext cx="18510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0">
                <a:latin typeface="Tahoma" pitchFamily="34" charset="0"/>
                <a:cs typeface="Tahoma" pitchFamily="34" charset="0"/>
              </a:rPr>
              <a:t>JCTVC-G600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제목 1"/>
          <p:cNvSpPr>
            <a:spLocks noGrp="1"/>
          </p:cNvSpPr>
          <p:nvPr>
            <p:ph type="title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Introduction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0" name="내용 개체 틀 2"/>
          <p:cNvSpPr>
            <a:spLocks noGrp="1"/>
          </p:cNvSpPr>
          <p:nvPr>
            <p:ph idx="1"/>
          </p:nvPr>
        </p:nvSpPr>
        <p:spPr>
          <a:xfrm>
            <a:off x="571500" y="981075"/>
            <a:ext cx="8286750" cy="1584325"/>
          </a:xfrm>
        </p:spPr>
        <p:txBody>
          <a:bodyPr/>
          <a:lstStyle/>
          <a:p>
            <a:r>
              <a:rPr lang="en-US" altLang="ko-KR" sz="1800" smtClean="0">
                <a:latin typeface="Arial" charset="0"/>
                <a:cs typeface="Tahoma" pitchFamily="34" charset="0"/>
              </a:rPr>
              <a:t>PMVR by MediaTek (JCTVC-F125)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Determines MV resolution based upon MVD 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Arial" charset="0"/>
              </a:rPr>
              <a:t>Check if a MVD is larger than a predefined threshold (specified </a:t>
            </a:r>
            <a:r>
              <a:rPr lang="en-US" altLang="ko-KR" sz="1600" i="1" smtClean="0">
                <a:latin typeface="Arial" charset="0"/>
                <a:cs typeface="Arial" charset="0"/>
              </a:rPr>
              <a:t>per slice</a:t>
            </a:r>
            <a:r>
              <a:rPr lang="en-US" altLang="ko-KR" sz="1600" smtClean="0">
                <a:latin typeface="Arial" charset="0"/>
                <a:cs typeface="Arial" charset="0"/>
              </a:rPr>
              <a:t>)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A newly defined MVD can be coded more efficiently based upon the thresholding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endParaRPr lang="ko-KR" alt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ko-KR" sz="1000" b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lang="en-US" altLang="ko-KR" sz="1800" b="0">
              <a:latin typeface="굴림" charset="-127"/>
              <a:ea typeface="굴림" charset="-127"/>
              <a:cs typeface="Times New Roman" pitchFamily="18" charset="0"/>
            </a:endParaRPr>
          </a:p>
        </p:txBody>
      </p:sp>
      <p:pic>
        <p:nvPicPr>
          <p:cNvPr id="17413" name="Picture 50" descr="th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6950" y="2565400"/>
            <a:ext cx="4048125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내용 개체 틀 2"/>
          <p:cNvSpPr>
            <a:spLocks noGrp="1"/>
          </p:cNvSpPr>
          <p:nvPr>
            <p:ph idx="1"/>
          </p:nvPr>
        </p:nvSpPr>
        <p:spPr>
          <a:xfrm>
            <a:off x="571500" y="836613"/>
            <a:ext cx="8286750" cy="1573212"/>
          </a:xfrm>
        </p:spPr>
        <p:txBody>
          <a:bodyPr/>
          <a:lstStyle/>
          <a:p>
            <a:r>
              <a:rPr lang="en-US" altLang="ko-KR" sz="1800" smtClean="0">
                <a:latin typeface="Arial" charset="0"/>
                <a:cs typeface="Tahoma" pitchFamily="34" charset="0"/>
              </a:rPr>
              <a:t>Correlation between optimal MV-pels and the PU size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The larger the PU size, the higher the MV-pel resolution (and vice versa).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Proposes to adapt the threshold (</a:t>
            </a:r>
            <a:r>
              <a:rPr lang="en-US" altLang="ko-KR" sz="16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Th</a:t>
            </a:r>
            <a:r>
              <a:rPr lang="en-US" altLang="ko-KR" sz="1600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MV </a:t>
            </a:r>
            <a:r>
              <a:rPr lang="en-US" altLang="ko-KR" sz="1600" smtClean="0">
                <a:latin typeface="Arial" charset="0"/>
                <a:cs typeface="Tahoma" pitchFamily="34" charset="0"/>
              </a:rPr>
              <a:t>) </a:t>
            </a:r>
            <a:r>
              <a:rPr lang="en-US" altLang="ko-KR" sz="1600" i="1" smtClean="0">
                <a:solidFill>
                  <a:srgbClr val="CC3300"/>
                </a:solidFill>
                <a:latin typeface="Arial" charset="0"/>
                <a:cs typeface="Tahoma" pitchFamily="34" charset="0"/>
              </a:rPr>
              <a:t>per PU basis</a:t>
            </a:r>
            <a:r>
              <a:rPr lang="en-US" altLang="ko-KR" sz="1600" smtClean="0">
                <a:latin typeface="Arial" charset="0"/>
                <a:cs typeface="Tahoma" pitchFamily="34" charset="0"/>
              </a:rPr>
              <a:t> (cf. per slice in PMVR)</a:t>
            </a:r>
          </a:p>
          <a:p>
            <a:pPr lvl="1">
              <a:buFontTx/>
              <a:buNone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     : </a:t>
            </a: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Th</a:t>
            </a:r>
            <a:r>
              <a:rPr lang="en-US" altLang="ko-KR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MV</a:t>
            </a: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 = 4 for PUsize ≥ Th</a:t>
            </a:r>
            <a:r>
              <a:rPr lang="en-US" altLang="ko-KR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PU</a:t>
            </a: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  , Th</a:t>
            </a:r>
            <a:r>
              <a:rPr lang="en-US" altLang="ko-KR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MV</a:t>
            </a: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 = 2 otherwise </a:t>
            </a:r>
          </a:p>
          <a:p>
            <a:pPr lvl="1">
              <a:buFontTx/>
              <a:buNone/>
            </a:pP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       </a:t>
            </a:r>
            <a:r>
              <a:rPr lang="en-US" altLang="ko-KR" sz="16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(Th</a:t>
            </a:r>
            <a:r>
              <a:rPr lang="en-US" altLang="ko-KR" sz="1600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PU </a:t>
            </a:r>
            <a:r>
              <a:rPr lang="en-US" altLang="ko-KR" sz="16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= 256 in the experiment, PUsize = PU_width * PU_height)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endParaRPr lang="ko-KR" altLang="en-US"/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ko-KR" sz="1000" b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lang="en-US" altLang="ko-KR" sz="1800" b="0">
              <a:latin typeface="굴림" charset="-127"/>
              <a:ea typeface="굴림" charset="-127"/>
              <a:cs typeface="Times New Roman" pitchFamily="18" charset="0"/>
            </a:endParaRPr>
          </a:p>
        </p:txBody>
      </p:sp>
      <p:sp>
        <p:nvSpPr>
          <p:cNvPr id="19460" name="제목 1"/>
          <p:cNvSpPr>
            <a:spLocks noGrp="1"/>
          </p:cNvSpPr>
          <p:nvPr>
            <p:ph type="title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Proposed method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9461" name="Picture 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550" y="2625725"/>
            <a:ext cx="35845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7288" y="2625725"/>
            <a:ext cx="3600450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내용 개체 틀 2"/>
          <p:cNvSpPr txBox="1">
            <a:spLocks/>
          </p:cNvSpPr>
          <p:nvPr/>
        </p:nvSpPr>
        <p:spPr bwMode="auto">
          <a:xfrm>
            <a:off x="590550" y="5808663"/>
            <a:ext cx="38735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Number of ¼-pel MV’s 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(x: PU_Width, y:PU_Height)</a:t>
            </a:r>
            <a:endParaRPr lang="en-US" altLang="ko-KR" sz="1600" b="0">
              <a:ea typeface="굴림" charset="-127"/>
              <a:cs typeface="Arial" charset="0"/>
            </a:endParaRPr>
          </a:p>
        </p:txBody>
      </p:sp>
      <p:sp>
        <p:nvSpPr>
          <p:cNvPr id="19464" name="내용 개체 틀 2"/>
          <p:cNvSpPr txBox="1">
            <a:spLocks/>
          </p:cNvSpPr>
          <p:nvPr/>
        </p:nvSpPr>
        <p:spPr bwMode="auto">
          <a:xfrm>
            <a:off x="5003800" y="5808663"/>
            <a:ext cx="356393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Number of 1/8-pel MV’s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(x: PU_Width, y:PU_Height)</a:t>
            </a:r>
            <a:endParaRPr lang="en-US" altLang="ko-KR" sz="1600" b="0">
              <a:ea typeface="굴림" charset="-127"/>
              <a:cs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</a:pPr>
            <a:endParaRPr lang="en-US" altLang="ko-KR" sz="1600" b="0">
              <a:ea typeface="굴림" charset="-127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내용 개체 틀 2"/>
          <p:cNvSpPr>
            <a:spLocks noGrp="1"/>
          </p:cNvSpPr>
          <p:nvPr>
            <p:ph idx="4294967295"/>
          </p:nvPr>
        </p:nvSpPr>
        <p:spPr>
          <a:xfrm>
            <a:off x="571500" y="836613"/>
            <a:ext cx="8286750" cy="431800"/>
          </a:xfrm>
        </p:spPr>
        <p:txBody>
          <a:bodyPr/>
          <a:lstStyle/>
          <a:p>
            <a:r>
              <a:rPr lang="en-US" altLang="ko-KR" sz="1800" b="1" smtClean="0">
                <a:latin typeface="Arial" charset="0"/>
                <a:cs typeface="Tahoma" pitchFamily="34" charset="0"/>
              </a:rPr>
              <a:t>Now it works like</a:t>
            </a:r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endParaRPr lang="ko-KR" altLang="en-US"/>
          </a:p>
        </p:txBody>
      </p:sp>
      <p:sp>
        <p:nvSpPr>
          <p:cNvPr id="21507" name="제목 1"/>
          <p:cNvSpPr>
            <a:spLocks noGrp="1"/>
          </p:cNvSpPr>
          <p:nvPr>
            <p:ph type="title" idx="4294967295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Proposed method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1508" name="Picture 50" descr="th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412875"/>
            <a:ext cx="4048125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th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1557338"/>
            <a:ext cx="3781425" cy="369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내용 개체 틀 2"/>
          <p:cNvSpPr txBox="1">
            <a:spLocks/>
          </p:cNvSpPr>
          <p:nvPr/>
        </p:nvSpPr>
        <p:spPr bwMode="auto">
          <a:xfrm>
            <a:off x="1312863" y="5486400"/>
            <a:ext cx="205422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PUsize &lt; Th</a:t>
            </a:r>
            <a:r>
              <a:rPr lang="en-US" altLang="ko-KR" sz="1600" b="0" baseline="-3000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PU</a:t>
            </a:r>
            <a:r>
              <a:rPr lang="en-US" altLang="ko-KR" sz="1600" b="0">
                <a:ea typeface="맑은 고딕" pitchFamily="50" charset="-127"/>
                <a:cs typeface="Arial" charset="0"/>
              </a:rPr>
              <a:t> 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5867400" y="5486400"/>
            <a:ext cx="205422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PUsize </a:t>
            </a:r>
            <a:r>
              <a:rPr lang="en-US" altLang="ko-KR" b="0">
                <a:ea typeface="맑은 고딕" pitchFamily="50" charset="-127"/>
                <a:cs typeface="Times New Roman" pitchFamily="18" charset="0"/>
              </a:rPr>
              <a:t>≥</a:t>
            </a:r>
            <a:r>
              <a:rPr lang="en-US" altLang="ko-KR">
                <a:ea typeface="맑은 고딕" pitchFamily="50" charset="-127"/>
                <a:cs typeface="Times New Roman" pitchFamily="18" charset="0"/>
              </a:rPr>
              <a:t> </a:t>
            </a:r>
            <a:r>
              <a:rPr lang="en-US" altLang="ko-KR" sz="1600" b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Th</a:t>
            </a:r>
            <a:r>
              <a:rPr lang="en-US" altLang="ko-KR" sz="1600" b="0" baseline="-3000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PU</a:t>
            </a:r>
            <a:r>
              <a:rPr lang="en-US" altLang="ko-KR" sz="1600" b="0">
                <a:ea typeface="맑은 고딕" pitchFamily="50" charset="-127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제목 1"/>
          <p:cNvSpPr>
            <a:spLocks noGrp="1"/>
          </p:cNvSpPr>
          <p:nvPr>
            <p:ph type="title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Experimental Results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4" name="내용 개체 틀 2"/>
          <p:cNvSpPr txBox="1">
            <a:spLocks/>
          </p:cNvSpPr>
          <p:nvPr/>
        </p:nvSpPr>
        <p:spPr bwMode="auto">
          <a:xfrm>
            <a:off x="649288" y="981075"/>
            <a:ext cx="79549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BD rate(%) reduction of the proposed method w.r.t. PMVR w/o 8-pel (Th=2)</a:t>
            </a:r>
            <a:endParaRPr lang="en-US" altLang="ko-KR" sz="1600" b="0">
              <a:ea typeface="굴림" charset="-127"/>
              <a:cs typeface="Arial" charset="0"/>
            </a:endParaRPr>
          </a:p>
        </p:txBody>
      </p:sp>
      <p:pic>
        <p:nvPicPr>
          <p:cNvPr id="23555" name="Picture 6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8875" y="1647825"/>
            <a:ext cx="7056438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8875" y="4221163"/>
            <a:ext cx="705643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제목 1"/>
          <p:cNvSpPr>
            <a:spLocks noGrp="1"/>
          </p:cNvSpPr>
          <p:nvPr>
            <p:ph type="title" idx="4294967295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Experimental Results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02" name="내용 개체 틀 2"/>
          <p:cNvSpPr txBox="1">
            <a:spLocks/>
          </p:cNvSpPr>
          <p:nvPr/>
        </p:nvSpPr>
        <p:spPr bwMode="auto">
          <a:xfrm>
            <a:off x="649288" y="981075"/>
            <a:ext cx="79549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BD rate(%) reduction of the proposed method w.r.t. PMVR w/o 8-pel (Th=2)</a:t>
            </a:r>
            <a:endParaRPr lang="en-US" altLang="ko-KR" sz="1600" b="0">
              <a:ea typeface="굴림" charset="-127"/>
              <a:cs typeface="Arial" charset="0"/>
            </a:endParaRPr>
          </a:p>
        </p:txBody>
      </p:sp>
      <p:pic>
        <p:nvPicPr>
          <p:cNvPr id="25603" name="Picture 5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1773238"/>
            <a:ext cx="705643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4650"/>
          </a:xfrm>
        </p:spPr>
        <p:txBody>
          <a:bodyPr/>
          <a:lstStyle/>
          <a:p>
            <a:r>
              <a:rPr lang="en-US" altLang="ko-KR" smtClean="0">
                <a:latin typeface="Arial" charset="0"/>
                <a:cs typeface="Arial" charset="0"/>
              </a:rPr>
              <a:t>Introduced a PU-level adaptation of the thresholds used in MediaTek's PMVR proposal (</a:t>
            </a:r>
            <a:r>
              <a:rPr lang="en-US" altLang="ko-KR" sz="1800" smtClean="0">
                <a:latin typeface="Arial" charset="0"/>
                <a:cs typeface="Tahoma" pitchFamily="34" charset="0"/>
              </a:rPr>
              <a:t>JCTVC-F125)</a:t>
            </a:r>
            <a:r>
              <a:rPr lang="en-US" altLang="ko-KR" b="0" smtClean="0">
                <a:latin typeface="Arial" charset="0"/>
                <a:cs typeface="Arial" charset="0"/>
              </a:rPr>
              <a:t> </a:t>
            </a:r>
            <a:endParaRPr lang="en-US" altLang="ko-KR" smtClean="0">
              <a:latin typeface="Arial" charset="0"/>
              <a:cs typeface="Arial" charset="0"/>
            </a:endParaRPr>
          </a:p>
          <a:p>
            <a:endParaRPr lang="en-US" altLang="ko-KR" smtClean="0">
              <a:latin typeface="Arial" charset="0"/>
              <a:cs typeface="Arial" charset="0"/>
            </a:endParaRPr>
          </a:p>
          <a:p>
            <a:r>
              <a:rPr lang="en-US" altLang="ko-KR" smtClean="0">
                <a:latin typeface="Arial" charset="0"/>
                <a:cs typeface="Arial" charset="0"/>
              </a:rPr>
              <a:t>Implemented on top of the one-threshold version of PMVR</a:t>
            </a:r>
          </a:p>
          <a:p>
            <a:pPr>
              <a:buFontTx/>
              <a:buNone/>
            </a:pPr>
            <a:r>
              <a:rPr lang="en-US" altLang="ko-KR" smtClean="0">
                <a:latin typeface="Arial" charset="0"/>
                <a:cs typeface="Arial" charset="0"/>
              </a:rPr>
              <a:t>	</a:t>
            </a:r>
            <a:r>
              <a:rPr lang="en-US" altLang="ko-KR" sz="1800" smtClean="0">
                <a:latin typeface="Arial" charset="0"/>
                <a:cs typeface="Arial" charset="0"/>
              </a:rPr>
              <a:t>- Y BD Rate Savings -0.1% for LP HE/LC</a:t>
            </a:r>
            <a:r>
              <a:rPr lang="en-US" altLang="ko-KR" smtClean="0">
                <a:latin typeface="Arial" charset="0"/>
                <a:cs typeface="Arial" charset="0"/>
              </a:rPr>
              <a:t> </a:t>
            </a:r>
          </a:p>
          <a:p>
            <a:pPr>
              <a:buFontTx/>
              <a:buNone/>
            </a:pPr>
            <a:r>
              <a:rPr lang="en-US" altLang="ko-KR" smtClean="0">
                <a:latin typeface="Arial" charset="0"/>
                <a:cs typeface="Arial" charset="0"/>
              </a:rPr>
              <a:t>     </a:t>
            </a:r>
            <a:endParaRPr lang="en-US" altLang="ko-KR" b="0" smtClean="0">
              <a:latin typeface="Arial" charset="0"/>
              <a:cs typeface="Arial" charset="0"/>
            </a:endParaRPr>
          </a:p>
          <a:p>
            <a:r>
              <a:rPr lang="en-US" altLang="ko-KR" smtClean="0">
                <a:latin typeface="Arial" charset="0"/>
                <a:cs typeface="Arial" charset="0"/>
              </a:rPr>
              <a:t>Avenues for further investigation</a:t>
            </a:r>
          </a:p>
          <a:p>
            <a:pPr lvl="1">
              <a:buFontTx/>
              <a:buNone/>
            </a:pPr>
            <a:r>
              <a:rPr lang="en-US" altLang="ko-KR" b="1" smtClean="0">
                <a:latin typeface="Arial" charset="0"/>
                <a:cs typeface="Arial" charset="0"/>
              </a:rPr>
              <a:t>- Implement on top of the two-threshold version </a:t>
            </a:r>
          </a:p>
          <a:p>
            <a:pPr lvl="1">
              <a:buFontTx/>
              <a:buNone/>
            </a:pPr>
            <a:r>
              <a:rPr lang="en-US" altLang="ko-KR" b="1" smtClean="0">
                <a:latin typeface="Arial" charset="0"/>
                <a:cs typeface="Arial" charset="0"/>
              </a:rPr>
              <a:t>  : showed 2 to 3 times more gain than the one-threshold one</a:t>
            </a:r>
          </a:p>
          <a:p>
            <a:pPr lvl="1">
              <a:buFontTx/>
              <a:buNone/>
            </a:pPr>
            <a:r>
              <a:rPr lang="en-US" altLang="ko-KR" b="1" smtClean="0">
                <a:latin typeface="Arial" charset="0"/>
                <a:cs typeface="Arial" charset="0"/>
              </a:rPr>
              <a:t>- Modify the current one-threshold implementation so that it can not</a:t>
            </a:r>
          </a:p>
          <a:p>
            <a:pPr lvl="1">
              <a:buFontTx/>
              <a:buNone/>
            </a:pPr>
            <a:r>
              <a:rPr lang="en-US" altLang="ko-KR" b="1" smtClean="0">
                <a:latin typeface="Arial" charset="0"/>
                <a:cs typeface="Arial" charset="0"/>
              </a:rPr>
              <a:t>  only increase, but also decrease the threshold adaptively.  </a:t>
            </a:r>
            <a:endParaRPr lang="en-US" altLang="ko-KR" smtClean="0">
              <a:latin typeface="Arial" charset="0"/>
              <a:cs typeface="Arial" charset="0"/>
            </a:endParaRPr>
          </a:p>
          <a:p>
            <a:pPr lvl="1">
              <a:buFontTx/>
              <a:buNone/>
            </a:pPr>
            <a:r>
              <a:rPr lang="en-US" altLang="ko-KR" smtClean="0">
                <a:latin typeface="Arial" charset="0"/>
                <a:cs typeface="Arial" charset="0"/>
              </a:rPr>
              <a:t>- </a:t>
            </a:r>
            <a:r>
              <a:rPr lang="en-US" altLang="ko-KR" b="1" smtClean="0">
                <a:latin typeface="Arial" charset="0"/>
                <a:cs typeface="Arial" charset="0"/>
              </a:rPr>
              <a:t>Investigate the reasons for uneven gains of PMVR</a:t>
            </a:r>
          </a:p>
          <a:p>
            <a:pPr lvl="1">
              <a:buFontTx/>
              <a:buNone/>
            </a:pPr>
            <a:r>
              <a:rPr lang="en-US" altLang="ko-KR" b="1" smtClean="0">
                <a:latin typeface="Arial" charset="0"/>
                <a:cs typeface="Arial" charset="0"/>
              </a:rPr>
              <a:t>  : could PU-level adaptation help?</a:t>
            </a:r>
          </a:p>
        </p:txBody>
      </p:sp>
      <p:sp>
        <p:nvSpPr>
          <p:cNvPr id="27650" name="제목 1"/>
          <p:cNvSpPr>
            <a:spLocks noGrp="1"/>
          </p:cNvSpPr>
          <p:nvPr>
            <p:ph type="title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Conclusion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35378</TotalTime>
  <Words>251</Words>
  <Application>Microsoft Office PowerPoint</Application>
  <PresentationFormat>On-screen Show (4:3)</PresentationFormat>
  <Paragraphs>49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디자인 서식 파일</vt:lpstr>
      </vt:variant>
      <vt:variant>
        <vt:i4>3</vt:i4>
      </vt:variant>
      <vt:variant>
        <vt:lpstr>슬라이드 제목</vt:lpstr>
      </vt:variant>
      <vt:variant>
        <vt:i4>7</vt:i4>
      </vt:variant>
    </vt:vector>
  </HeadingPairs>
  <TitlesOfParts>
    <vt:vector size="18" baseType="lpstr">
      <vt:lpstr>Arial</vt:lpstr>
      <vt:lpstr>돋움</vt:lpstr>
      <vt:lpstr>HY헤드라인M</vt:lpstr>
      <vt:lpstr>굴림</vt:lpstr>
      <vt:lpstr>맑은 고딕</vt:lpstr>
      <vt:lpstr>Tahoma</vt:lpstr>
      <vt:lpstr>Times New Roman</vt:lpstr>
      <vt:lpstr>Wingdings</vt:lpstr>
      <vt:lpstr>기본 디자인</vt:lpstr>
      <vt:lpstr>기본 디자인</vt:lpstr>
      <vt:lpstr>기본 디자인</vt:lpstr>
      <vt:lpstr>Non-CE3: Adaptive Motion Vector  Resolution based on the PU Size</vt:lpstr>
      <vt:lpstr>Introduction</vt:lpstr>
      <vt:lpstr>Proposed method</vt:lpstr>
      <vt:lpstr>Proposed method</vt:lpstr>
      <vt:lpstr>Experimental Results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sehoon.yea</cp:lastModifiedBy>
  <cp:revision>1201</cp:revision>
  <dcterms:created xsi:type="dcterms:W3CDTF">2006-01-27T00:33:27Z</dcterms:created>
  <dcterms:modified xsi:type="dcterms:W3CDTF">2011-11-24T18:40:49Z</dcterms:modified>
</cp:coreProperties>
</file>