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76" r:id="rId2"/>
    <p:sldId id="504" r:id="rId3"/>
    <p:sldId id="505" r:id="rId4"/>
    <p:sldId id="507" r:id="rId5"/>
    <p:sldId id="506" r:id="rId6"/>
    <p:sldId id="508" r:id="rId7"/>
    <p:sldId id="467" r:id="rId8"/>
  </p:sldIdLst>
  <p:sldSz cx="9144000" cy="6858000" type="screen4x3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FF33"/>
    <a:srgbClr val="0000CC"/>
    <a:srgbClr val="990033"/>
    <a:srgbClr val="66FFCC"/>
    <a:srgbClr val="CC3300"/>
    <a:srgbClr val="5F5F5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6" autoAdjust="0"/>
    <p:restoredTop sz="89766" autoAdjust="0"/>
  </p:normalViewPr>
  <p:slideViewPr>
    <p:cSldViewPr snapToObjects="1">
      <p:cViewPr>
        <p:scale>
          <a:sx n="90" d="100"/>
          <a:sy n="90" d="100"/>
        </p:scale>
        <p:origin x="-102" y="360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lnSpc>
                <a:spcPct val="150000"/>
              </a:lnSpc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lnSpc>
                <a:spcPct val="150000"/>
              </a:lnSpc>
              <a:defRPr sz="1200"/>
            </a:lvl1pPr>
          </a:lstStyle>
          <a:p>
            <a:pPr>
              <a:defRPr/>
            </a:pPr>
            <a:fld id="{49F22BD9-74E8-4D5E-AE4E-A82E8A01F624}" type="datetimeFigureOut">
              <a:rPr lang="ko-KR" altLang="en-US"/>
              <a:pPr>
                <a:defRPr/>
              </a:pPr>
              <a:t>2011-11-23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lnSpc>
                <a:spcPct val="150000"/>
              </a:lnSpc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lnSpc>
                <a:spcPct val="150000"/>
              </a:lnSpc>
              <a:defRPr sz="1200"/>
            </a:lvl1pPr>
          </a:lstStyle>
          <a:p>
            <a:pPr>
              <a:defRPr/>
            </a:pPr>
            <a:fld id="{A4DB38CE-3E4E-4EBB-A1C5-79BB134863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lnSpc>
                <a:spcPct val="150000"/>
              </a:lnSpc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lnSpc>
                <a:spcPct val="150000"/>
              </a:lnSpc>
              <a:defRPr sz="1200"/>
            </a:lvl1pPr>
          </a:lstStyle>
          <a:p>
            <a:pPr>
              <a:defRPr/>
            </a:pPr>
            <a:fld id="{B21A9E5E-8002-401C-8065-234E59CB13D6}" type="datetimeFigureOut">
              <a:rPr lang="ko-KR" altLang="en-US"/>
              <a:pPr>
                <a:defRPr/>
              </a:pPr>
              <a:t>2011-11-23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lnSpc>
                <a:spcPct val="150000"/>
              </a:lnSpc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lnSpc>
                <a:spcPct val="150000"/>
              </a:lnSpc>
              <a:defRPr sz="1200"/>
            </a:lvl1pPr>
          </a:lstStyle>
          <a:p>
            <a:pPr>
              <a:defRPr/>
            </a:pPr>
            <a:fld id="{8699C6D0-2D4F-4491-A405-A03A112274A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16387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13CBC5-DE2A-442D-A766-482DCA19ABC2}" type="slidenum">
              <a:rPr lang="ko-KR" altLang="en-US" smtClean="0"/>
              <a:pPr/>
              <a:t>1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18435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20C697-FF8A-46EE-80C1-494369F5F397}" type="slidenum">
              <a:rPr lang="ko-KR" altLang="en-US" smtClean="0"/>
              <a:pPr/>
              <a:t>2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20483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78F6FE-9700-4279-BDB5-A0EBC0CACD92}" type="slidenum">
              <a:rPr lang="ko-KR" altLang="en-US" smtClean="0"/>
              <a:pPr/>
              <a:t>3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22531" name="슬라이드 번호 개체 틀 3"/>
          <p:cNvSpPr txBox="1">
            <a:spLocks noGrp="1"/>
          </p:cNvSpPr>
          <p:nvPr/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lnSpc>
                <a:spcPct val="150000"/>
              </a:lnSpc>
            </a:pPr>
            <a:fld id="{8192DB30-2C90-4A38-BB33-6C5E2B4229BA}" type="slidenum">
              <a:rPr lang="ko-KR" altLang="en-US" sz="1200"/>
              <a:pPr algn="r">
                <a:lnSpc>
                  <a:spcPct val="150000"/>
                </a:lnSpc>
              </a:pPr>
              <a:t>4</a:t>
            </a:fld>
            <a:endParaRPr lang="en-US" altLang="ko-KR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24579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99653B-1C54-4F24-9C5A-CCD9545B8788}" type="slidenum">
              <a:rPr lang="ko-KR" altLang="en-US" smtClean="0"/>
              <a:pPr/>
              <a:t>5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26627" name="슬라이드 번호 개체 틀 3"/>
          <p:cNvSpPr txBox="1">
            <a:spLocks noGrp="1"/>
          </p:cNvSpPr>
          <p:nvPr/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lnSpc>
                <a:spcPct val="150000"/>
              </a:lnSpc>
            </a:pPr>
            <a:fld id="{B6AB5780-D765-4A50-8C79-AFF32B8E7C98}" type="slidenum">
              <a:rPr lang="ko-KR" altLang="en-US" sz="1200"/>
              <a:pPr algn="r">
                <a:lnSpc>
                  <a:spcPct val="150000"/>
                </a:lnSpc>
              </a:pPr>
              <a:t>6</a:t>
            </a:fld>
            <a:endParaRPr lang="en-US" altLang="ko-KR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28675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4182E2-0C75-4168-B6A3-A1A114EBC536}" type="slidenum">
              <a:rPr lang="ko-KR" altLang="en-US" smtClean="0"/>
              <a:pPr/>
              <a:t>7</a:t>
            </a:fld>
            <a:endParaRPr lang="en-US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58D77-8DBE-4C62-A8C2-4BAD17AC754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CAA66-8174-4951-8779-FDBAA326FD4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A78E1-C531-442F-BC7D-ED4D849AF5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9C1F3-D055-4F7C-B4F4-31C01712382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598B3-D6B4-4E2B-AF5C-38754A00A21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B148D-85DC-4236-8417-890DD061A20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09FAF-5A00-4466-96C3-EFB4EBEC63F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5FA65-A4A7-402B-92AF-06273ACFBE5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8D8A6-B8BC-4928-9442-E977031DE7D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6E9B0-6E3C-44FA-A8F9-2DD7A7B36AC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36CDB-AB11-4316-815C-FB4D5BE6818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GE_039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ko-KR" altLang="en-US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44270BAB-BF7F-4767-BF7D-0D499E659DF3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7475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제목 1"/>
          <p:cNvSpPr>
            <a:spLocks noGrp="1"/>
          </p:cNvSpPr>
          <p:nvPr>
            <p:ph type="ctrTitle"/>
          </p:nvPr>
        </p:nvSpPr>
        <p:spPr>
          <a:xfrm>
            <a:off x="685800" y="2319338"/>
            <a:ext cx="7772400" cy="1470025"/>
          </a:xfrm>
        </p:spPr>
        <p:txBody>
          <a:bodyPr/>
          <a:lstStyle/>
          <a:p>
            <a:pPr algn="ctr"/>
            <a:r>
              <a:rPr lang="en-US" altLang="en-US" sz="3200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Non-CE3: Adaptive Motion Vector </a:t>
            </a:r>
            <a:br>
              <a:rPr lang="en-US" altLang="en-US" sz="3200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en-US" altLang="en-US" sz="3200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Resolution based on the PU Size</a:t>
            </a:r>
            <a:endParaRPr lang="ko-KR" altLang="en-US" sz="3200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362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088"/>
            <a:ext cx="6400800" cy="1058862"/>
          </a:xfrm>
        </p:spPr>
        <p:txBody>
          <a:bodyPr anchor="ctr"/>
          <a:lstStyle/>
          <a:p>
            <a:r>
              <a:rPr lang="en-US" altLang="ko-KR" smtClean="0">
                <a:latin typeface="Tahoma" pitchFamily="34" charset="0"/>
                <a:cs typeface="Tahoma" pitchFamily="34" charset="0"/>
              </a:rPr>
              <a:t>Jiwook Jung, Jin Heo, Sehoon Yea</a:t>
            </a:r>
          </a:p>
          <a:p>
            <a:r>
              <a:rPr lang="en-US" altLang="ko-KR" sz="2400" smtClean="0">
                <a:latin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250825" y="1127125"/>
            <a:ext cx="18510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0">
                <a:latin typeface="Tahoma" pitchFamily="34" charset="0"/>
                <a:cs typeface="Tahoma" pitchFamily="34" charset="0"/>
              </a:rPr>
              <a:t>JCTVC-G600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제목 1"/>
          <p:cNvSpPr>
            <a:spLocks noGrp="1"/>
          </p:cNvSpPr>
          <p:nvPr>
            <p:ph type="title"/>
          </p:nvPr>
        </p:nvSpPr>
        <p:spPr>
          <a:xfrm>
            <a:off x="285750" y="49213"/>
            <a:ext cx="8572500" cy="500062"/>
          </a:xfrm>
        </p:spPr>
        <p:txBody>
          <a:bodyPr/>
          <a:lstStyle/>
          <a:p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Introduction</a:t>
            </a:r>
            <a:endParaRPr lang="ko-KR" altLang="en-US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7410" name="내용 개체 틀 2"/>
          <p:cNvSpPr>
            <a:spLocks noGrp="1"/>
          </p:cNvSpPr>
          <p:nvPr>
            <p:ph idx="1"/>
          </p:nvPr>
        </p:nvSpPr>
        <p:spPr>
          <a:xfrm>
            <a:off x="571500" y="981075"/>
            <a:ext cx="8286750" cy="1584325"/>
          </a:xfrm>
        </p:spPr>
        <p:txBody>
          <a:bodyPr/>
          <a:lstStyle/>
          <a:p>
            <a:r>
              <a:rPr lang="en-US" altLang="ko-KR" sz="1800" smtClean="0">
                <a:latin typeface="Arial" charset="0"/>
                <a:cs typeface="Tahoma" pitchFamily="34" charset="0"/>
              </a:rPr>
              <a:t>PMVR by MediaTek (JCTVC-F125)</a:t>
            </a:r>
          </a:p>
          <a:p>
            <a:pPr lvl="1">
              <a:buFontTx/>
              <a:buChar char="-"/>
            </a:pPr>
            <a:r>
              <a:rPr lang="en-US" altLang="ko-KR" sz="1600" smtClean="0">
                <a:latin typeface="Arial" charset="0"/>
                <a:cs typeface="Tahoma" pitchFamily="34" charset="0"/>
              </a:rPr>
              <a:t>Determines MV resolution based upon MVD </a:t>
            </a:r>
          </a:p>
          <a:p>
            <a:pPr lvl="1">
              <a:buFontTx/>
              <a:buChar char="-"/>
            </a:pPr>
            <a:r>
              <a:rPr lang="en-US" altLang="ko-KR" sz="1600" smtClean="0">
                <a:latin typeface="Arial" charset="0"/>
                <a:cs typeface="Arial" charset="0"/>
              </a:rPr>
              <a:t>Check if a MVD is larger than a predefined threshold (specified </a:t>
            </a:r>
            <a:r>
              <a:rPr lang="en-US" altLang="ko-KR" sz="1600" i="1" smtClean="0">
                <a:latin typeface="Arial" charset="0"/>
                <a:cs typeface="Arial" charset="0"/>
              </a:rPr>
              <a:t>per slice</a:t>
            </a:r>
            <a:r>
              <a:rPr lang="en-US" altLang="ko-KR" sz="1600" smtClean="0">
                <a:latin typeface="Arial" charset="0"/>
                <a:cs typeface="Arial" charset="0"/>
              </a:rPr>
              <a:t>)</a:t>
            </a:r>
          </a:p>
          <a:p>
            <a:pPr lvl="1">
              <a:buFontTx/>
              <a:buChar char="-"/>
            </a:pPr>
            <a:r>
              <a:rPr lang="en-US" altLang="ko-KR" sz="1600" smtClean="0">
                <a:latin typeface="Arial" charset="0"/>
                <a:cs typeface="Tahoma" pitchFamily="34" charset="0"/>
              </a:rPr>
              <a:t>A newly defined MVD can be coded more efficiently based upon the thresholding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endParaRPr lang="ko-KR" alt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ko-KR" sz="1000" b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lang="en-US" altLang="ko-KR" sz="1800" b="0">
              <a:latin typeface="굴림" charset="-127"/>
              <a:ea typeface="굴림" charset="-127"/>
              <a:cs typeface="Times New Roman" pitchFamily="18" charset="0"/>
            </a:endParaRPr>
          </a:p>
        </p:txBody>
      </p:sp>
      <p:pic>
        <p:nvPicPr>
          <p:cNvPr id="17413" name="Picture 50" descr="th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6950" y="2565400"/>
            <a:ext cx="4048125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내용 개체 틀 2"/>
          <p:cNvSpPr>
            <a:spLocks noGrp="1"/>
          </p:cNvSpPr>
          <p:nvPr>
            <p:ph idx="1"/>
          </p:nvPr>
        </p:nvSpPr>
        <p:spPr>
          <a:xfrm>
            <a:off x="571500" y="836613"/>
            <a:ext cx="8286750" cy="1573212"/>
          </a:xfrm>
        </p:spPr>
        <p:txBody>
          <a:bodyPr/>
          <a:lstStyle/>
          <a:p>
            <a:r>
              <a:rPr lang="en-US" altLang="ko-KR" sz="1800" smtClean="0">
                <a:latin typeface="Arial" charset="0"/>
                <a:cs typeface="Tahoma" pitchFamily="34" charset="0"/>
              </a:rPr>
              <a:t>Correlation between optimal MV-pels and the PU size</a:t>
            </a:r>
          </a:p>
          <a:p>
            <a:pPr lvl="1">
              <a:buFontTx/>
              <a:buChar char="-"/>
            </a:pPr>
            <a:r>
              <a:rPr lang="en-US" altLang="ko-KR" sz="1600" smtClean="0">
                <a:latin typeface="Arial" charset="0"/>
                <a:cs typeface="Tahoma" pitchFamily="34" charset="0"/>
              </a:rPr>
              <a:t>The larger the PU size, the higher the MV-pel resolution (and vice versa).</a:t>
            </a:r>
          </a:p>
          <a:p>
            <a:pPr lvl="1">
              <a:buFontTx/>
              <a:buChar char="-"/>
            </a:pPr>
            <a:r>
              <a:rPr lang="en-US" altLang="ko-KR" sz="1600" smtClean="0">
                <a:latin typeface="Arial" charset="0"/>
                <a:cs typeface="Tahoma" pitchFamily="34" charset="0"/>
              </a:rPr>
              <a:t>Proposes to adapt the threshold (</a:t>
            </a:r>
            <a:r>
              <a:rPr lang="en-US" altLang="ko-KR" sz="16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Th</a:t>
            </a:r>
            <a:r>
              <a:rPr lang="en-US" altLang="ko-KR" sz="1600" baseline="-300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MV </a:t>
            </a:r>
            <a:r>
              <a:rPr lang="en-US" altLang="ko-KR" sz="1600" smtClean="0">
                <a:latin typeface="Arial" charset="0"/>
                <a:cs typeface="Tahoma" pitchFamily="34" charset="0"/>
              </a:rPr>
              <a:t>) </a:t>
            </a:r>
            <a:r>
              <a:rPr lang="en-US" altLang="ko-KR" sz="1600" i="1" smtClean="0">
                <a:solidFill>
                  <a:srgbClr val="CC3300"/>
                </a:solidFill>
                <a:latin typeface="Arial" charset="0"/>
                <a:cs typeface="Tahoma" pitchFamily="34" charset="0"/>
              </a:rPr>
              <a:t>per PU basis</a:t>
            </a:r>
            <a:r>
              <a:rPr lang="en-US" altLang="ko-KR" sz="1600" smtClean="0">
                <a:latin typeface="Arial" charset="0"/>
                <a:cs typeface="Tahoma" pitchFamily="34" charset="0"/>
              </a:rPr>
              <a:t> (cf. per slice in PMVR)</a:t>
            </a:r>
          </a:p>
          <a:p>
            <a:pPr lvl="1">
              <a:buFontTx/>
              <a:buNone/>
            </a:pPr>
            <a:r>
              <a:rPr lang="en-US" altLang="ko-KR" sz="1600" smtClean="0">
                <a:latin typeface="Arial" charset="0"/>
                <a:cs typeface="Tahoma" pitchFamily="34" charset="0"/>
              </a:rPr>
              <a:t>     : </a:t>
            </a:r>
            <a:r>
              <a:rPr lang="en-US" altLang="ko-KR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Th</a:t>
            </a:r>
            <a:r>
              <a:rPr lang="en-US" altLang="ko-KR" baseline="-300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MV</a:t>
            </a:r>
            <a:r>
              <a:rPr lang="en-US" altLang="ko-KR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 = 4 for PUsize ≥ Th</a:t>
            </a:r>
            <a:r>
              <a:rPr lang="en-US" altLang="ko-KR" baseline="-300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PU</a:t>
            </a:r>
            <a:r>
              <a:rPr lang="en-US" altLang="ko-KR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  , Th</a:t>
            </a:r>
            <a:r>
              <a:rPr lang="en-US" altLang="ko-KR" baseline="-300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MV</a:t>
            </a:r>
            <a:r>
              <a:rPr lang="en-US" altLang="ko-KR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 = 2 otherwise </a:t>
            </a:r>
          </a:p>
          <a:p>
            <a:pPr lvl="1">
              <a:buFontTx/>
              <a:buNone/>
            </a:pPr>
            <a:r>
              <a:rPr lang="en-US" altLang="ko-KR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       </a:t>
            </a:r>
            <a:r>
              <a:rPr lang="en-US" altLang="ko-KR" sz="16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(Th</a:t>
            </a:r>
            <a:r>
              <a:rPr lang="en-US" altLang="ko-KR" sz="1600" baseline="-300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PU </a:t>
            </a:r>
            <a:r>
              <a:rPr lang="en-US" altLang="ko-KR" sz="160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Arial" charset="0"/>
              </a:rPr>
              <a:t>= 256 in the experiment, PUsize = PU_width * PU_height)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endParaRPr lang="ko-KR" altLang="en-US"/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ko-KR" sz="1000" b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lang="en-US" altLang="ko-KR" sz="1800" b="0">
              <a:latin typeface="굴림" charset="-127"/>
              <a:ea typeface="굴림" charset="-127"/>
              <a:cs typeface="Times New Roman" pitchFamily="18" charset="0"/>
            </a:endParaRPr>
          </a:p>
        </p:txBody>
      </p:sp>
      <p:sp>
        <p:nvSpPr>
          <p:cNvPr id="19460" name="제목 1"/>
          <p:cNvSpPr>
            <a:spLocks noGrp="1"/>
          </p:cNvSpPr>
          <p:nvPr>
            <p:ph type="title"/>
          </p:nvPr>
        </p:nvSpPr>
        <p:spPr>
          <a:xfrm>
            <a:off x="285750" y="49213"/>
            <a:ext cx="8572500" cy="500062"/>
          </a:xfrm>
        </p:spPr>
        <p:txBody>
          <a:bodyPr/>
          <a:lstStyle/>
          <a:p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Proposed method</a:t>
            </a:r>
            <a:endParaRPr lang="ko-KR" altLang="en-US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9461" name="Picture 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550" y="2625725"/>
            <a:ext cx="35845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67288" y="2625725"/>
            <a:ext cx="3600450" cy="31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내용 개체 틀 2"/>
          <p:cNvSpPr txBox="1">
            <a:spLocks/>
          </p:cNvSpPr>
          <p:nvPr/>
        </p:nvSpPr>
        <p:spPr bwMode="auto">
          <a:xfrm>
            <a:off x="590550" y="5808663"/>
            <a:ext cx="3873500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cs typeface="Arial" charset="0"/>
              </a:rPr>
              <a:t>Number of ¼-pel MV’s 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cs typeface="Arial" charset="0"/>
              </a:rPr>
              <a:t>(x: PU_Width, y:PU_Height)</a:t>
            </a:r>
            <a:endParaRPr lang="en-US" altLang="ko-KR" sz="1600" b="0">
              <a:ea typeface="굴림" charset="-127"/>
              <a:cs typeface="Arial" charset="0"/>
            </a:endParaRPr>
          </a:p>
        </p:txBody>
      </p:sp>
      <p:sp>
        <p:nvSpPr>
          <p:cNvPr id="19464" name="내용 개체 틀 2"/>
          <p:cNvSpPr txBox="1">
            <a:spLocks/>
          </p:cNvSpPr>
          <p:nvPr/>
        </p:nvSpPr>
        <p:spPr bwMode="auto">
          <a:xfrm>
            <a:off x="5003800" y="5808663"/>
            <a:ext cx="3563938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cs typeface="Arial" charset="0"/>
              </a:rPr>
              <a:t>Number of 1/8-pel MV’s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cs typeface="Arial" charset="0"/>
              </a:rPr>
              <a:t>(x: PU_Width, y:PU_Height)</a:t>
            </a:r>
            <a:endParaRPr lang="en-US" altLang="ko-KR" sz="1600" b="0">
              <a:ea typeface="굴림" charset="-127"/>
              <a:cs typeface="Arial" charset="0"/>
            </a:endParaRPr>
          </a:p>
          <a:p>
            <a:pPr marL="342900" indent="-342900" algn="ctr" eaLnBrk="0" hangingPunct="0">
              <a:spcBef>
                <a:spcPct val="20000"/>
              </a:spcBef>
            </a:pPr>
            <a:endParaRPr lang="en-US" altLang="ko-KR" sz="1600" b="0">
              <a:ea typeface="굴림" charset="-127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내용 개체 틀 2"/>
          <p:cNvSpPr>
            <a:spLocks noGrp="1"/>
          </p:cNvSpPr>
          <p:nvPr>
            <p:ph idx="4294967295"/>
          </p:nvPr>
        </p:nvSpPr>
        <p:spPr>
          <a:xfrm>
            <a:off x="571500" y="836613"/>
            <a:ext cx="8286750" cy="431800"/>
          </a:xfrm>
        </p:spPr>
        <p:txBody>
          <a:bodyPr/>
          <a:lstStyle/>
          <a:p>
            <a:r>
              <a:rPr lang="en-US" altLang="ko-KR" sz="1800" b="1" smtClean="0">
                <a:latin typeface="Arial" charset="0"/>
                <a:cs typeface="Tahoma" pitchFamily="34" charset="0"/>
              </a:rPr>
              <a:t>Now it works like</a:t>
            </a:r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endParaRPr lang="ko-KR" altLang="en-US"/>
          </a:p>
        </p:txBody>
      </p:sp>
      <p:sp>
        <p:nvSpPr>
          <p:cNvPr id="21507" name="제목 1"/>
          <p:cNvSpPr>
            <a:spLocks noGrp="1"/>
          </p:cNvSpPr>
          <p:nvPr>
            <p:ph type="title" idx="4294967295"/>
          </p:nvPr>
        </p:nvSpPr>
        <p:spPr>
          <a:xfrm>
            <a:off x="285750" y="49213"/>
            <a:ext cx="8572500" cy="500062"/>
          </a:xfrm>
        </p:spPr>
        <p:txBody>
          <a:bodyPr/>
          <a:lstStyle/>
          <a:p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Proposed method</a:t>
            </a:r>
            <a:endParaRPr lang="ko-KR" altLang="en-US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1508" name="Picture 50" descr="th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412875"/>
            <a:ext cx="4048125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th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1557338"/>
            <a:ext cx="3781425" cy="369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내용 개체 틀 2"/>
          <p:cNvSpPr txBox="1">
            <a:spLocks/>
          </p:cNvSpPr>
          <p:nvPr/>
        </p:nvSpPr>
        <p:spPr bwMode="auto">
          <a:xfrm>
            <a:off x="1312863" y="5486400"/>
            <a:ext cx="2054225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PUsize &lt; Th</a:t>
            </a:r>
            <a:r>
              <a:rPr lang="en-US" altLang="ko-KR" sz="1600" b="0" baseline="-3000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PU</a:t>
            </a:r>
            <a:r>
              <a:rPr lang="en-US" altLang="ko-KR" sz="1600" b="0">
                <a:ea typeface="맑은 고딕" pitchFamily="50" charset="-127"/>
                <a:cs typeface="Arial" charset="0"/>
              </a:rPr>
              <a:t> </a:t>
            </a:r>
          </a:p>
        </p:txBody>
      </p:sp>
      <p:sp>
        <p:nvSpPr>
          <p:cNvPr id="21511" name="내용 개체 틀 2"/>
          <p:cNvSpPr txBox="1">
            <a:spLocks/>
          </p:cNvSpPr>
          <p:nvPr/>
        </p:nvSpPr>
        <p:spPr bwMode="auto">
          <a:xfrm>
            <a:off x="5867400" y="5486400"/>
            <a:ext cx="2054225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PUsize </a:t>
            </a:r>
            <a:r>
              <a:rPr lang="en-US" altLang="ko-KR" b="0">
                <a:ea typeface="맑은 고딕" pitchFamily="50" charset="-127"/>
                <a:cs typeface="Times New Roman" pitchFamily="18" charset="0"/>
              </a:rPr>
              <a:t>≥</a:t>
            </a:r>
            <a:r>
              <a:rPr lang="en-US" altLang="ko-KR">
                <a:ea typeface="맑은 고딕" pitchFamily="50" charset="-127"/>
                <a:cs typeface="Times New Roman" pitchFamily="18" charset="0"/>
              </a:rPr>
              <a:t> </a:t>
            </a:r>
            <a:r>
              <a:rPr lang="en-US" altLang="ko-KR" sz="1600" b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Th</a:t>
            </a:r>
            <a:r>
              <a:rPr lang="en-US" altLang="ko-KR" sz="1600" b="0" baseline="-3000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PU</a:t>
            </a:r>
            <a:r>
              <a:rPr lang="en-US" altLang="ko-KR" sz="1600" b="0">
                <a:ea typeface="맑은 고딕" pitchFamily="50" charset="-127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제목 1"/>
          <p:cNvSpPr>
            <a:spLocks noGrp="1"/>
          </p:cNvSpPr>
          <p:nvPr>
            <p:ph type="title"/>
          </p:nvPr>
        </p:nvSpPr>
        <p:spPr>
          <a:xfrm>
            <a:off x="285750" y="49213"/>
            <a:ext cx="8572500" cy="500062"/>
          </a:xfrm>
        </p:spPr>
        <p:txBody>
          <a:bodyPr/>
          <a:lstStyle/>
          <a:p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Experimental Results</a:t>
            </a:r>
            <a:endParaRPr lang="ko-KR" altLang="en-US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4" name="내용 개체 틀 2"/>
          <p:cNvSpPr txBox="1">
            <a:spLocks/>
          </p:cNvSpPr>
          <p:nvPr/>
        </p:nvSpPr>
        <p:spPr bwMode="auto">
          <a:xfrm>
            <a:off x="649288" y="981075"/>
            <a:ext cx="79549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cs typeface="Arial" charset="0"/>
              </a:rPr>
              <a:t>BD rate(%) reduction of the proposed method w.r.t. PMVR w/o 8-pel (Th=2)</a:t>
            </a:r>
            <a:endParaRPr lang="en-US" altLang="ko-KR" sz="1600" b="0">
              <a:ea typeface="굴림" charset="-127"/>
              <a:cs typeface="Arial" charset="0"/>
            </a:endParaRPr>
          </a:p>
        </p:txBody>
      </p:sp>
      <p:pic>
        <p:nvPicPr>
          <p:cNvPr id="23555" name="Picture 6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8875" y="1647825"/>
            <a:ext cx="7056438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58875" y="4221163"/>
            <a:ext cx="7056438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제목 1"/>
          <p:cNvSpPr>
            <a:spLocks noGrp="1"/>
          </p:cNvSpPr>
          <p:nvPr>
            <p:ph type="title" idx="4294967295"/>
          </p:nvPr>
        </p:nvSpPr>
        <p:spPr>
          <a:xfrm>
            <a:off x="285750" y="49213"/>
            <a:ext cx="8572500" cy="500062"/>
          </a:xfrm>
        </p:spPr>
        <p:txBody>
          <a:bodyPr/>
          <a:lstStyle/>
          <a:p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Experimental Results</a:t>
            </a:r>
            <a:endParaRPr lang="ko-KR" altLang="en-US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5602" name="내용 개체 틀 2"/>
          <p:cNvSpPr txBox="1">
            <a:spLocks/>
          </p:cNvSpPr>
          <p:nvPr/>
        </p:nvSpPr>
        <p:spPr bwMode="auto">
          <a:xfrm>
            <a:off x="649288" y="981075"/>
            <a:ext cx="79549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600" b="0">
                <a:cs typeface="Arial" charset="0"/>
              </a:rPr>
              <a:t>BD rate(%) reduction of the proposed method w.r.t. PMVR w/o 8-pel (Th=2)</a:t>
            </a:r>
            <a:endParaRPr lang="en-US" altLang="ko-KR" sz="1600" b="0">
              <a:ea typeface="굴림" charset="-127"/>
              <a:cs typeface="Arial" charset="0"/>
            </a:endParaRPr>
          </a:p>
        </p:txBody>
      </p:sp>
      <p:pic>
        <p:nvPicPr>
          <p:cNvPr id="25603" name="Picture 5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7300" y="1773238"/>
            <a:ext cx="7056438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4650"/>
          </a:xfrm>
        </p:spPr>
        <p:txBody>
          <a:bodyPr/>
          <a:lstStyle/>
          <a:p>
            <a:r>
              <a:rPr lang="en-US" altLang="ko-KR" smtClean="0">
                <a:latin typeface="Arial" charset="0"/>
                <a:cs typeface="Arial" charset="0"/>
              </a:rPr>
              <a:t>The proposed method introduces an adaptive mechanism for threshold selection at a PU level in PMVR without incurring any extra side-information cost. </a:t>
            </a:r>
          </a:p>
          <a:p>
            <a:endParaRPr lang="en-US" altLang="ko-KR" smtClean="0">
              <a:latin typeface="Arial" charset="0"/>
              <a:cs typeface="Arial" charset="0"/>
            </a:endParaRPr>
          </a:p>
          <a:p>
            <a:r>
              <a:rPr lang="en-US" altLang="ko-KR" smtClean="0">
                <a:latin typeface="Arial" charset="0"/>
                <a:cs typeface="Arial" charset="0"/>
              </a:rPr>
              <a:t>The result shows it improves the coding efficiency of the original PMVR method. </a:t>
            </a:r>
            <a:endParaRPr lang="en-US" altLang="ko-KR" sz="1800" smtClean="0">
              <a:latin typeface="Arial" charset="0"/>
              <a:cs typeface="Arial" charset="0"/>
            </a:endParaRPr>
          </a:p>
        </p:txBody>
      </p:sp>
      <p:sp>
        <p:nvSpPr>
          <p:cNvPr id="27650" name="제목 1"/>
          <p:cNvSpPr>
            <a:spLocks noGrp="1"/>
          </p:cNvSpPr>
          <p:nvPr>
            <p:ph type="title"/>
          </p:nvPr>
        </p:nvSpPr>
        <p:spPr>
          <a:xfrm>
            <a:off x="285750" y="49213"/>
            <a:ext cx="8572500" cy="500062"/>
          </a:xfrm>
        </p:spPr>
        <p:txBody>
          <a:bodyPr/>
          <a:lstStyle/>
          <a:p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Conclusion</a:t>
            </a:r>
            <a:endParaRPr lang="ko-KR" altLang="en-US" b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35227</TotalTime>
  <Words>204</Words>
  <Application>Microsoft Office PowerPoint</Application>
  <PresentationFormat>On-screen Show (4:3)</PresentationFormat>
  <Paragraphs>40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디자인 서식 파일</vt:lpstr>
      </vt:variant>
      <vt:variant>
        <vt:i4>3</vt:i4>
      </vt:variant>
      <vt:variant>
        <vt:lpstr>슬라이드 제목</vt:lpstr>
      </vt:variant>
      <vt:variant>
        <vt:i4>7</vt:i4>
      </vt:variant>
    </vt:vector>
  </HeadingPairs>
  <TitlesOfParts>
    <vt:vector size="18" baseType="lpstr">
      <vt:lpstr>Arial</vt:lpstr>
      <vt:lpstr>돋움</vt:lpstr>
      <vt:lpstr>HY헤드라인M</vt:lpstr>
      <vt:lpstr>굴림</vt:lpstr>
      <vt:lpstr>맑은 고딕</vt:lpstr>
      <vt:lpstr>Tahoma</vt:lpstr>
      <vt:lpstr>Times New Roman</vt:lpstr>
      <vt:lpstr>Wingdings</vt:lpstr>
      <vt:lpstr>기본 디자인</vt:lpstr>
      <vt:lpstr>기본 디자인</vt:lpstr>
      <vt:lpstr>기본 디자인</vt:lpstr>
      <vt:lpstr>Non-CE3: Adaptive Motion Vector  Resolution based on the PU Size</vt:lpstr>
      <vt:lpstr>Introduction</vt:lpstr>
      <vt:lpstr>Proposed method</vt:lpstr>
      <vt:lpstr>Proposed method</vt:lpstr>
      <vt:lpstr>Experimental Results</vt:lpstr>
      <vt:lpstr>Experimental Results</vt:lpstr>
      <vt:lpstr>Conclusion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sehoon.yea</cp:lastModifiedBy>
  <cp:revision>1197</cp:revision>
  <dcterms:created xsi:type="dcterms:W3CDTF">2006-01-27T00:33:27Z</dcterms:created>
  <dcterms:modified xsi:type="dcterms:W3CDTF">2011-11-22T17:33:23Z</dcterms:modified>
</cp:coreProperties>
</file>