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7" r:id="rId1"/>
  </p:sldMasterIdLst>
  <p:notesMasterIdLst>
    <p:notesMasterId r:id="rId17"/>
  </p:notesMasterIdLst>
  <p:handoutMasterIdLst>
    <p:handoutMasterId r:id="rId18"/>
  </p:handoutMasterIdLst>
  <p:sldIdLst>
    <p:sldId id="376" r:id="rId2"/>
    <p:sldId id="377" r:id="rId3"/>
    <p:sldId id="378" r:id="rId4"/>
    <p:sldId id="380" r:id="rId5"/>
    <p:sldId id="381" r:id="rId6"/>
    <p:sldId id="382" r:id="rId7"/>
    <p:sldId id="383" r:id="rId8"/>
    <p:sldId id="384" r:id="rId9"/>
    <p:sldId id="385" r:id="rId10"/>
    <p:sldId id="386" r:id="rId11"/>
    <p:sldId id="387" r:id="rId12"/>
    <p:sldId id="388" r:id="rId13"/>
    <p:sldId id="389" r:id="rId14"/>
    <p:sldId id="390" r:id="rId15"/>
    <p:sldId id="39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87B0"/>
    <a:srgbClr val="646464"/>
    <a:srgbClr val="C9C9C9"/>
    <a:srgbClr val="124191"/>
    <a:srgbClr val="11357C"/>
    <a:srgbClr val="196FB0"/>
    <a:srgbClr val="6D32BC"/>
    <a:srgbClr val="122DA5"/>
    <a:srgbClr val="FFFFFF"/>
    <a:srgbClr val="122D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28" autoAdjust="0"/>
    <p:restoredTop sz="95927" autoAdjust="0"/>
  </p:normalViewPr>
  <p:slideViewPr>
    <p:cSldViewPr>
      <p:cViewPr>
        <p:scale>
          <a:sx n="100" d="100"/>
          <a:sy n="100" d="100"/>
        </p:scale>
        <p:origin x="-1986" y="-396"/>
      </p:cViewPr>
      <p:guideLst>
        <p:guide orient="horz" pos="2115"/>
        <p:guide orient="horz" pos="4065"/>
        <p:guide orient="horz" pos="255"/>
        <p:guide orient="horz" pos="4110"/>
        <p:guide orient="horz" pos="1389"/>
        <p:guide orient="horz" pos="3430"/>
        <p:guide orient="horz" pos="2931"/>
        <p:guide orient="horz" pos="706"/>
        <p:guide pos="851"/>
        <p:guide pos="3742"/>
        <p:guide pos="2263"/>
        <p:guide pos="5103"/>
        <p:guide pos="227"/>
        <p:guide pos="5530"/>
        <p:guide pos="44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2EB77-41BB-4337-A5FA-21FC14E53CB9}" type="datetimeFigureOut">
              <a:rPr lang="en-GB" smtClean="0"/>
              <a:pPr/>
              <a:t>24/11/2011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CFA322-2F99-4F26-BACF-66C8F91E6D3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785827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1BB1AE-3CDD-429F-A939-F512855FD3A0}" type="datetimeFigureOut">
              <a:rPr lang="en-GB" smtClean="0"/>
              <a:pPr/>
              <a:t>24/11/2011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384AA1-161C-47F5-99EB-4CEEC9C8BC0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9788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444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Nokia_ConnectingPeople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37312"/>
            <a:ext cx="973120" cy="363298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0288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2Columns_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6215073" y="1573448"/>
            <a:ext cx="2563801" cy="219355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6215073" y="3890286"/>
            <a:ext cx="2563801" cy="219495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5798665" cy="473770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39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348038" y="1571612"/>
            <a:ext cx="5430837" cy="4737708"/>
          </a:xfrm>
        </p:spPr>
        <p:txBody>
          <a:bodyPr/>
          <a:lstStyle>
            <a:lvl1pPr>
              <a:buNone/>
              <a:defRPr>
                <a:solidFill>
                  <a:srgbClr val="646464"/>
                </a:solidFill>
                <a:latin typeface="+mn-lt"/>
              </a:defRPr>
            </a:lvl1pPr>
            <a:lvl2pPr>
              <a:defRPr>
                <a:solidFill>
                  <a:srgbClr val="646464"/>
                </a:solidFill>
                <a:latin typeface="+mn-lt"/>
              </a:defRPr>
            </a:lvl2pPr>
            <a:lvl3pPr>
              <a:defRPr>
                <a:solidFill>
                  <a:srgbClr val="646464"/>
                </a:solidFill>
                <a:latin typeface="+mn-lt"/>
              </a:defRPr>
            </a:lvl3pPr>
            <a:lvl4pPr>
              <a:defRPr>
                <a:solidFill>
                  <a:srgbClr val="646464"/>
                </a:solidFill>
                <a:latin typeface="+mn-lt"/>
              </a:defRPr>
            </a:lvl4pPr>
            <a:lvl5pPr>
              <a:defRPr>
                <a:solidFill>
                  <a:srgbClr val="646464"/>
                </a:solidFill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29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2941145" cy="4737708"/>
          </a:xfrm>
        </p:spPr>
        <p:txBody>
          <a:bodyPr>
            <a:normAutofit/>
          </a:bodyPr>
          <a:lstStyle>
            <a:lvl1pPr marL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3752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55694" y="274638"/>
            <a:ext cx="1231106" cy="5851525"/>
          </a:xfrm>
        </p:spPr>
        <p:txBody>
          <a:bodyPr vert="eaVert"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536" y="274638"/>
            <a:ext cx="6230749" cy="5851525"/>
          </a:xfrm>
        </p:spPr>
        <p:txBody>
          <a:bodyPr vert="eaVert"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22" name="Straight Connector 2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7" name="Picture 6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9206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5" name="Straight Connector 2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3941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GRADI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344971" y="285728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hit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78622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6469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dient Blan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582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F072F-BB79-4FD7-B4DA-9A84A568D741}" type="datetimeFigureOut">
              <a:rPr lang="en-US"/>
              <a:pPr>
                <a:defRPr/>
              </a:pPr>
              <a:t>11/24/2011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C1359-DDEA-4A1A-9D3A-964C973784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643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spc="-12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4" name="Straight Connector 1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44971" y="1552562"/>
            <a:ext cx="8407400" cy="4737708"/>
          </a:xfrm>
        </p:spPr>
        <p:txBody>
          <a:bodyPr>
            <a:normAutofit/>
          </a:bodyPr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285" y="2714620"/>
            <a:ext cx="8156119" cy="3594700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21" name="Content Placeholder 2"/>
          <p:cNvSpPr>
            <a:spLocks noGrp="1"/>
          </p:cNvSpPr>
          <p:nvPr>
            <p:ph idx="13"/>
          </p:nvPr>
        </p:nvSpPr>
        <p:spPr>
          <a:xfrm>
            <a:off x="342578" y="1556792"/>
            <a:ext cx="8358246" cy="1152128"/>
          </a:xfrm>
        </p:spPr>
        <p:txBody>
          <a:bodyPr>
            <a:normAutofit/>
          </a:bodyPr>
          <a:lstStyle>
            <a:lvl1pPr marL="0" indent="0">
              <a:buFontTx/>
              <a:buNone/>
              <a:defRPr>
                <a:latin typeface="+mn-lt"/>
              </a:defRPr>
            </a:lvl1pPr>
            <a:lvl2pPr>
              <a:buFontTx/>
              <a:buNone/>
              <a:defRPr>
                <a:latin typeface="+mn-lt"/>
              </a:defRPr>
            </a:lvl2pPr>
            <a:lvl3pPr>
              <a:buFontTx/>
              <a:buNone/>
              <a:defRPr>
                <a:latin typeface="+mn-lt"/>
              </a:defRPr>
            </a:lvl3pPr>
            <a:lvl4pPr>
              <a:buFontTx/>
              <a:buNone/>
              <a:defRPr>
                <a:latin typeface="+mn-lt"/>
              </a:defRPr>
            </a:lvl4pPr>
            <a:lvl5pPr>
              <a:buFontTx/>
              <a:buNone/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6748" y="360000"/>
            <a:ext cx="8368656" cy="369332"/>
          </a:xfrm>
        </p:spPr>
        <p:txBody>
          <a:bodyPr anchor="t">
            <a:normAutofit/>
          </a:bodyPr>
          <a:lstStyle>
            <a:lvl1pPr>
              <a:defRPr sz="24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6" name="Straight Connector 1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447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7158" y="2861226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ctr"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8" name="Picture 7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715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00" y="1571612"/>
            <a:ext cx="396000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748" y="2399612"/>
            <a:ext cx="3960000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3774" y="1571612"/>
            <a:ext cx="391163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3775" y="2399612"/>
            <a:ext cx="3911629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 b="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 b="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150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2" name="Straight Connector 2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629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3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50939" y="1571612"/>
            <a:ext cx="8388000" cy="4737708"/>
          </a:xfrm>
        </p:spPr>
        <p:txBody>
          <a:bodyPr numCol="3" spcCol="180000">
            <a:normAutofit/>
          </a:bodyPr>
          <a:lstStyle>
            <a:lvl1pPr marL="0" indent="0">
              <a:spcAft>
                <a:spcPts val="0"/>
              </a:spcAft>
              <a:buNone/>
              <a:defRPr sz="1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53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4971" y="1571612"/>
            <a:ext cx="8407400" cy="47377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452203"/>
            <a:ext cx="29837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4" name="fc"/>
          <p:cNvSpPr txBox="1"/>
          <p:nvPr/>
        </p:nvSpPr>
        <p:spPr>
          <a:xfrm>
            <a:off x="0" y="6642100"/>
            <a:ext cx="914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31936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56" r:id="rId2"/>
    <p:sldLayoutId id="2147483855" r:id="rId3"/>
    <p:sldLayoutId id="2147483830" r:id="rId4"/>
    <p:sldLayoutId id="2147483841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  <p:sldLayoutId id="2147483837" r:id="rId12"/>
    <p:sldLayoutId id="2147483838" r:id="rId13"/>
    <p:sldLayoutId id="2147483840" r:id="rId14"/>
    <p:sldLayoutId id="2147483839" r:id="rId15"/>
    <p:sldLayoutId id="2147483858" r:id="rId16"/>
    <p:sldLayoutId id="2147483857" r:id="rId17"/>
    <p:sldLayoutId id="2147483859" r:id="rId18"/>
    <p:sldLayoutId id="2147483860" r:id="rId19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4000" b="0" kern="2000" spc="-120" baseline="0">
          <a:solidFill>
            <a:srgbClr val="124191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100000"/>
        </a:lnSpc>
        <a:spcBef>
          <a:spcPts val="120"/>
        </a:spcBef>
        <a:spcAft>
          <a:spcPts val="120"/>
        </a:spcAft>
        <a:buFont typeface="Arial" pitchFamily="34" charset="0"/>
        <a:buChar char="•"/>
        <a:defRPr sz="2400" kern="1200">
          <a:solidFill>
            <a:srgbClr val="646464"/>
          </a:solidFill>
          <a:latin typeface="+mn-lt"/>
          <a:ea typeface="+mn-ea"/>
          <a:cs typeface="+mn-cs"/>
        </a:defRPr>
      </a:lvl1pPr>
      <a:lvl2pPr marL="627063" indent="-180000" algn="l" defTabSz="914400" rtl="0" eaLnBrk="1" latinLnBrk="0" hangingPunct="1">
        <a:lnSpc>
          <a:spcPct val="100000"/>
        </a:lnSpc>
        <a:spcBef>
          <a:spcPts val="110"/>
        </a:spcBef>
        <a:spcAft>
          <a:spcPts val="110"/>
        </a:spcAft>
        <a:buFont typeface="Nokia Pure Text" pitchFamily="34" charset="0"/>
        <a:buChar char="−"/>
        <a:defRPr sz="2200" kern="1200">
          <a:solidFill>
            <a:srgbClr val="646464"/>
          </a:solidFill>
          <a:latin typeface="+mn-lt"/>
          <a:ea typeface="+mn-ea"/>
          <a:cs typeface="+mn-cs"/>
        </a:defRPr>
      </a:lvl2pPr>
      <a:lvl3pPr marL="984250" indent="-179388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Font typeface="Nokia Pure Text" pitchFamily="34" charset="0"/>
        <a:buChar char="−"/>
        <a:defRPr sz="2000" kern="1200">
          <a:solidFill>
            <a:srgbClr val="646464"/>
          </a:solidFill>
          <a:latin typeface="+mn-lt"/>
          <a:ea typeface="+mn-ea"/>
          <a:cs typeface="+mn-cs"/>
        </a:defRPr>
      </a:lvl3pPr>
      <a:lvl4pPr marL="1341438" indent="-179388" algn="l" defTabSz="914400" rtl="0" eaLnBrk="1" latinLnBrk="0" hangingPunct="1">
        <a:spcBef>
          <a:spcPts val="90"/>
        </a:spcBef>
        <a:spcAft>
          <a:spcPts val="90"/>
        </a:spcAft>
        <a:buFont typeface="Nokia Pure Text" pitchFamily="34" charset="0"/>
        <a:buChar char="−"/>
        <a:defRPr sz="1800" kern="1200">
          <a:solidFill>
            <a:srgbClr val="646464"/>
          </a:solidFill>
          <a:latin typeface="+mn-lt"/>
          <a:ea typeface="+mn-ea"/>
          <a:cs typeface="+mn-cs"/>
        </a:defRPr>
      </a:lvl4pPr>
      <a:lvl5pPr marL="1706563" indent="-179388" algn="l" defTabSz="914400" rtl="0" eaLnBrk="1" latinLnBrk="0" hangingPunct="1">
        <a:spcBef>
          <a:spcPts val="80"/>
        </a:spcBef>
        <a:spcAft>
          <a:spcPts val="80"/>
        </a:spcAft>
        <a:buFont typeface="Nokia Pure Text" pitchFamily="34" charset="0"/>
        <a:buChar char="−"/>
        <a:defRPr sz="1600" kern="1200" baseline="0">
          <a:solidFill>
            <a:srgbClr val="646464"/>
          </a:solidFill>
          <a:latin typeface="+mn-lt"/>
          <a:ea typeface="+mn-ea"/>
          <a:cs typeface="+mn-cs"/>
        </a:defRPr>
      </a:lvl5pPr>
      <a:lvl6pPr marL="2063750" indent="-179388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6pPr>
      <a:lvl7pPr marL="2422525" indent="-180000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7pPr>
      <a:lvl8pPr marL="2776538" indent="-180000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8pPr>
      <a:lvl9pPr marL="3135313" indent="-174625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44971" y="4333696"/>
            <a:ext cx="8331485" cy="751488"/>
          </a:xfrm>
        </p:spPr>
        <p:txBody>
          <a:bodyPr/>
          <a:lstStyle/>
          <a:p>
            <a:pPr algn="ctr"/>
            <a:r>
              <a:rPr lang="fi-FI" dirty="0" smtClean="0"/>
              <a:t>Oguz Bici, Jani Lainema, Kemal </a:t>
            </a:r>
            <a:r>
              <a:rPr lang="fi-FI" dirty="0"/>
              <a:t>Ugur</a:t>
            </a:r>
          </a:p>
          <a:p>
            <a:pPr algn="ctr"/>
            <a:r>
              <a:rPr lang="fi-FI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Nokia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4971" y="2054347"/>
            <a:ext cx="8388000" cy="738664"/>
          </a:xfrm>
        </p:spPr>
        <p:txBody>
          <a:bodyPr/>
          <a:lstStyle/>
          <a:p>
            <a:pPr algn="ctr"/>
            <a:r>
              <a:rPr lang="fi-FI" dirty="0" smtClean="0"/>
              <a:t>JCTVC-G593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323528" y="2749347"/>
            <a:ext cx="8331485" cy="3693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"/>
              </a:spcAft>
              <a:buFont typeface="Arial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27063" indent="-180000" algn="l" defTabSz="914400" rtl="0" eaLnBrk="1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Font typeface="Nokia Pure Text" pitchFamily="34" charset="0"/>
              <a:buChar char="−"/>
              <a:defRPr sz="2200" kern="120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2pPr>
            <a:lvl3pPr marL="984250" indent="-179388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Font typeface="Nokia Pure Text" pitchFamily="34" charset="0"/>
              <a:buChar char="−"/>
              <a:defRPr sz="2000" kern="120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3pPr>
            <a:lvl4pPr marL="1341438" indent="-179388" algn="l" defTabSz="914400" rtl="0" eaLnBrk="1" latinLnBrk="0" hangingPunct="1">
              <a:spcBef>
                <a:spcPts val="90"/>
              </a:spcBef>
              <a:spcAft>
                <a:spcPts val="90"/>
              </a:spcAft>
              <a:buFont typeface="Nokia Pure Text" pitchFamily="34" charset="0"/>
              <a:buChar char="−"/>
              <a:defRPr sz="1800" kern="120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4pPr>
            <a:lvl5pPr marL="1706563" indent="-179388" algn="l" defTabSz="914400" rtl="0" eaLnBrk="1" latinLnBrk="0" hangingPunct="1">
              <a:spcBef>
                <a:spcPts val="80"/>
              </a:spcBef>
              <a:spcAft>
                <a:spcPts val="80"/>
              </a:spcAft>
              <a:buFont typeface="Nokia Pure Text" pitchFamily="34" charset="0"/>
              <a:buChar char="−"/>
              <a:defRPr sz="16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5pPr>
            <a:lvl6pPr marL="2063750" indent="-179388" algn="l" defTabSz="914400" rtl="0" eaLnBrk="1" latinLnBrk="0" hangingPunct="1">
              <a:spcBef>
                <a:spcPts val="70"/>
              </a:spcBef>
              <a:spcAft>
                <a:spcPts val="70"/>
              </a:spcAft>
              <a:buFont typeface="Nokia Pure Text" pitchFamily="34" charset="0"/>
              <a:buChar char="−"/>
              <a:defRPr sz="14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6pPr>
            <a:lvl7pPr marL="2422525" indent="-180000" algn="l" defTabSz="914400" rtl="0" eaLnBrk="1" latinLnBrk="0" hangingPunct="1">
              <a:spcBef>
                <a:spcPts val="70"/>
              </a:spcBef>
              <a:spcAft>
                <a:spcPts val="70"/>
              </a:spcAft>
              <a:buFont typeface="Nokia Pure Text" pitchFamily="34" charset="0"/>
              <a:buChar char="−"/>
              <a:defRPr sz="14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7pPr>
            <a:lvl8pPr marL="2776538" indent="-180000" algn="l" defTabSz="914400" rtl="0" eaLnBrk="1" latinLnBrk="0" hangingPunct="1">
              <a:spcBef>
                <a:spcPts val="60"/>
              </a:spcBef>
              <a:spcAft>
                <a:spcPts val="60"/>
              </a:spcAft>
              <a:buFont typeface="Nokia Pure Text" pitchFamily="34" charset="0"/>
              <a:buChar char="−"/>
              <a:defRPr sz="12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8pPr>
            <a:lvl9pPr marL="3135313" indent="-174625" algn="l" defTabSz="914400" rtl="0" eaLnBrk="1" latinLnBrk="0" hangingPunct="1">
              <a:spcBef>
                <a:spcPts val="60"/>
              </a:spcBef>
              <a:spcAft>
                <a:spcPts val="60"/>
              </a:spcAft>
              <a:buFont typeface="Nokia Pure Text" pitchFamily="34" charset="0"/>
              <a:buChar char="−"/>
              <a:defRPr sz="12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/>
              <a:t>Non-CE13: Simplification of </a:t>
            </a:r>
            <a:r>
              <a:rPr lang="fr-FR" dirty="0" err="1"/>
              <a:t>merge</a:t>
            </a:r>
            <a:r>
              <a:rPr lang="fr-FR" dirty="0"/>
              <a:t> mode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337191"/>
          </a:xfrm>
        </p:spPr>
        <p:txBody>
          <a:bodyPr>
            <a:normAutofit fontScale="92500" lnSpcReduction="10000"/>
          </a:bodyPr>
          <a:lstStyle/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 smtClean="0"/>
              <a:t>HM4</a:t>
            </a:r>
          </a:p>
          <a:p>
            <a:pPr marL="685800" lvl="1" eaLnBrk="1" hangingPunct="1">
              <a:buFont typeface="Arial" pitchFamily="34" charset="0"/>
              <a:buChar char="•"/>
            </a:pPr>
            <a:r>
              <a:rPr lang="en-US" dirty="0" smtClean="0"/>
              <a:t>If number of candidates after the 1</a:t>
            </a:r>
            <a:r>
              <a:rPr lang="en-US" baseline="30000" dirty="0" smtClean="0"/>
              <a:t>st</a:t>
            </a:r>
            <a:r>
              <a:rPr lang="en-US" dirty="0" smtClean="0"/>
              <a:t> pruning &lt; 5</a:t>
            </a:r>
          </a:p>
          <a:p>
            <a:pPr marL="685800" lvl="1" eaLnBrk="1" hangingPunct="1">
              <a:buFont typeface="Arial" pitchFamily="34" charset="0"/>
              <a:buChar char="•"/>
            </a:pPr>
            <a:r>
              <a:rPr lang="en-US" dirty="0" smtClean="0"/>
              <a:t>Create additional candidates</a:t>
            </a:r>
          </a:p>
          <a:p>
            <a:pPr marL="1085850" lvl="2" eaLnBrk="1" hangingPunct="1">
              <a:buFont typeface="Arial" pitchFamily="34" charset="0"/>
              <a:buChar char="•"/>
            </a:pPr>
            <a:r>
              <a:rPr lang="en-US" dirty="0" smtClean="0"/>
              <a:t>Combined, non-scaled, zero</a:t>
            </a:r>
          </a:p>
          <a:p>
            <a:pPr marL="685800" lvl="1" eaLnBrk="1" hangingPunct="1">
              <a:buFont typeface="Arial" pitchFamily="34" charset="0"/>
              <a:buChar char="•"/>
            </a:pPr>
            <a:r>
              <a:rPr lang="en-US" dirty="0" smtClean="0"/>
              <a:t>Check redundancy of each additional candidate with previously inserted candidates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 smtClean="0"/>
              <a:t>Proposed</a:t>
            </a:r>
          </a:p>
          <a:p>
            <a:pPr marL="685800" lvl="1" eaLnBrk="1" hangingPunct="1">
              <a:buFont typeface="Arial" pitchFamily="34" charset="0"/>
              <a:buChar char="•"/>
            </a:pPr>
            <a:r>
              <a:rPr lang="en-US" dirty="0" smtClean="0"/>
              <a:t>Derive redundancy of the combined candidates during 1</a:t>
            </a:r>
            <a:r>
              <a:rPr lang="en-US" baseline="30000" dirty="0" smtClean="0"/>
              <a:t>st</a:t>
            </a:r>
            <a:r>
              <a:rPr lang="en-US" dirty="0" smtClean="0"/>
              <a:t> pruning</a:t>
            </a:r>
          </a:p>
          <a:p>
            <a:pPr marL="1085850" lvl="2" eaLnBrk="1" hangingPunct="1">
              <a:buFont typeface="Arial" pitchFamily="34" charset="0"/>
              <a:buChar char="•"/>
            </a:pPr>
            <a:r>
              <a:rPr lang="en-US" dirty="0" smtClean="0"/>
              <a:t>If partial list motions are equal, guaranteed redundant combined candidates exist</a:t>
            </a:r>
          </a:p>
          <a:p>
            <a:pPr marL="685800" lvl="1" eaLnBrk="1" hangingPunct="1">
              <a:buFont typeface="Arial" pitchFamily="34" charset="0"/>
              <a:buChar char="•"/>
            </a:pPr>
            <a:r>
              <a:rPr lang="en-US" dirty="0" smtClean="0"/>
              <a:t>Remove duplication check of all additional candidates</a:t>
            </a:r>
            <a:endParaRPr lang="en-GB" dirty="0" smtClean="0"/>
          </a:p>
          <a:p>
            <a:endParaRPr lang="en-GB" dirty="0"/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1725" y="4937391"/>
            <a:ext cx="2428875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Straight Arrow Connector 12"/>
          <p:cNvCxnSpPr/>
          <p:nvPr/>
        </p:nvCxnSpPr>
        <p:spPr>
          <a:xfrm>
            <a:off x="4810125" y="5219966"/>
            <a:ext cx="143608" cy="251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4810125" y="5394591"/>
            <a:ext cx="134815" cy="539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2270"/>
          <p:cNvSpPr txBox="1">
            <a:spLocks noChangeArrowheads="1"/>
          </p:cNvSpPr>
          <p:nvPr/>
        </p:nvSpPr>
        <p:spPr bwMode="auto">
          <a:xfrm>
            <a:off x="4886325" y="5156466"/>
            <a:ext cx="153240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400" dirty="0"/>
              <a:t>Same List0 </a:t>
            </a:r>
            <a:r>
              <a:rPr lang="en-US" sz="1400" dirty="0" smtClean="0"/>
              <a:t>motion</a:t>
            </a:r>
            <a:endParaRPr lang="en-GB" sz="1400" dirty="0"/>
          </a:p>
        </p:txBody>
      </p:sp>
      <p:sp>
        <p:nvSpPr>
          <p:cNvPr id="16" name="TextBox 255"/>
          <p:cNvSpPr txBox="1">
            <a:spLocks noChangeArrowheads="1"/>
          </p:cNvSpPr>
          <p:nvPr/>
        </p:nvSpPr>
        <p:spPr bwMode="auto">
          <a:xfrm>
            <a:off x="4719638" y="5651766"/>
            <a:ext cx="817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400"/>
              <a:t>= Cand 1</a:t>
            </a:r>
            <a:endParaRPr lang="en-GB" sz="1400"/>
          </a:p>
        </p:txBody>
      </p:sp>
      <p:sp>
        <p:nvSpPr>
          <p:cNvPr id="17" name="TextBox 256"/>
          <p:cNvSpPr txBox="1">
            <a:spLocks noChangeArrowheads="1"/>
          </p:cNvSpPr>
          <p:nvPr/>
        </p:nvSpPr>
        <p:spPr bwMode="auto">
          <a:xfrm>
            <a:off x="4719638" y="5829566"/>
            <a:ext cx="817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400"/>
              <a:t>= Cand 0</a:t>
            </a:r>
            <a:endParaRPr lang="en-GB" sz="1400"/>
          </a:p>
        </p:txBody>
      </p:sp>
      <p:sp>
        <p:nvSpPr>
          <p:cNvPr id="18" name="TextBox 257"/>
          <p:cNvSpPr txBox="1">
            <a:spLocks noChangeArrowheads="1"/>
          </p:cNvSpPr>
          <p:nvPr/>
        </p:nvSpPr>
        <p:spPr bwMode="auto">
          <a:xfrm>
            <a:off x="4719638" y="6208979"/>
            <a:ext cx="1498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400"/>
              <a:t>= Comb Cand 0&amp;2</a:t>
            </a:r>
            <a:endParaRPr lang="en-GB" sz="1400"/>
          </a:p>
        </p:txBody>
      </p:sp>
      <p:sp>
        <p:nvSpPr>
          <p:cNvPr id="19" name="AutoShape 167"/>
          <p:cNvSpPr>
            <a:spLocks noChangeAspect="1" noChangeArrowheads="1"/>
          </p:cNvSpPr>
          <p:nvPr/>
        </p:nvSpPr>
        <p:spPr bwMode="auto">
          <a:xfrm>
            <a:off x="2371725" y="5623191"/>
            <a:ext cx="2428875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0351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Part 2</a:t>
            </a:r>
            <a:endParaRPr lang="en-GB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4671093"/>
              </p:ext>
            </p:extLst>
          </p:nvPr>
        </p:nvGraphicFramePr>
        <p:xfrm>
          <a:off x="596899" y="2405618"/>
          <a:ext cx="3822701" cy="1333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1632"/>
                <a:gridCol w="611632"/>
                <a:gridCol w="860108"/>
                <a:gridCol w="774097"/>
                <a:gridCol w="965232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Reference Picture list0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Reference Picture </a:t>
                      </a:r>
                      <a:r>
                        <a:rPr lang="en-GB" sz="1100" u="none" strike="noStrike" dirty="0" smtClean="0">
                          <a:effectLst/>
                        </a:rPr>
                        <a:t>list1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err="1">
                          <a:effectLst/>
                        </a:rPr>
                        <a:t>CandIdx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MV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RefIdx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MV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RefIdx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MV0List0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RefIdx0List0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MV0List1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RefIdx0List1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MV1List0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RefIdx1List0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MV1List1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RefIdx1List1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MV2List0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RefIdx2List0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MV2List1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RefIdx2List1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MV3List0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RefIdx3List0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MV3List1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RefIdx3List1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9267" name="TextBox 5"/>
          <p:cNvSpPr txBox="1">
            <a:spLocks noChangeArrowheads="1"/>
          </p:cNvSpPr>
          <p:nvPr/>
        </p:nvSpPr>
        <p:spPr bwMode="auto">
          <a:xfrm>
            <a:off x="838199" y="3745468"/>
            <a:ext cx="350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dirty="0" smtClean="0">
                <a:latin typeface="Arial" charset="0"/>
              </a:rPr>
              <a:t>Example initial MVP list</a:t>
            </a:r>
            <a:endParaRPr lang="en-GB" dirty="0">
              <a:latin typeface="Arial" charset="0"/>
            </a:endParaRPr>
          </a:p>
        </p:txBody>
      </p:sp>
      <p:sp>
        <p:nvSpPr>
          <p:cNvPr id="9268" name="TextBox 6"/>
          <p:cNvSpPr txBox="1">
            <a:spLocks noChangeArrowheads="1"/>
          </p:cNvSpPr>
          <p:nvPr/>
        </p:nvSpPr>
        <p:spPr bwMode="auto">
          <a:xfrm>
            <a:off x="5549900" y="3287713"/>
            <a:ext cx="28321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dirty="0" smtClean="0">
                <a:latin typeface="Arial" charset="0"/>
              </a:rPr>
              <a:t>Initialized </a:t>
            </a:r>
            <a:r>
              <a:rPr lang="en-GB" dirty="0" err="1">
                <a:latin typeface="Arial" charset="0"/>
              </a:rPr>
              <a:t>CombCandMap</a:t>
            </a:r>
            <a:r>
              <a:rPr lang="en-GB" dirty="0">
                <a:latin typeface="Arial" charset="0"/>
              </a:rPr>
              <a:t> 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2259063"/>
              </p:ext>
            </p:extLst>
          </p:nvPr>
        </p:nvGraphicFramePr>
        <p:xfrm>
          <a:off x="5397500" y="2400300"/>
          <a:ext cx="3048000" cy="952500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  <a:gridCol w="609600"/>
                <a:gridCol w="609600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CandIdx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7701611"/>
              </p:ext>
            </p:extLst>
          </p:nvPr>
        </p:nvGraphicFramePr>
        <p:xfrm>
          <a:off x="5549900" y="4381500"/>
          <a:ext cx="3048000" cy="952500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  <a:gridCol w="609600"/>
                <a:gridCol w="609600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CandIdx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326" name="TextBox 12"/>
          <p:cNvSpPr txBox="1">
            <a:spLocks noChangeArrowheads="1"/>
          </p:cNvSpPr>
          <p:nvPr/>
        </p:nvSpPr>
        <p:spPr bwMode="auto">
          <a:xfrm>
            <a:off x="596900" y="4638675"/>
            <a:ext cx="40005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dirty="0">
                <a:latin typeface="Arial" charset="0"/>
              </a:rPr>
              <a:t>If </a:t>
            </a:r>
            <a:r>
              <a:rPr lang="en-GB" dirty="0">
                <a:latin typeface="Arial" charset="0"/>
              </a:rPr>
              <a:t>MV0List0 is equal to MV1List0</a:t>
            </a:r>
            <a:r>
              <a:rPr lang="en-US" dirty="0">
                <a:latin typeface="Arial" charset="0"/>
              </a:rPr>
              <a:t> and </a:t>
            </a:r>
            <a:r>
              <a:rPr lang="en-GB" dirty="0">
                <a:latin typeface="Arial" charset="0"/>
              </a:rPr>
              <a:t>RefIdx0List0 is equal to RefIdx1List0</a:t>
            </a:r>
          </a:p>
        </p:txBody>
      </p:sp>
      <p:sp>
        <p:nvSpPr>
          <p:cNvPr id="9327" name="Right Arrow 13"/>
          <p:cNvSpPr>
            <a:spLocks noChangeArrowheads="1"/>
          </p:cNvSpPr>
          <p:nvPr/>
        </p:nvSpPr>
        <p:spPr bwMode="auto">
          <a:xfrm>
            <a:off x="4711700" y="4727575"/>
            <a:ext cx="838200" cy="469900"/>
          </a:xfrm>
          <a:prstGeom prst="rightArrow">
            <a:avLst>
              <a:gd name="adj1" fmla="val 50000"/>
              <a:gd name="adj2" fmla="val 5007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450461"/>
              </p:ext>
            </p:extLst>
          </p:nvPr>
        </p:nvGraphicFramePr>
        <p:xfrm>
          <a:off x="5702300" y="5448300"/>
          <a:ext cx="3048000" cy="952500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  <a:gridCol w="609600"/>
                <a:gridCol w="609600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CandIdx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356" name="TextBox 16"/>
          <p:cNvSpPr txBox="1">
            <a:spLocks noChangeArrowheads="1"/>
          </p:cNvSpPr>
          <p:nvPr/>
        </p:nvSpPr>
        <p:spPr bwMode="auto">
          <a:xfrm>
            <a:off x="596900" y="5665788"/>
            <a:ext cx="40005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>
                <a:latin typeface="Arial" charset="0"/>
              </a:rPr>
              <a:t>If </a:t>
            </a:r>
            <a:r>
              <a:rPr lang="en-GB">
                <a:latin typeface="Arial" charset="0"/>
              </a:rPr>
              <a:t>MV0List1 is equal to MV1List1</a:t>
            </a:r>
            <a:r>
              <a:rPr lang="en-US">
                <a:latin typeface="Arial" charset="0"/>
              </a:rPr>
              <a:t> and </a:t>
            </a:r>
            <a:r>
              <a:rPr lang="en-GB">
                <a:latin typeface="Arial" charset="0"/>
              </a:rPr>
              <a:t>RefIdx0List1 is equal to RefIdx1List1</a:t>
            </a:r>
          </a:p>
        </p:txBody>
      </p:sp>
      <p:sp>
        <p:nvSpPr>
          <p:cNvPr id="9357" name="Right Arrow 17"/>
          <p:cNvSpPr>
            <a:spLocks noChangeArrowheads="1"/>
          </p:cNvSpPr>
          <p:nvPr/>
        </p:nvSpPr>
        <p:spPr bwMode="auto">
          <a:xfrm>
            <a:off x="4711700" y="5767412"/>
            <a:ext cx="838200" cy="469900"/>
          </a:xfrm>
          <a:prstGeom prst="rightArrow">
            <a:avLst>
              <a:gd name="adj1" fmla="val 50000"/>
              <a:gd name="adj2" fmla="val 5007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533400" y="1219200"/>
            <a:ext cx="807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During the 1</a:t>
            </a:r>
            <a:r>
              <a:rPr lang="en-US" baseline="30000" dirty="0" smtClean="0"/>
              <a:t>st</a:t>
            </a:r>
            <a:r>
              <a:rPr lang="en-US" dirty="0" smtClean="0"/>
              <a:t> pruning, generate an availability map (</a:t>
            </a:r>
            <a:r>
              <a:rPr lang="en-US" dirty="0" err="1" smtClean="0"/>
              <a:t>CombCandMap</a:t>
            </a:r>
            <a:r>
              <a:rPr lang="en-US" dirty="0" smtClean="0"/>
              <a:t>) for combined candidates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For redundancy check of the combined candidates, use the map rather than motion comparison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059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2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9292223"/>
              </p:ext>
            </p:extLst>
          </p:nvPr>
        </p:nvGraphicFramePr>
        <p:xfrm>
          <a:off x="228601" y="2362201"/>
          <a:ext cx="3962398" cy="3581399"/>
        </p:xfrm>
        <a:graphic>
          <a:graphicData uri="http://schemas.openxmlformats.org/drawingml/2006/table">
            <a:tbl>
              <a:tblPr/>
              <a:tblGrid>
                <a:gridCol w="671986"/>
                <a:gridCol w="548402"/>
                <a:gridCol w="548402"/>
                <a:gridCol w="548402"/>
                <a:gridCol w="548402"/>
                <a:gridCol w="548402"/>
                <a:gridCol w="548402"/>
              </a:tblGrid>
              <a:tr h="151996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LC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495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99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199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99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99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49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99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49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99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N/A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N/A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49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495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996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LC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495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99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199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99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99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49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99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49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99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N/A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N/A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49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3519046"/>
              </p:ext>
            </p:extLst>
          </p:nvPr>
        </p:nvGraphicFramePr>
        <p:xfrm>
          <a:off x="5029200" y="2362201"/>
          <a:ext cx="3886199" cy="3581399"/>
        </p:xfrm>
        <a:graphic>
          <a:graphicData uri="http://schemas.openxmlformats.org/drawingml/2006/table">
            <a:tbl>
              <a:tblPr/>
              <a:tblGrid>
                <a:gridCol w="659063"/>
                <a:gridCol w="537856"/>
                <a:gridCol w="537856"/>
                <a:gridCol w="537856"/>
                <a:gridCol w="537856"/>
                <a:gridCol w="537856"/>
                <a:gridCol w="537856"/>
              </a:tblGrid>
              <a:tr h="151996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LC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495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99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199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99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99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49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99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49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99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49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495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996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LC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495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99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199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99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99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49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99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49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99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49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28600" y="1371600"/>
            <a:ext cx="426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Results of only modifying the  combined candidates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800600" y="1362670"/>
            <a:ext cx="4267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Results of Part 2: also </a:t>
            </a:r>
            <a:r>
              <a:rPr lang="en-US" dirty="0"/>
              <a:t>disabling redundancy check for the non-scaled and zero candidates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5279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1 + Part 2 combined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116138" y="2144712"/>
          <a:ext cx="4864100" cy="3590925"/>
        </p:xfrm>
        <a:graphic>
          <a:graphicData uri="http://schemas.openxmlformats.org/drawingml/2006/table">
            <a:tbl>
              <a:tblPr/>
              <a:tblGrid>
                <a:gridCol w="824906"/>
                <a:gridCol w="673199"/>
                <a:gridCol w="673199"/>
                <a:gridCol w="673199"/>
                <a:gridCol w="673199"/>
                <a:gridCol w="673199"/>
                <a:gridCol w="673199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LC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LC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081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Context reduction for merge index coding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 smtClean="0"/>
              <a:t>HM4</a:t>
            </a:r>
          </a:p>
          <a:p>
            <a:pPr marL="685800" lvl="1" eaLnBrk="1" hangingPunct="1">
              <a:buFont typeface="Arial" pitchFamily="34" charset="0"/>
              <a:buChar char="•"/>
            </a:pPr>
            <a:r>
              <a:rPr lang="en-US" dirty="0" smtClean="0"/>
              <a:t>One context per bin ( total 4 contexts )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 smtClean="0"/>
              <a:t>Proposed</a:t>
            </a:r>
          </a:p>
          <a:p>
            <a:pPr marL="685800" lvl="1" eaLnBrk="1" hangingPunct="1">
              <a:buFont typeface="Arial" pitchFamily="34" charset="0"/>
              <a:buChar char="•"/>
            </a:pPr>
            <a:r>
              <a:rPr lang="en-US" dirty="0" smtClean="0"/>
              <a:t>Two contexts for bin0, by-pass remaining three bins</a:t>
            </a:r>
          </a:p>
          <a:p>
            <a:pPr marL="1028700" lvl="1" eaLnBrk="1" hangingPunct="1">
              <a:buFont typeface="Arial" pitchFamily="34" charset="0"/>
              <a:buChar char="•"/>
            </a:pPr>
            <a:r>
              <a:rPr lang="en-US" dirty="0" smtClean="0"/>
              <a:t>One context if skip flag==1, other context if skip flag==0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334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1 + Part 2 + Part 3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125788" y="2144712"/>
          <a:ext cx="2844799" cy="3590925"/>
        </p:xfrm>
        <a:graphic>
          <a:graphicData uri="http://schemas.openxmlformats.org/drawingml/2006/table">
            <a:tbl>
              <a:tblPr/>
              <a:tblGrid>
                <a:gridCol w="824992"/>
                <a:gridCol w="673269"/>
                <a:gridCol w="673269"/>
                <a:gridCol w="673269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386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Outline</a:t>
            </a:r>
            <a:endParaRPr lang="en-GB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Pruning processes in HM4.0 is complex and difficult to parallelize.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 smtClean="0"/>
              <a:t>Two simplifications:</a:t>
            </a:r>
          </a:p>
          <a:p>
            <a:pPr lvl="1" eaLnBrk="1" hangingPunct="1"/>
            <a:r>
              <a:rPr lang="en-US" dirty="0" smtClean="0"/>
              <a:t>Simplification of 1</a:t>
            </a:r>
            <a:r>
              <a:rPr lang="en-US" baseline="30000" dirty="0" smtClean="0"/>
              <a:t>st</a:t>
            </a:r>
            <a:r>
              <a:rPr lang="en-US" dirty="0" smtClean="0"/>
              <a:t> pruning process (PART1)</a:t>
            </a:r>
          </a:p>
          <a:p>
            <a:pPr lvl="2"/>
            <a:r>
              <a:rPr lang="fi-FI" dirty="0" smtClean="0"/>
              <a:t>Parallelizable reduced set of comparisons</a:t>
            </a:r>
          </a:p>
          <a:p>
            <a:pPr lvl="2"/>
            <a:endParaRPr lang="en-US" dirty="0" smtClean="0"/>
          </a:p>
          <a:p>
            <a:pPr lvl="1" eaLnBrk="1" hangingPunct="1"/>
            <a:r>
              <a:rPr lang="en-US" dirty="0" smtClean="0"/>
              <a:t>Simplification of 2</a:t>
            </a:r>
            <a:r>
              <a:rPr lang="en-US" baseline="30000" dirty="0" smtClean="0"/>
              <a:t>nd</a:t>
            </a:r>
            <a:r>
              <a:rPr lang="en-US" dirty="0" smtClean="0"/>
              <a:t> pruning process (PART2)</a:t>
            </a:r>
          </a:p>
          <a:p>
            <a:pPr lvl="2"/>
            <a:r>
              <a:rPr lang="fi-FI" dirty="0" smtClean="0"/>
              <a:t>Removes duplication check of all additional candidates</a:t>
            </a:r>
          </a:p>
          <a:p>
            <a:pPr lvl="2"/>
            <a:endParaRPr lang="fi-FI" dirty="0"/>
          </a:p>
          <a:p>
            <a:r>
              <a:rPr lang="fi-FI" dirty="0" smtClean="0"/>
              <a:t>CABAC context reduction proposal</a:t>
            </a:r>
          </a:p>
          <a:p>
            <a:pPr lvl="1"/>
            <a:r>
              <a:rPr lang="fi-FI" dirty="0" smtClean="0"/>
              <a:t>To be discussed in CABAC session</a:t>
            </a:r>
            <a:endParaRPr lang="en-US" dirty="0" smtClean="0"/>
          </a:p>
          <a:p>
            <a:pPr lvl="2"/>
            <a:endParaRPr lang="en-US" dirty="0" smtClean="0"/>
          </a:p>
          <a:p>
            <a:pPr lvl="1"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3299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Summary Part 1</a:t>
            </a:r>
            <a:endParaRPr lang="en-GB" smtClean="0"/>
          </a:p>
        </p:txBody>
      </p:sp>
      <p:sp>
        <p:nvSpPr>
          <p:cNvPr id="2073" name="Content Placeholder 2072"/>
          <p:cNvSpPr>
            <a:spLocks noGrp="1"/>
          </p:cNvSpPr>
          <p:nvPr>
            <p:ph idx="1"/>
          </p:nvPr>
        </p:nvSpPr>
        <p:spPr>
          <a:xfrm>
            <a:off x="304800" y="1371600"/>
            <a:ext cx="4495800" cy="5257800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Disable the “2</a:t>
            </a:r>
            <a:r>
              <a:rPr lang="en-US" baseline="30000" dirty="0" smtClean="0"/>
              <a:t>nd</a:t>
            </a:r>
            <a:r>
              <a:rPr lang="en-US" dirty="0" smtClean="0"/>
              <a:t> </a:t>
            </a:r>
            <a:r>
              <a:rPr lang="en-US" dirty="0"/>
              <a:t>PU </a:t>
            </a:r>
            <a:r>
              <a:rPr lang="en-US" dirty="0" smtClean="0"/>
              <a:t>avoiding” except </a:t>
            </a:r>
            <a:r>
              <a:rPr lang="en-US" dirty="0"/>
              <a:t>for trivial cases of </a:t>
            </a:r>
            <a:r>
              <a:rPr lang="en-US" dirty="0" smtClean="0"/>
              <a:t>A1 </a:t>
            </a:r>
            <a:r>
              <a:rPr lang="en-US" dirty="0"/>
              <a:t>and </a:t>
            </a:r>
            <a:r>
              <a:rPr lang="en-US" dirty="0" smtClean="0"/>
              <a:t>B1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No motion comparison required</a:t>
            </a:r>
          </a:p>
          <a:p>
            <a:pPr marL="285750" indent="-28575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marL="285750" indent="-28575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Simplified 1</a:t>
            </a:r>
            <a:r>
              <a:rPr lang="en-US" baseline="30000" dirty="0" smtClean="0"/>
              <a:t>st</a:t>
            </a:r>
            <a:r>
              <a:rPr lang="en-US" dirty="0" smtClean="0"/>
              <a:t> pruning:</a:t>
            </a:r>
            <a:endParaRPr lang="en-US" dirty="0"/>
          </a:p>
          <a:p>
            <a:pPr marL="685800"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Reduced </a:t>
            </a:r>
            <a:r>
              <a:rPr lang="en-US" dirty="0"/>
              <a:t>set of </a:t>
            </a:r>
            <a:r>
              <a:rPr lang="en-US" dirty="0" smtClean="0"/>
              <a:t>comparisons only within spatial candidates</a:t>
            </a:r>
          </a:p>
          <a:p>
            <a:pPr marL="685800"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i-FI" dirty="0" smtClean="0"/>
              <a:t>Worst-case </a:t>
            </a:r>
            <a:r>
              <a:rPr lang="fi-FI" dirty="0" smtClean="0"/>
              <a:t># comparisons: 5</a:t>
            </a:r>
          </a:p>
          <a:p>
            <a:pPr marL="1042987" lvl="2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Alternatively same idea can be implemented by reducing the number of full motion comparisons to 1</a:t>
            </a:r>
          </a:p>
          <a:p>
            <a:pPr marL="685800"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i-FI" dirty="0" smtClean="0"/>
              <a:t>Improved </a:t>
            </a:r>
            <a:r>
              <a:rPr lang="fi-FI" dirty="0" smtClean="0"/>
              <a:t>parallel comparison</a:t>
            </a:r>
          </a:p>
          <a:p>
            <a:pPr marL="239712">
              <a:spcAft>
                <a:spcPts val="0"/>
              </a:spcAft>
              <a:buFont typeface="Arial" pitchFamily="34" charset="0"/>
              <a:buChar char="–"/>
              <a:defRPr/>
            </a:pPr>
            <a:endParaRPr lang="fi-FI" dirty="0"/>
          </a:p>
          <a:p>
            <a:pPr marL="239712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i-FI" dirty="0" smtClean="0"/>
              <a:t>Results: 0.1</a:t>
            </a:r>
            <a:r>
              <a:rPr lang="fi-FI" dirty="0"/>
              <a:t>% loss on </a:t>
            </a:r>
            <a:r>
              <a:rPr lang="fi-FI" dirty="0" smtClean="0"/>
              <a:t>average, improved parallelism and reduced complexity</a:t>
            </a:r>
            <a:endParaRPr lang="en-US" dirty="0"/>
          </a:p>
          <a:p>
            <a:pPr marL="685800" lvl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Improved error resiliency since TMVP </a:t>
            </a:r>
            <a:r>
              <a:rPr lang="en-US" dirty="0"/>
              <a:t>is not removed from the list based on comparing its motion </a:t>
            </a:r>
            <a:r>
              <a:rPr lang="en-US" dirty="0" smtClean="0"/>
              <a:t>information</a:t>
            </a:r>
          </a:p>
          <a:p>
            <a:pPr marL="685800" lvl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marL="239712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/>
          </a:p>
        </p:txBody>
      </p:sp>
      <p:sp>
        <p:nvSpPr>
          <p:cNvPr id="410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4101" name="AutoShape 8"/>
          <p:cNvSpPr>
            <a:spLocks noChangeAspect="1" noChangeArrowheads="1"/>
          </p:cNvSpPr>
          <p:nvPr/>
        </p:nvSpPr>
        <p:spPr bwMode="auto">
          <a:xfrm>
            <a:off x="5529263" y="2209800"/>
            <a:ext cx="3614737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02" name="AutoShape 46"/>
          <p:cNvSpPr>
            <a:spLocks noChangeAspect="1" noChangeArrowheads="1"/>
          </p:cNvSpPr>
          <p:nvPr/>
        </p:nvSpPr>
        <p:spPr bwMode="auto">
          <a:xfrm>
            <a:off x="5907088" y="1295400"/>
            <a:ext cx="887412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5761762" y="3604595"/>
            <a:ext cx="3176359" cy="2796205"/>
            <a:chOff x="5761762" y="3604595"/>
            <a:chExt cx="3176359" cy="2796205"/>
          </a:xfrm>
        </p:grpSpPr>
        <p:sp>
          <p:nvSpPr>
            <p:cNvPr id="4156" name="Rectangle 1"/>
            <p:cNvSpPr>
              <a:spLocks noChangeArrowheads="1"/>
            </p:cNvSpPr>
            <p:nvPr/>
          </p:nvSpPr>
          <p:spPr bwMode="auto">
            <a:xfrm>
              <a:off x="6269980" y="4049446"/>
              <a:ext cx="2159924" cy="1906503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4157" name="Rectangle 43"/>
            <p:cNvSpPr>
              <a:spLocks noChangeArrowheads="1"/>
            </p:cNvSpPr>
            <p:nvPr/>
          </p:nvSpPr>
          <p:spPr bwMode="auto">
            <a:xfrm>
              <a:off x="8429904" y="3604595"/>
              <a:ext cx="508217" cy="444851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r>
                <a:rPr lang="en-US" sz="1200"/>
                <a:t>B0</a:t>
              </a:r>
              <a:endParaRPr lang="en-GB" sz="1200"/>
            </a:p>
          </p:txBody>
        </p:sp>
        <p:sp>
          <p:nvSpPr>
            <p:cNvPr id="4158" name="Rectangle 44"/>
            <p:cNvSpPr>
              <a:spLocks noChangeArrowheads="1"/>
            </p:cNvSpPr>
            <p:nvPr/>
          </p:nvSpPr>
          <p:spPr bwMode="auto">
            <a:xfrm>
              <a:off x="7921687" y="3612539"/>
              <a:ext cx="508217" cy="444851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r>
                <a:rPr lang="en-US" sz="1200"/>
                <a:t>B1</a:t>
              </a:r>
              <a:endParaRPr lang="en-GB" sz="1200"/>
            </a:p>
          </p:txBody>
        </p:sp>
        <p:sp>
          <p:nvSpPr>
            <p:cNvPr id="4159" name="Rectangle 45"/>
            <p:cNvSpPr>
              <a:spLocks noChangeArrowheads="1"/>
            </p:cNvSpPr>
            <p:nvPr/>
          </p:nvSpPr>
          <p:spPr bwMode="auto">
            <a:xfrm>
              <a:off x="5761762" y="3612539"/>
              <a:ext cx="508217" cy="444851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r>
                <a:rPr lang="en-US" sz="1200"/>
                <a:t>B2</a:t>
              </a:r>
              <a:endParaRPr lang="en-GB" sz="1200"/>
            </a:p>
          </p:txBody>
        </p:sp>
        <p:sp>
          <p:nvSpPr>
            <p:cNvPr id="4160" name="Rectangle 46"/>
            <p:cNvSpPr>
              <a:spLocks noChangeArrowheads="1"/>
            </p:cNvSpPr>
            <p:nvPr/>
          </p:nvSpPr>
          <p:spPr bwMode="auto">
            <a:xfrm>
              <a:off x="5761762" y="5511098"/>
              <a:ext cx="508217" cy="444851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r>
                <a:rPr lang="en-US" sz="1200"/>
                <a:t>A1</a:t>
              </a:r>
              <a:endParaRPr lang="en-GB" sz="1200"/>
            </a:p>
          </p:txBody>
        </p:sp>
        <p:sp>
          <p:nvSpPr>
            <p:cNvPr id="4161" name="Rectangle 47"/>
            <p:cNvSpPr>
              <a:spLocks noChangeArrowheads="1"/>
            </p:cNvSpPr>
            <p:nvPr/>
          </p:nvSpPr>
          <p:spPr bwMode="auto">
            <a:xfrm>
              <a:off x="5761762" y="5955949"/>
              <a:ext cx="508217" cy="444851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r>
                <a:rPr lang="en-US" sz="1200"/>
                <a:t>A0</a:t>
              </a:r>
              <a:endParaRPr lang="en-GB" sz="120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6027115" y="3613447"/>
            <a:ext cx="2649463" cy="2595342"/>
            <a:chOff x="6027115" y="3613447"/>
            <a:chExt cx="2649463" cy="2595342"/>
          </a:xfrm>
        </p:grpSpPr>
        <p:cxnSp>
          <p:nvCxnSpPr>
            <p:cNvPr id="19" name="Straight Arrow Connector 18"/>
            <p:cNvCxnSpPr/>
            <p:nvPr/>
          </p:nvCxnSpPr>
          <p:spPr bwMode="auto">
            <a:xfrm>
              <a:off x="6275023" y="3810000"/>
              <a:ext cx="1649777" cy="0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 bwMode="auto">
            <a:xfrm>
              <a:off x="6027115" y="4060546"/>
              <a:ext cx="0" cy="1455239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 bwMode="auto">
            <a:xfrm flipH="1">
              <a:off x="6271126" y="4038600"/>
              <a:ext cx="1904948" cy="1677568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urved Connector 21"/>
            <p:cNvCxnSpPr/>
            <p:nvPr/>
          </p:nvCxnSpPr>
          <p:spPr bwMode="auto">
            <a:xfrm rot="16200000" flipH="1" flipV="1">
              <a:off x="8418880" y="3363326"/>
              <a:ext cx="7578" cy="507819"/>
            </a:xfrm>
            <a:prstGeom prst="curvedConnector3">
              <a:avLst>
                <a:gd name="adj1" fmla="val -2400000"/>
              </a:avLst>
            </a:prstGeom>
            <a:ln w="19050">
              <a:solidFill>
                <a:srgbClr val="00B050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urved Connector 22"/>
            <p:cNvCxnSpPr/>
            <p:nvPr/>
          </p:nvCxnSpPr>
          <p:spPr bwMode="auto">
            <a:xfrm rot="10800000">
              <a:off x="6248401" y="5764133"/>
              <a:ext cx="10106" cy="444656"/>
            </a:xfrm>
            <a:prstGeom prst="curvedConnector3">
              <a:avLst>
                <a:gd name="adj1" fmla="val -2423079"/>
              </a:avLst>
            </a:prstGeom>
            <a:ln w="19050">
              <a:solidFill>
                <a:srgbClr val="00B050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04" name="Group 28"/>
          <p:cNvGrpSpPr>
            <a:grpSpLocks/>
          </p:cNvGrpSpPr>
          <p:nvPr/>
        </p:nvGrpSpPr>
        <p:grpSpPr bwMode="auto">
          <a:xfrm>
            <a:off x="4998055" y="1406255"/>
            <a:ext cx="2232593" cy="1590697"/>
            <a:chOff x="533400" y="1905000"/>
            <a:chExt cx="3744913" cy="2667000"/>
          </a:xfrm>
        </p:grpSpPr>
        <p:sp>
          <p:nvSpPr>
            <p:cNvPr id="4147" name="Rectangle 1"/>
            <p:cNvSpPr>
              <a:spLocks noChangeArrowheads="1"/>
            </p:cNvSpPr>
            <p:nvPr/>
          </p:nvSpPr>
          <p:spPr bwMode="auto">
            <a:xfrm>
              <a:off x="1143000" y="1905000"/>
              <a:ext cx="2514600" cy="21336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900"/>
            </a:p>
          </p:txBody>
        </p:sp>
        <p:cxnSp>
          <p:nvCxnSpPr>
            <p:cNvPr id="4148" name="Straight Connector 4"/>
            <p:cNvCxnSpPr>
              <a:cxnSpLocks noChangeShapeType="1"/>
              <a:stCxn id="4147" idx="1"/>
              <a:endCxn id="4147" idx="3"/>
            </p:cNvCxnSpPr>
            <p:nvPr/>
          </p:nvCxnSpPr>
          <p:spPr bwMode="auto">
            <a:xfrm>
              <a:off x="1143000" y="2971800"/>
              <a:ext cx="2514600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149" name="TextBox 17"/>
            <p:cNvSpPr txBox="1">
              <a:spLocks noChangeArrowheads="1"/>
            </p:cNvSpPr>
            <p:nvPr/>
          </p:nvSpPr>
          <p:spPr bwMode="auto">
            <a:xfrm>
              <a:off x="1790699" y="2303463"/>
              <a:ext cx="1219201" cy="436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900">
                  <a:latin typeface="Arial" charset="0"/>
                </a:rPr>
                <a:t>1</a:t>
              </a:r>
              <a:r>
                <a:rPr lang="en-US" sz="900" baseline="30000">
                  <a:latin typeface="Arial" charset="0"/>
                </a:rPr>
                <a:t>st</a:t>
              </a:r>
              <a:r>
                <a:rPr lang="en-US" sz="900">
                  <a:latin typeface="Arial" charset="0"/>
                </a:rPr>
                <a:t> PU</a:t>
              </a:r>
              <a:endParaRPr lang="en-GB" sz="900">
                <a:latin typeface="Arial" charset="0"/>
              </a:endParaRPr>
            </a:p>
          </p:txBody>
        </p:sp>
        <p:sp>
          <p:nvSpPr>
            <p:cNvPr id="4150" name="TextBox 19"/>
            <p:cNvSpPr txBox="1">
              <a:spLocks noChangeArrowheads="1"/>
            </p:cNvSpPr>
            <p:nvPr/>
          </p:nvSpPr>
          <p:spPr bwMode="auto">
            <a:xfrm>
              <a:off x="1784350" y="3276600"/>
              <a:ext cx="1219201" cy="436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900">
                  <a:latin typeface="Arial" charset="0"/>
                </a:rPr>
                <a:t>2</a:t>
              </a:r>
              <a:r>
                <a:rPr lang="en-US" sz="900" baseline="30000">
                  <a:latin typeface="Arial" charset="0"/>
                </a:rPr>
                <a:t>nd</a:t>
              </a:r>
              <a:r>
                <a:rPr lang="en-US" sz="900">
                  <a:latin typeface="Arial" charset="0"/>
                </a:rPr>
                <a:t> PU</a:t>
              </a:r>
              <a:endParaRPr lang="en-GB" sz="900">
                <a:latin typeface="Arial" charset="0"/>
              </a:endParaRPr>
            </a:p>
          </p:txBody>
        </p:sp>
        <p:sp>
          <p:nvSpPr>
            <p:cNvPr id="4151" name="Rectangle 23"/>
            <p:cNvSpPr>
              <a:spLocks noChangeArrowheads="1"/>
            </p:cNvSpPr>
            <p:nvPr/>
          </p:nvSpPr>
          <p:spPr bwMode="auto">
            <a:xfrm>
              <a:off x="3668713" y="2438400"/>
              <a:ext cx="609600" cy="5334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r>
                <a:rPr lang="en-US" sz="900"/>
                <a:t>B0</a:t>
              </a:r>
              <a:endParaRPr lang="en-GB" sz="900"/>
            </a:p>
          </p:txBody>
        </p:sp>
        <p:sp>
          <p:nvSpPr>
            <p:cNvPr id="4152" name="Rectangle 24"/>
            <p:cNvSpPr>
              <a:spLocks noChangeArrowheads="1"/>
            </p:cNvSpPr>
            <p:nvPr/>
          </p:nvSpPr>
          <p:spPr bwMode="auto">
            <a:xfrm>
              <a:off x="3048000" y="2438400"/>
              <a:ext cx="609600" cy="533400"/>
            </a:xfrm>
            <a:prstGeom prst="rect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en-US" sz="900"/>
                <a:t>B1</a:t>
              </a:r>
              <a:endParaRPr lang="en-GB" sz="900"/>
            </a:p>
          </p:txBody>
        </p:sp>
        <p:sp>
          <p:nvSpPr>
            <p:cNvPr id="4153" name="Rectangle 25"/>
            <p:cNvSpPr>
              <a:spLocks noChangeArrowheads="1"/>
            </p:cNvSpPr>
            <p:nvPr/>
          </p:nvSpPr>
          <p:spPr bwMode="auto">
            <a:xfrm>
              <a:off x="533400" y="2438400"/>
              <a:ext cx="609600" cy="5334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r>
                <a:rPr lang="en-US" sz="900"/>
                <a:t>B2</a:t>
              </a:r>
              <a:endParaRPr lang="en-GB" sz="900"/>
            </a:p>
          </p:txBody>
        </p:sp>
        <p:sp>
          <p:nvSpPr>
            <p:cNvPr id="4154" name="Rectangle 26"/>
            <p:cNvSpPr>
              <a:spLocks noChangeArrowheads="1"/>
            </p:cNvSpPr>
            <p:nvPr/>
          </p:nvSpPr>
          <p:spPr bwMode="auto">
            <a:xfrm>
              <a:off x="536575" y="3505200"/>
              <a:ext cx="609600" cy="5334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r>
                <a:rPr lang="en-US" sz="900"/>
                <a:t>A1</a:t>
              </a:r>
              <a:endParaRPr lang="en-GB" sz="900"/>
            </a:p>
          </p:txBody>
        </p:sp>
        <p:sp>
          <p:nvSpPr>
            <p:cNvPr id="4155" name="Rectangle 27"/>
            <p:cNvSpPr>
              <a:spLocks noChangeArrowheads="1"/>
            </p:cNvSpPr>
            <p:nvPr/>
          </p:nvSpPr>
          <p:spPr bwMode="auto">
            <a:xfrm>
              <a:off x="536575" y="4038600"/>
              <a:ext cx="609600" cy="5334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r>
                <a:rPr lang="en-US" sz="900"/>
                <a:t>A0</a:t>
              </a:r>
              <a:endParaRPr lang="en-GB" sz="900"/>
            </a:p>
          </p:txBody>
        </p:sp>
      </p:grpSp>
      <p:grpSp>
        <p:nvGrpSpPr>
          <p:cNvPr id="4105" name="Group 38"/>
          <p:cNvGrpSpPr>
            <a:grpSpLocks/>
          </p:cNvGrpSpPr>
          <p:nvPr/>
        </p:nvGrpSpPr>
        <p:grpSpPr bwMode="auto">
          <a:xfrm>
            <a:off x="7326469" y="1141141"/>
            <a:ext cx="1741331" cy="1783803"/>
            <a:chOff x="5486400" y="1371600"/>
            <a:chExt cx="3124200" cy="3200400"/>
          </a:xfrm>
        </p:grpSpPr>
        <p:sp>
          <p:nvSpPr>
            <p:cNvPr id="4138" name="Rectangle 2"/>
            <p:cNvSpPr>
              <a:spLocks noChangeArrowheads="1"/>
            </p:cNvSpPr>
            <p:nvPr/>
          </p:nvSpPr>
          <p:spPr bwMode="auto">
            <a:xfrm>
              <a:off x="5486400" y="1905000"/>
              <a:ext cx="2514600" cy="21336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900"/>
            </a:p>
          </p:txBody>
        </p:sp>
        <p:cxnSp>
          <p:nvCxnSpPr>
            <p:cNvPr id="4139" name="Straight Connector 40"/>
            <p:cNvCxnSpPr>
              <a:cxnSpLocks noChangeShapeType="1"/>
              <a:stCxn id="4138" idx="0"/>
              <a:endCxn id="4138" idx="2"/>
            </p:cNvCxnSpPr>
            <p:nvPr/>
          </p:nvCxnSpPr>
          <p:spPr bwMode="auto">
            <a:xfrm>
              <a:off x="6743700" y="1905000"/>
              <a:ext cx="0" cy="213360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140" name="TextBox 18"/>
            <p:cNvSpPr txBox="1">
              <a:spLocks noChangeArrowheads="1"/>
            </p:cNvSpPr>
            <p:nvPr/>
          </p:nvSpPr>
          <p:spPr bwMode="auto">
            <a:xfrm>
              <a:off x="5638800" y="2787650"/>
              <a:ext cx="1219201" cy="440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900">
                  <a:latin typeface="Arial" charset="0"/>
                </a:rPr>
                <a:t>1</a:t>
              </a:r>
              <a:r>
                <a:rPr lang="en-US" sz="900" baseline="30000">
                  <a:latin typeface="Arial" charset="0"/>
                </a:rPr>
                <a:t>st</a:t>
              </a:r>
              <a:r>
                <a:rPr lang="en-US" sz="900">
                  <a:latin typeface="Arial" charset="0"/>
                </a:rPr>
                <a:t> PU</a:t>
              </a:r>
              <a:endParaRPr lang="en-GB" sz="900">
                <a:latin typeface="Arial" charset="0"/>
              </a:endParaRPr>
            </a:p>
          </p:txBody>
        </p:sp>
        <p:sp>
          <p:nvSpPr>
            <p:cNvPr id="4141" name="TextBox 20"/>
            <p:cNvSpPr txBox="1">
              <a:spLocks noChangeArrowheads="1"/>
            </p:cNvSpPr>
            <p:nvPr/>
          </p:nvSpPr>
          <p:spPr bwMode="auto">
            <a:xfrm>
              <a:off x="6858001" y="2787650"/>
              <a:ext cx="1219201" cy="440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900" dirty="0">
                  <a:latin typeface="Arial" charset="0"/>
                </a:rPr>
                <a:t>2</a:t>
              </a:r>
              <a:r>
                <a:rPr lang="en-US" sz="900" baseline="30000" dirty="0">
                  <a:latin typeface="Arial" charset="0"/>
                </a:rPr>
                <a:t>nd</a:t>
              </a:r>
              <a:r>
                <a:rPr lang="en-US" sz="900" dirty="0">
                  <a:latin typeface="Arial" charset="0"/>
                </a:rPr>
                <a:t> PU</a:t>
              </a:r>
              <a:endParaRPr lang="en-GB" sz="900" dirty="0">
                <a:latin typeface="Arial" charset="0"/>
              </a:endParaRPr>
            </a:p>
          </p:txBody>
        </p:sp>
        <p:sp>
          <p:nvSpPr>
            <p:cNvPr id="4142" name="Rectangle 28"/>
            <p:cNvSpPr>
              <a:spLocks noChangeArrowheads="1"/>
            </p:cNvSpPr>
            <p:nvPr/>
          </p:nvSpPr>
          <p:spPr bwMode="auto">
            <a:xfrm>
              <a:off x="8001000" y="1371600"/>
              <a:ext cx="609600" cy="5334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r>
                <a:rPr lang="en-US" sz="900"/>
                <a:t>B0</a:t>
              </a:r>
              <a:endParaRPr lang="en-GB" sz="900"/>
            </a:p>
          </p:txBody>
        </p:sp>
        <p:sp>
          <p:nvSpPr>
            <p:cNvPr id="4143" name="Rectangle 29"/>
            <p:cNvSpPr>
              <a:spLocks noChangeArrowheads="1"/>
            </p:cNvSpPr>
            <p:nvPr/>
          </p:nvSpPr>
          <p:spPr bwMode="auto">
            <a:xfrm>
              <a:off x="7391400" y="1371600"/>
              <a:ext cx="609600" cy="5334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r>
                <a:rPr lang="en-US" sz="900"/>
                <a:t>B1</a:t>
              </a:r>
              <a:endParaRPr lang="en-GB" sz="900"/>
            </a:p>
          </p:txBody>
        </p:sp>
        <p:sp>
          <p:nvSpPr>
            <p:cNvPr id="4144" name="Rectangle 30"/>
            <p:cNvSpPr>
              <a:spLocks noChangeArrowheads="1"/>
            </p:cNvSpPr>
            <p:nvPr/>
          </p:nvSpPr>
          <p:spPr bwMode="auto">
            <a:xfrm>
              <a:off x="6134100" y="1371600"/>
              <a:ext cx="609600" cy="5334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r>
                <a:rPr lang="en-US" sz="900"/>
                <a:t>B2</a:t>
              </a:r>
              <a:endParaRPr lang="en-GB" sz="900"/>
            </a:p>
          </p:txBody>
        </p:sp>
        <p:sp>
          <p:nvSpPr>
            <p:cNvPr id="4145" name="Rectangle 31"/>
            <p:cNvSpPr>
              <a:spLocks noChangeArrowheads="1"/>
            </p:cNvSpPr>
            <p:nvPr/>
          </p:nvSpPr>
          <p:spPr bwMode="auto">
            <a:xfrm>
              <a:off x="6134100" y="3505200"/>
              <a:ext cx="609600" cy="533400"/>
            </a:xfrm>
            <a:prstGeom prst="rect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en-US" sz="900"/>
                <a:t>A1</a:t>
              </a:r>
              <a:endParaRPr lang="en-GB" sz="900"/>
            </a:p>
          </p:txBody>
        </p:sp>
        <p:sp>
          <p:nvSpPr>
            <p:cNvPr id="4146" name="Rectangle 32"/>
            <p:cNvSpPr>
              <a:spLocks noChangeArrowheads="1"/>
            </p:cNvSpPr>
            <p:nvPr/>
          </p:nvSpPr>
          <p:spPr bwMode="auto">
            <a:xfrm>
              <a:off x="6134100" y="4038600"/>
              <a:ext cx="609600" cy="5334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r>
                <a:rPr lang="en-US" sz="900"/>
                <a:t>A0</a:t>
              </a:r>
              <a:endParaRPr lang="en-GB" sz="900"/>
            </a:p>
          </p:txBody>
        </p:sp>
      </p:grpSp>
    </p:spTree>
    <p:extLst>
      <p:ext uri="{BB962C8B-B14F-4D97-AF65-F5344CB8AC3E}">
        <p14:creationId xmlns:p14="http://schemas.microsoft.com/office/powerpoint/2010/main" val="259382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Summary Part 2</a:t>
            </a:r>
            <a:endParaRPr lang="en-GB" dirty="0" smtClean="0"/>
          </a:p>
        </p:txBody>
      </p:sp>
      <p:pic>
        <p:nvPicPr>
          <p:cNvPr id="5123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95736" y="1282700"/>
            <a:ext cx="2428875" cy="15430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268" name="Straight Arrow Connector 2267"/>
          <p:cNvCxnSpPr/>
          <p:nvPr/>
        </p:nvCxnSpPr>
        <p:spPr>
          <a:xfrm>
            <a:off x="4634136" y="1565275"/>
            <a:ext cx="143608" cy="251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0" name="Straight Arrow Connector 2269"/>
          <p:cNvCxnSpPr/>
          <p:nvPr/>
        </p:nvCxnSpPr>
        <p:spPr>
          <a:xfrm flipV="1">
            <a:off x="4634136" y="1739900"/>
            <a:ext cx="134815" cy="539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7" name="TextBox 2270"/>
          <p:cNvSpPr txBox="1">
            <a:spLocks noChangeArrowheads="1"/>
          </p:cNvSpPr>
          <p:nvPr/>
        </p:nvSpPr>
        <p:spPr bwMode="auto">
          <a:xfrm>
            <a:off x="4710336" y="1501775"/>
            <a:ext cx="153240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400" dirty="0"/>
              <a:t>Same List0 </a:t>
            </a:r>
            <a:r>
              <a:rPr lang="en-US" sz="1400" dirty="0" smtClean="0"/>
              <a:t>motion</a:t>
            </a:r>
            <a:endParaRPr lang="en-GB" sz="1400" dirty="0"/>
          </a:p>
        </p:txBody>
      </p:sp>
      <p:sp>
        <p:nvSpPr>
          <p:cNvPr id="5128" name="TextBox 255"/>
          <p:cNvSpPr txBox="1">
            <a:spLocks noChangeArrowheads="1"/>
          </p:cNvSpPr>
          <p:nvPr/>
        </p:nvSpPr>
        <p:spPr bwMode="auto">
          <a:xfrm>
            <a:off x="4543649" y="1997075"/>
            <a:ext cx="817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400"/>
              <a:t>= Cand 1</a:t>
            </a:r>
            <a:endParaRPr lang="en-GB" sz="1400"/>
          </a:p>
        </p:txBody>
      </p:sp>
      <p:sp>
        <p:nvSpPr>
          <p:cNvPr id="5129" name="TextBox 256"/>
          <p:cNvSpPr txBox="1">
            <a:spLocks noChangeArrowheads="1"/>
          </p:cNvSpPr>
          <p:nvPr/>
        </p:nvSpPr>
        <p:spPr bwMode="auto">
          <a:xfrm>
            <a:off x="4543649" y="2174875"/>
            <a:ext cx="817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400"/>
              <a:t>= Cand 0</a:t>
            </a:r>
            <a:endParaRPr lang="en-GB" sz="1400"/>
          </a:p>
        </p:txBody>
      </p:sp>
      <p:sp>
        <p:nvSpPr>
          <p:cNvPr id="5130" name="TextBox 257"/>
          <p:cNvSpPr txBox="1">
            <a:spLocks noChangeArrowheads="1"/>
          </p:cNvSpPr>
          <p:nvPr/>
        </p:nvSpPr>
        <p:spPr bwMode="auto">
          <a:xfrm>
            <a:off x="4543649" y="2554288"/>
            <a:ext cx="1498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400"/>
              <a:t>= Comb Cand 0&amp;2</a:t>
            </a:r>
            <a:endParaRPr lang="en-GB" sz="1400"/>
          </a:p>
        </p:txBody>
      </p:sp>
      <p:sp>
        <p:nvSpPr>
          <p:cNvPr id="5132" name="AutoShape 167"/>
          <p:cNvSpPr>
            <a:spLocks noChangeAspect="1" noChangeArrowheads="1"/>
          </p:cNvSpPr>
          <p:nvPr/>
        </p:nvSpPr>
        <p:spPr bwMode="auto">
          <a:xfrm>
            <a:off x="5105400" y="2266950"/>
            <a:ext cx="2428875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" name="Content Placeholder 2072"/>
          <p:cNvSpPr txBox="1">
            <a:spLocks/>
          </p:cNvSpPr>
          <p:nvPr/>
        </p:nvSpPr>
        <p:spPr>
          <a:xfrm>
            <a:off x="304800" y="3068960"/>
            <a:ext cx="8443664" cy="3200400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20000"/>
          </a:bodyPr>
          <a:lstStyle>
            <a:lvl1pPr marL="180975" indent="-180975" algn="l" defTabSz="914400" rtl="0" eaLnBrk="1" latinLnBrk="0" hangingPunct="1">
              <a:lnSpc>
                <a:spcPct val="100000"/>
              </a:lnSpc>
              <a:spcBef>
                <a:spcPts val="120"/>
              </a:spcBef>
              <a:spcAft>
                <a:spcPts val="120"/>
              </a:spcAft>
              <a:buFont typeface="Arial" pitchFamily="34" charset="0"/>
              <a:buChar char="•"/>
              <a:defRPr sz="2400" kern="120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1pPr>
            <a:lvl2pPr marL="627063" indent="-180000" algn="l" defTabSz="914400" rtl="0" eaLnBrk="1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Font typeface="Nokia Pure Text" pitchFamily="34" charset="0"/>
              <a:buChar char="−"/>
              <a:defRPr sz="2200" kern="120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2pPr>
            <a:lvl3pPr marL="984250" indent="-179388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Font typeface="Nokia Pure Text" pitchFamily="34" charset="0"/>
              <a:buChar char="−"/>
              <a:defRPr sz="2000" kern="120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3pPr>
            <a:lvl4pPr marL="1341438" indent="-179388" algn="l" defTabSz="914400" rtl="0" eaLnBrk="1" latinLnBrk="0" hangingPunct="1">
              <a:spcBef>
                <a:spcPts val="90"/>
              </a:spcBef>
              <a:spcAft>
                <a:spcPts val="90"/>
              </a:spcAft>
              <a:buFont typeface="Nokia Pure Text" pitchFamily="34" charset="0"/>
              <a:buChar char="−"/>
              <a:defRPr sz="1800" kern="120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4pPr>
            <a:lvl5pPr marL="1706563" indent="-179388" algn="l" defTabSz="914400" rtl="0" eaLnBrk="1" latinLnBrk="0" hangingPunct="1">
              <a:spcBef>
                <a:spcPts val="80"/>
              </a:spcBef>
              <a:spcAft>
                <a:spcPts val="80"/>
              </a:spcAft>
              <a:buFont typeface="Nokia Pure Text" pitchFamily="34" charset="0"/>
              <a:buChar char="−"/>
              <a:defRPr sz="16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5pPr>
            <a:lvl6pPr marL="2063750" indent="-179388" algn="l" defTabSz="914400" rtl="0" eaLnBrk="1" latinLnBrk="0" hangingPunct="1">
              <a:spcBef>
                <a:spcPts val="70"/>
              </a:spcBef>
              <a:spcAft>
                <a:spcPts val="70"/>
              </a:spcAft>
              <a:buFont typeface="Nokia Pure Text" pitchFamily="34" charset="0"/>
              <a:buChar char="−"/>
              <a:defRPr sz="14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6pPr>
            <a:lvl7pPr marL="2422525" indent="-180000" algn="l" defTabSz="914400" rtl="0" eaLnBrk="1" latinLnBrk="0" hangingPunct="1">
              <a:spcBef>
                <a:spcPts val="70"/>
              </a:spcBef>
              <a:spcAft>
                <a:spcPts val="70"/>
              </a:spcAft>
              <a:buFont typeface="Nokia Pure Text" pitchFamily="34" charset="0"/>
              <a:buChar char="−"/>
              <a:defRPr sz="14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7pPr>
            <a:lvl8pPr marL="2776538" indent="-180000" algn="l" defTabSz="914400" rtl="0" eaLnBrk="1" latinLnBrk="0" hangingPunct="1">
              <a:spcBef>
                <a:spcPts val="60"/>
              </a:spcBef>
              <a:spcAft>
                <a:spcPts val="60"/>
              </a:spcAft>
              <a:buFont typeface="Nokia Pure Text" pitchFamily="34" charset="0"/>
              <a:buChar char="−"/>
              <a:defRPr sz="12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8pPr>
            <a:lvl9pPr marL="3135313" indent="-174625" algn="l" defTabSz="914400" rtl="0" eaLnBrk="1" latinLnBrk="0" hangingPunct="1">
              <a:spcBef>
                <a:spcPts val="60"/>
              </a:spcBef>
              <a:spcAft>
                <a:spcPts val="60"/>
              </a:spcAft>
              <a:buFont typeface="Nokia Pure Text" pitchFamily="34" charset="0"/>
              <a:buChar char="−"/>
              <a:defRPr sz="12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defRPr/>
            </a:pPr>
            <a:r>
              <a:rPr lang="en-US" dirty="0" smtClean="0"/>
              <a:t>During 1</a:t>
            </a:r>
            <a:r>
              <a:rPr lang="en-US" baseline="30000" dirty="0" smtClean="0"/>
              <a:t>st</a:t>
            </a:r>
            <a:r>
              <a:rPr lang="en-US" dirty="0" smtClean="0"/>
              <a:t> pruning, the redundant combinations are known for majority of the cases</a:t>
            </a:r>
          </a:p>
          <a:p>
            <a:pPr lvl="1">
              <a:spcAft>
                <a:spcPts val="0"/>
              </a:spcAft>
              <a:defRPr/>
            </a:pPr>
            <a:r>
              <a:rPr lang="en-US" dirty="0" smtClean="0"/>
              <a:t>If partial list motions are equal, guaranteed redundant combined candidates exist</a:t>
            </a:r>
          </a:p>
          <a:p>
            <a:pPr lvl="1">
              <a:spcAft>
                <a:spcPts val="0"/>
              </a:spcAft>
              <a:defRPr/>
            </a:pPr>
            <a:endParaRPr lang="en-US" dirty="0" smtClean="0"/>
          </a:p>
          <a:p>
            <a:pPr marL="0" indent="0">
              <a:spcAft>
                <a:spcPts val="0"/>
              </a:spcAft>
              <a:buNone/>
              <a:defRPr/>
            </a:pPr>
            <a:r>
              <a:rPr lang="fi-FI" dirty="0" smtClean="0"/>
              <a:t>Proposal:</a:t>
            </a:r>
            <a:endParaRPr lang="en-US" dirty="0" smtClean="0"/>
          </a:p>
          <a:p>
            <a:pPr>
              <a:spcAft>
                <a:spcPts val="0"/>
              </a:spcAft>
              <a:defRPr/>
            </a:pPr>
            <a:r>
              <a:rPr lang="en-US" dirty="0" smtClean="0"/>
              <a:t>Exploit this information and do not add the redundant combinations in the list</a:t>
            </a:r>
            <a:endParaRPr lang="fi-FI" dirty="0" smtClean="0"/>
          </a:p>
          <a:p>
            <a:pPr>
              <a:spcAft>
                <a:spcPts val="0"/>
              </a:spcAft>
              <a:defRPr/>
            </a:pPr>
            <a:r>
              <a:rPr lang="fi-FI" dirty="0" smtClean="0"/>
              <a:t>Do not perform any redundancy check for the additional candidates</a:t>
            </a:r>
          </a:p>
          <a:p>
            <a:pPr lvl="1">
              <a:spcAft>
                <a:spcPts val="0"/>
              </a:spcAft>
              <a:defRPr/>
            </a:pPr>
            <a:r>
              <a:rPr lang="fi-FI" dirty="0" smtClean="0"/>
              <a:t>Reduce from 60 checks in HM4 to 0.</a:t>
            </a:r>
          </a:p>
          <a:p>
            <a:pPr>
              <a:spcAft>
                <a:spcPts val="0"/>
              </a:spcAft>
              <a:defRPr/>
            </a:pPr>
            <a:endParaRPr lang="en-US" dirty="0" smtClean="0"/>
          </a:p>
          <a:p>
            <a:pPr marL="58737" indent="0">
              <a:spcAft>
                <a:spcPts val="0"/>
              </a:spcAft>
              <a:buNone/>
              <a:defRPr/>
            </a:pPr>
            <a:r>
              <a:rPr lang="fi-FI" dirty="0" smtClean="0"/>
              <a:t>Results: No change in coding efficiency</a:t>
            </a:r>
            <a:endParaRPr lang="en-US" dirty="0" smtClean="0"/>
          </a:p>
          <a:p>
            <a:pPr marL="447063" lvl="1" indent="0">
              <a:spcAft>
                <a:spcPts val="0"/>
              </a:spcAft>
              <a:buFont typeface="Nokia Pure Text" pitchFamily="34" charset="0"/>
              <a:buNone/>
              <a:defRPr/>
            </a:pPr>
            <a:endParaRPr lang="en-US" dirty="0" smtClean="0"/>
          </a:p>
          <a:p>
            <a:pPr>
              <a:spcAft>
                <a:spcPts val="0"/>
              </a:spcAft>
              <a:defRPr/>
            </a:pPr>
            <a:endParaRPr lang="en-GB" dirty="0" smtClean="0"/>
          </a:p>
          <a:p>
            <a:pPr>
              <a:spcAft>
                <a:spcPts val="0"/>
              </a:spcAft>
              <a:defRPr/>
            </a:pPr>
            <a:endParaRPr lang="en-GB" dirty="0" smtClean="0"/>
          </a:p>
          <a:p>
            <a:pPr>
              <a:spcAft>
                <a:spcPts val="0"/>
              </a:spcAft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421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Part 1</a:t>
            </a:r>
            <a:endParaRPr lang="en-GB" dirty="0" smtClean="0"/>
          </a:p>
        </p:txBody>
      </p:sp>
      <p:sp>
        <p:nvSpPr>
          <p:cNvPr id="2073" name="Content Placeholder 2072"/>
          <p:cNvSpPr>
            <a:spLocks noGrp="1"/>
          </p:cNvSpPr>
          <p:nvPr>
            <p:ph idx="1"/>
          </p:nvPr>
        </p:nvSpPr>
        <p:spPr>
          <a:xfrm>
            <a:off x="304800" y="1371600"/>
            <a:ext cx="4724400" cy="52578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HM4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For every spatial candidate, check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If current PU is a 2</a:t>
            </a:r>
            <a:r>
              <a:rPr lang="en-US" baseline="30000" dirty="0" smtClean="0"/>
              <a:t>nd</a:t>
            </a:r>
            <a:r>
              <a:rPr lang="en-US" dirty="0" smtClean="0"/>
              <a:t> PU and candidate has same motion as 1</a:t>
            </a:r>
            <a:r>
              <a:rPr lang="en-US" baseline="30000" dirty="0" smtClean="0"/>
              <a:t>st</a:t>
            </a:r>
            <a:r>
              <a:rPr lang="en-US" dirty="0" smtClean="0"/>
              <a:t> PU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Avoid the candidate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Proposed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Disable the “2</a:t>
            </a:r>
            <a:r>
              <a:rPr lang="en-US" baseline="30000" dirty="0" smtClean="0"/>
              <a:t>nd</a:t>
            </a:r>
            <a:r>
              <a:rPr lang="en-US" dirty="0" smtClean="0"/>
              <a:t> </a:t>
            </a:r>
            <a:r>
              <a:rPr lang="en-US" dirty="0"/>
              <a:t>PU </a:t>
            </a:r>
            <a:r>
              <a:rPr lang="en-US" dirty="0" smtClean="0"/>
              <a:t>avoiding” except </a:t>
            </a:r>
            <a:r>
              <a:rPr lang="en-US" dirty="0"/>
              <a:t>for trivial cases of </a:t>
            </a:r>
            <a:r>
              <a:rPr lang="en-US" dirty="0" smtClean="0"/>
              <a:t>A1 </a:t>
            </a:r>
            <a:r>
              <a:rPr lang="en-US" dirty="0"/>
              <a:t>and </a:t>
            </a:r>
            <a:r>
              <a:rPr lang="en-US" dirty="0" smtClean="0"/>
              <a:t>B1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B1: Check if current PU is a 2</a:t>
            </a:r>
            <a:r>
              <a:rPr lang="en-US" baseline="30000" dirty="0" smtClean="0"/>
              <a:t>nd</a:t>
            </a:r>
            <a:r>
              <a:rPr lang="en-US" dirty="0" smtClean="0"/>
              <a:t> PU of horizontal splitting (2Nxn)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A1</a:t>
            </a:r>
            <a:r>
              <a:rPr lang="en-US" dirty="0"/>
              <a:t>: Check if current PU is a 2</a:t>
            </a:r>
            <a:r>
              <a:rPr lang="en-US" baseline="30000" dirty="0"/>
              <a:t>nd</a:t>
            </a:r>
            <a:r>
              <a:rPr lang="en-US" dirty="0"/>
              <a:t> PU of </a:t>
            </a:r>
            <a:r>
              <a:rPr lang="en-US" dirty="0" smtClean="0"/>
              <a:t>vertical splitting (nx2N)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No motion comparison required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/>
          </a:p>
        </p:txBody>
      </p:sp>
      <p:sp>
        <p:nvSpPr>
          <p:cNvPr id="410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4102" name="AutoShape 46"/>
          <p:cNvSpPr>
            <a:spLocks noChangeAspect="1" noChangeArrowheads="1"/>
          </p:cNvSpPr>
          <p:nvPr/>
        </p:nvSpPr>
        <p:spPr bwMode="auto">
          <a:xfrm>
            <a:off x="5907088" y="1600200"/>
            <a:ext cx="887412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4104" name="Group 28"/>
          <p:cNvGrpSpPr>
            <a:grpSpLocks/>
          </p:cNvGrpSpPr>
          <p:nvPr/>
        </p:nvGrpSpPr>
        <p:grpSpPr bwMode="auto">
          <a:xfrm>
            <a:off x="5122655" y="1711055"/>
            <a:ext cx="2107993" cy="1501921"/>
            <a:chOff x="533400" y="1905000"/>
            <a:chExt cx="3744913" cy="2667000"/>
          </a:xfrm>
        </p:grpSpPr>
        <p:sp>
          <p:nvSpPr>
            <p:cNvPr id="4147" name="Rectangle 1"/>
            <p:cNvSpPr>
              <a:spLocks noChangeArrowheads="1"/>
            </p:cNvSpPr>
            <p:nvPr/>
          </p:nvSpPr>
          <p:spPr bwMode="auto">
            <a:xfrm>
              <a:off x="1143000" y="1905000"/>
              <a:ext cx="2514600" cy="21336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900"/>
            </a:p>
          </p:txBody>
        </p:sp>
        <p:cxnSp>
          <p:nvCxnSpPr>
            <p:cNvPr id="4148" name="Straight Connector 4"/>
            <p:cNvCxnSpPr>
              <a:cxnSpLocks noChangeShapeType="1"/>
              <a:stCxn id="4147" idx="1"/>
              <a:endCxn id="4147" idx="3"/>
            </p:cNvCxnSpPr>
            <p:nvPr/>
          </p:nvCxnSpPr>
          <p:spPr bwMode="auto">
            <a:xfrm>
              <a:off x="1143000" y="2971800"/>
              <a:ext cx="2514600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149" name="TextBox 17"/>
            <p:cNvSpPr txBox="1">
              <a:spLocks noChangeArrowheads="1"/>
            </p:cNvSpPr>
            <p:nvPr/>
          </p:nvSpPr>
          <p:spPr bwMode="auto">
            <a:xfrm>
              <a:off x="1790699" y="2303463"/>
              <a:ext cx="1219201" cy="436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900">
                  <a:latin typeface="Arial" charset="0"/>
                </a:rPr>
                <a:t>1</a:t>
              </a:r>
              <a:r>
                <a:rPr lang="en-US" sz="900" baseline="30000">
                  <a:latin typeface="Arial" charset="0"/>
                </a:rPr>
                <a:t>st</a:t>
              </a:r>
              <a:r>
                <a:rPr lang="en-US" sz="900">
                  <a:latin typeface="Arial" charset="0"/>
                </a:rPr>
                <a:t> PU</a:t>
              </a:r>
              <a:endParaRPr lang="en-GB" sz="900">
                <a:latin typeface="Arial" charset="0"/>
              </a:endParaRPr>
            </a:p>
          </p:txBody>
        </p:sp>
        <p:sp>
          <p:nvSpPr>
            <p:cNvPr id="4150" name="TextBox 19"/>
            <p:cNvSpPr txBox="1">
              <a:spLocks noChangeArrowheads="1"/>
            </p:cNvSpPr>
            <p:nvPr/>
          </p:nvSpPr>
          <p:spPr bwMode="auto">
            <a:xfrm>
              <a:off x="1784350" y="3276600"/>
              <a:ext cx="1219201" cy="436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900">
                  <a:latin typeface="Arial" charset="0"/>
                </a:rPr>
                <a:t>2</a:t>
              </a:r>
              <a:r>
                <a:rPr lang="en-US" sz="900" baseline="30000">
                  <a:latin typeface="Arial" charset="0"/>
                </a:rPr>
                <a:t>nd</a:t>
              </a:r>
              <a:r>
                <a:rPr lang="en-US" sz="900">
                  <a:latin typeface="Arial" charset="0"/>
                </a:rPr>
                <a:t> PU</a:t>
              </a:r>
              <a:endParaRPr lang="en-GB" sz="900">
                <a:latin typeface="Arial" charset="0"/>
              </a:endParaRPr>
            </a:p>
          </p:txBody>
        </p:sp>
        <p:sp>
          <p:nvSpPr>
            <p:cNvPr id="4151" name="Rectangle 23"/>
            <p:cNvSpPr>
              <a:spLocks noChangeArrowheads="1"/>
            </p:cNvSpPr>
            <p:nvPr/>
          </p:nvSpPr>
          <p:spPr bwMode="auto">
            <a:xfrm>
              <a:off x="3668713" y="2438400"/>
              <a:ext cx="609600" cy="5334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r>
                <a:rPr lang="en-US" sz="900"/>
                <a:t>B0</a:t>
              </a:r>
              <a:endParaRPr lang="en-GB" sz="900"/>
            </a:p>
          </p:txBody>
        </p:sp>
        <p:sp>
          <p:nvSpPr>
            <p:cNvPr id="4152" name="Rectangle 24"/>
            <p:cNvSpPr>
              <a:spLocks noChangeArrowheads="1"/>
            </p:cNvSpPr>
            <p:nvPr/>
          </p:nvSpPr>
          <p:spPr bwMode="auto">
            <a:xfrm>
              <a:off x="3048000" y="2438400"/>
              <a:ext cx="609600" cy="533400"/>
            </a:xfrm>
            <a:prstGeom prst="rect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en-US" sz="900"/>
                <a:t>B1</a:t>
              </a:r>
              <a:endParaRPr lang="en-GB" sz="900"/>
            </a:p>
          </p:txBody>
        </p:sp>
        <p:sp>
          <p:nvSpPr>
            <p:cNvPr id="4153" name="Rectangle 25"/>
            <p:cNvSpPr>
              <a:spLocks noChangeArrowheads="1"/>
            </p:cNvSpPr>
            <p:nvPr/>
          </p:nvSpPr>
          <p:spPr bwMode="auto">
            <a:xfrm>
              <a:off x="533400" y="2438400"/>
              <a:ext cx="609600" cy="5334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r>
                <a:rPr lang="en-US" sz="900"/>
                <a:t>B2</a:t>
              </a:r>
              <a:endParaRPr lang="en-GB" sz="900"/>
            </a:p>
          </p:txBody>
        </p:sp>
        <p:sp>
          <p:nvSpPr>
            <p:cNvPr id="4154" name="Rectangle 26"/>
            <p:cNvSpPr>
              <a:spLocks noChangeArrowheads="1"/>
            </p:cNvSpPr>
            <p:nvPr/>
          </p:nvSpPr>
          <p:spPr bwMode="auto">
            <a:xfrm>
              <a:off x="536575" y="3505200"/>
              <a:ext cx="609600" cy="5334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r>
                <a:rPr lang="en-US" sz="900"/>
                <a:t>A1</a:t>
              </a:r>
              <a:endParaRPr lang="en-GB" sz="900"/>
            </a:p>
          </p:txBody>
        </p:sp>
        <p:sp>
          <p:nvSpPr>
            <p:cNvPr id="4155" name="Rectangle 27"/>
            <p:cNvSpPr>
              <a:spLocks noChangeArrowheads="1"/>
            </p:cNvSpPr>
            <p:nvPr/>
          </p:nvSpPr>
          <p:spPr bwMode="auto">
            <a:xfrm>
              <a:off x="536575" y="4038600"/>
              <a:ext cx="609600" cy="5334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r>
                <a:rPr lang="en-US" sz="900"/>
                <a:t>A0</a:t>
              </a:r>
              <a:endParaRPr lang="en-GB" sz="900"/>
            </a:p>
          </p:txBody>
        </p:sp>
      </p:grpSp>
      <p:grpSp>
        <p:nvGrpSpPr>
          <p:cNvPr id="4105" name="Group 38"/>
          <p:cNvGrpSpPr>
            <a:grpSpLocks/>
          </p:cNvGrpSpPr>
          <p:nvPr/>
        </p:nvGrpSpPr>
        <p:grpSpPr bwMode="auto">
          <a:xfrm>
            <a:off x="7308304" y="1445941"/>
            <a:ext cx="1759496" cy="1802411"/>
            <a:chOff x="5486400" y="1371600"/>
            <a:chExt cx="3124200" cy="3200400"/>
          </a:xfrm>
        </p:grpSpPr>
        <p:sp>
          <p:nvSpPr>
            <p:cNvPr id="4138" name="Rectangle 2"/>
            <p:cNvSpPr>
              <a:spLocks noChangeArrowheads="1"/>
            </p:cNvSpPr>
            <p:nvPr/>
          </p:nvSpPr>
          <p:spPr bwMode="auto">
            <a:xfrm>
              <a:off x="5486400" y="1905000"/>
              <a:ext cx="2514600" cy="21336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900"/>
            </a:p>
          </p:txBody>
        </p:sp>
        <p:cxnSp>
          <p:nvCxnSpPr>
            <p:cNvPr id="4139" name="Straight Connector 40"/>
            <p:cNvCxnSpPr>
              <a:cxnSpLocks noChangeShapeType="1"/>
              <a:stCxn id="4138" idx="0"/>
              <a:endCxn id="4138" idx="2"/>
            </p:cNvCxnSpPr>
            <p:nvPr/>
          </p:nvCxnSpPr>
          <p:spPr bwMode="auto">
            <a:xfrm>
              <a:off x="6743700" y="1905000"/>
              <a:ext cx="0" cy="213360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140" name="TextBox 18"/>
            <p:cNvSpPr txBox="1">
              <a:spLocks noChangeArrowheads="1"/>
            </p:cNvSpPr>
            <p:nvPr/>
          </p:nvSpPr>
          <p:spPr bwMode="auto">
            <a:xfrm>
              <a:off x="5638800" y="2787650"/>
              <a:ext cx="1219201" cy="440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900">
                  <a:latin typeface="Arial" charset="0"/>
                </a:rPr>
                <a:t>1</a:t>
              </a:r>
              <a:r>
                <a:rPr lang="en-US" sz="900" baseline="30000">
                  <a:latin typeface="Arial" charset="0"/>
                </a:rPr>
                <a:t>st</a:t>
              </a:r>
              <a:r>
                <a:rPr lang="en-US" sz="900">
                  <a:latin typeface="Arial" charset="0"/>
                </a:rPr>
                <a:t> PU</a:t>
              </a:r>
              <a:endParaRPr lang="en-GB" sz="900">
                <a:latin typeface="Arial" charset="0"/>
              </a:endParaRPr>
            </a:p>
          </p:txBody>
        </p:sp>
        <p:sp>
          <p:nvSpPr>
            <p:cNvPr id="4141" name="TextBox 20"/>
            <p:cNvSpPr txBox="1">
              <a:spLocks noChangeArrowheads="1"/>
            </p:cNvSpPr>
            <p:nvPr/>
          </p:nvSpPr>
          <p:spPr bwMode="auto">
            <a:xfrm>
              <a:off x="6858001" y="2787650"/>
              <a:ext cx="1219201" cy="440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900" dirty="0">
                  <a:latin typeface="Arial" charset="0"/>
                </a:rPr>
                <a:t>2</a:t>
              </a:r>
              <a:r>
                <a:rPr lang="en-US" sz="900" baseline="30000" dirty="0">
                  <a:latin typeface="Arial" charset="0"/>
                </a:rPr>
                <a:t>nd</a:t>
              </a:r>
              <a:r>
                <a:rPr lang="en-US" sz="900" dirty="0">
                  <a:latin typeface="Arial" charset="0"/>
                </a:rPr>
                <a:t> PU</a:t>
              </a:r>
              <a:endParaRPr lang="en-GB" sz="900" dirty="0">
                <a:latin typeface="Arial" charset="0"/>
              </a:endParaRPr>
            </a:p>
          </p:txBody>
        </p:sp>
        <p:sp>
          <p:nvSpPr>
            <p:cNvPr id="4142" name="Rectangle 28"/>
            <p:cNvSpPr>
              <a:spLocks noChangeArrowheads="1"/>
            </p:cNvSpPr>
            <p:nvPr/>
          </p:nvSpPr>
          <p:spPr bwMode="auto">
            <a:xfrm>
              <a:off x="8001000" y="1371600"/>
              <a:ext cx="609600" cy="5334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r>
                <a:rPr lang="en-US" sz="900"/>
                <a:t>B0</a:t>
              </a:r>
              <a:endParaRPr lang="en-GB" sz="900"/>
            </a:p>
          </p:txBody>
        </p:sp>
        <p:sp>
          <p:nvSpPr>
            <p:cNvPr id="4143" name="Rectangle 29"/>
            <p:cNvSpPr>
              <a:spLocks noChangeArrowheads="1"/>
            </p:cNvSpPr>
            <p:nvPr/>
          </p:nvSpPr>
          <p:spPr bwMode="auto">
            <a:xfrm>
              <a:off x="7391400" y="1371600"/>
              <a:ext cx="609600" cy="5334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r>
                <a:rPr lang="en-US" sz="900"/>
                <a:t>B1</a:t>
              </a:r>
              <a:endParaRPr lang="en-GB" sz="900"/>
            </a:p>
          </p:txBody>
        </p:sp>
        <p:sp>
          <p:nvSpPr>
            <p:cNvPr id="4144" name="Rectangle 30"/>
            <p:cNvSpPr>
              <a:spLocks noChangeArrowheads="1"/>
            </p:cNvSpPr>
            <p:nvPr/>
          </p:nvSpPr>
          <p:spPr bwMode="auto">
            <a:xfrm>
              <a:off x="6134100" y="1371600"/>
              <a:ext cx="609600" cy="5334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r>
                <a:rPr lang="en-US" sz="900" dirty="0"/>
                <a:t>B2</a:t>
              </a:r>
              <a:endParaRPr lang="en-GB" sz="900" dirty="0"/>
            </a:p>
          </p:txBody>
        </p:sp>
        <p:sp>
          <p:nvSpPr>
            <p:cNvPr id="4145" name="Rectangle 31"/>
            <p:cNvSpPr>
              <a:spLocks noChangeArrowheads="1"/>
            </p:cNvSpPr>
            <p:nvPr/>
          </p:nvSpPr>
          <p:spPr bwMode="auto">
            <a:xfrm>
              <a:off x="6134100" y="3505200"/>
              <a:ext cx="609600" cy="533400"/>
            </a:xfrm>
            <a:prstGeom prst="rect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en-US" sz="900"/>
                <a:t>A1</a:t>
              </a:r>
              <a:endParaRPr lang="en-GB" sz="900"/>
            </a:p>
          </p:txBody>
        </p:sp>
        <p:sp>
          <p:nvSpPr>
            <p:cNvPr id="4146" name="Rectangle 32"/>
            <p:cNvSpPr>
              <a:spLocks noChangeArrowheads="1"/>
            </p:cNvSpPr>
            <p:nvPr/>
          </p:nvSpPr>
          <p:spPr bwMode="auto">
            <a:xfrm>
              <a:off x="6134100" y="4038600"/>
              <a:ext cx="609600" cy="5334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r>
                <a:rPr lang="en-US" sz="900"/>
                <a:t>A0</a:t>
              </a:r>
              <a:endParaRPr lang="en-GB" sz="900"/>
            </a:p>
          </p:txBody>
        </p:sp>
      </p:grpSp>
      <p:grpSp>
        <p:nvGrpSpPr>
          <p:cNvPr id="46" name="Group 28"/>
          <p:cNvGrpSpPr>
            <a:grpSpLocks/>
          </p:cNvGrpSpPr>
          <p:nvPr/>
        </p:nvGrpSpPr>
        <p:grpSpPr bwMode="auto">
          <a:xfrm>
            <a:off x="5108801" y="4149455"/>
            <a:ext cx="2121848" cy="1511793"/>
            <a:chOff x="533400" y="1905000"/>
            <a:chExt cx="3744913" cy="2667000"/>
          </a:xfrm>
        </p:grpSpPr>
        <p:sp>
          <p:nvSpPr>
            <p:cNvPr id="47" name="Rectangle 1"/>
            <p:cNvSpPr>
              <a:spLocks noChangeArrowheads="1"/>
            </p:cNvSpPr>
            <p:nvPr/>
          </p:nvSpPr>
          <p:spPr bwMode="auto">
            <a:xfrm>
              <a:off x="1143000" y="1905000"/>
              <a:ext cx="2514600" cy="21336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900"/>
            </a:p>
          </p:txBody>
        </p:sp>
        <p:cxnSp>
          <p:nvCxnSpPr>
            <p:cNvPr id="48" name="Straight Connector 4"/>
            <p:cNvCxnSpPr>
              <a:cxnSpLocks noChangeShapeType="1"/>
              <a:stCxn id="47" idx="1"/>
              <a:endCxn id="47" idx="3"/>
            </p:cNvCxnSpPr>
            <p:nvPr/>
          </p:nvCxnSpPr>
          <p:spPr bwMode="auto">
            <a:xfrm>
              <a:off x="1143000" y="2971800"/>
              <a:ext cx="2514600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9" name="TextBox 17"/>
            <p:cNvSpPr txBox="1">
              <a:spLocks noChangeArrowheads="1"/>
            </p:cNvSpPr>
            <p:nvPr/>
          </p:nvSpPr>
          <p:spPr bwMode="auto">
            <a:xfrm>
              <a:off x="1790699" y="2303463"/>
              <a:ext cx="1219201" cy="436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900">
                  <a:latin typeface="Arial" charset="0"/>
                </a:rPr>
                <a:t>1</a:t>
              </a:r>
              <a:r>
                <a:rPr lang="en-US" sz="900" baseline="30000">
                  <a:latin typeface="Arial" charset="0"/>
                </a:rPr>
                <a:t>st</a:t>
              </a:r>
              <a:r>
                <a:rPr lang="en-US" sz="900">
                  <a:latin typeface="Arial" charset="0"/>
                </a:rPr>
                <a:t> PU</a:t>
              </a:r>
              <a:endParaRPr lang="en-GB" sz="900">
                <a:latin typeface="Arial" charset="0"/>
              </a:endParaRPr>
            </a:p>
          </p:txBody>
        </p:sp>
        <p:sp>
          <p:nvSpPr>
            <p:cNvPr id="50" name="TextBox 19"/>
            <p:cNvSpPr txBox="1">
              <a:spLocks noChangeArrowheads="1"/>
            </p:cNvSpPr>
            <p:nvPr/>
          </p:nvSpPr>
          <p:spPr bwMode="auto">
            <a:xfrm>
              <a:off x="1784350" y="3276600"/>
              <a:ext cx="1219201" cy="436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900">
                  <a:latin typeface="Arial" charset="0"/>
                </a:rPr>
                <a:t>2</a:t>
              </a:r>
              <a:r>
                <a:rPr lang="en-US" sz="900" baseline="30000">
                  <a:latin typeface="Arial" charset="0"/>
                </a:rPr>
                <a:t>nd</a:t>
              </a:r>
              <a:r>
                <a:rPr lang="en-US" sz="900">
                  <a:latin typeface="Arial" charset="0"/>
                </a:rPr>
                <a:t> PU</a:t>
              </a:r>
              <a:endParaRPr lang="en-GB" sz="900">
                <a:latin typeface="Arial" charset="0"/>
              </a:endParaRPr>
            </a:p>
          </p:txBody>
        </p:sp>
        <p:sp>
          <p:nvSpPr>
            <p:cNvPr id="51" name="Rectangle 23"/>
            <p:cNvSpPr>
              <a:spLocks noChangeArrowheads="1"/>
            </p:cNvSpPr>
            <p:nvPr/>
          </p:nvSpPr>
          <p:spPr bwMode="auto">
            <a:xfrm>
              <a:off x="3668713" y="2438400"/>
              <a:ext cx="609600" cy="5334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r>
                <a:rPr lang="en-US" sz="900"/>
                <a:t>B0</a:t>
              </a:r>
              <a:endParaRPr lang="en-GB" sz="900"/>
            </a:p>
          </p:txBody>
        </p:sp>
        <p:sp>
          <p:nvSpPr>
            <p:cNvPr id="52" name="Rectangle 24"/>
            <p:cNvSpPr>
              <a:spLocks noChangeArrowheads="1"/>
            </p:cNvSpPr>
            <p:nvPr/>
          </p:nvSpPr>
          <p:spPr bwMode="auto">
            <a:xfrm>
              <a:off x="3048000" y="2438400"/>
              <a:ext cx="609600" cy="533400"/>
            </a:xfrm>
            <a:prstGeom prst="rect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en-US" sz="900"/>
                <a:t>B1</a:t>
              </a:r>
              <a:endParaRPr lang="en-GB" sz="900"/>
            </a:p>
          </p:txBody>
        </p:sp>
        <p:sp>
          <p:nvSpPr>
            <p:cNvPr id="53" name="Rectangle 25"/>
            <p:cNvSpPr>
              <a:spLocks noChangeArrowheads="1"/>
            </p:cNvSpPr>
            <p:nvPr/>
          </p:nvSpPr>
          <p:spPr bwMode="auto">
            <a:xfrm>
              <a:off x="533400" y="2438400"/>
              <a:ext cx="609600" cy="5334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r>
                <a:rPr lang="en-US" sz="900"/>
                <a:t>B2</a:t>
              </a:r>
              <a:endParaRPr lang="en-GB" sz="900"/>
            </a:p>
          </p:txBody>
        </p:sp>
        <p:sp>
          <p:nvSpPr>
            <p:cNvPr id="54" name="Rectangle 26"/>
            <p:cNvSpPr>
              <a:spLocks noChangeArrowheads="1"/>
            </p:cNvSpPr>
            <p:nvPr/>
          </p:nvSpPr>
          <p:spPr bwMode="auto">
            <a:xfrm>
              <a:off x="536575" y="3505200"/>
              <a:ext cx="609600" cy="5334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r>
                <a:rPr lang="en-US" sz="900"/>
                <a:t>A1</a:t>
              </a:r>
              <a:endParaRPr lang="en-GB" sz="900"/>
            </a:p>
          </p:txBody>
        </p:sp>
        <p:sp>
          <p:nvSpPr>
            <p:cNvPr id="55" name="Rectangle 27"/>
            <p:cNvSpPr>
              <a:spLocks noChangeArrowheads="1"/>
            </p:cNvSpPr>
            <p:nvPr/>
          </p:nvSpPr>
          <p:spPr bwMode="auto">
            <a:xfrm>
              <a:off x="536575" y="4038600"/>
              <a:ext cx="609600" cy="5334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r>
                <a:rPr lang="en-US" sz="900"/>
                <a:t>A0</a:t>
              </a:r>
              <a:endParaRPr lang="en-GB" sz="900"/>
            </a:p>
          </p:txBody>
        </p:sp>
      </p:grpSp>
      <p:grpSp>
        <p:nvGrpSpPr>
          <p:cNvPr id="56" name="Group 38"/>
          <p:cNvGrpSpPr>
            <a:grpSpLocks/>
          </p:cNvGrpSpPr>
          <p:nvPr/>
        </p:nvGrpSpPr>
        <p:grpSpPr bwMode="auto">
          <a:xfrm>
            <a:off x="7308304" y="3884341"/>
            <a:ext cx="1759496" cy="1802411"/>
            <a:chOff x="5486400" y="1371600"/>
            <a:chExt cx="3124200" cy="3200400"/>
          </a:xfrm>
        </p:grpSpPr>
        <p:sp>
          <p:nvSpPr>
            <p:cNvPr id="57" name="Rectangle 2"/>
            <p:cNvSpPr>
              <a:spLocks noChangeArrowheads="1"/>
            </p:cNvSpPr>
            <p:nvPr/>
          </p:nvSpPr>
          <p:spPr bwMode="auto">
            <a:xfrm>
              <a:off x="5486400" y="1905000"/>
              <a:ext cx="2514600" cy="21336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900"/>
            </a:p>
          </p:txBody>
        </p:sp>
        <p:cxnSp>
          <p:nvCxnSpPr>
            <p:cNvPr id="58" name="Straight Connector 40"/>
            <p:cNvCxnSpPr>
              <a:cxnSpLocks noChangeShapeType="1"/>
              <a:stCxn id="57" idx="0"/>
              <a:endCxn id="57" idx="2"/>
            </p:cNvCxnSpPr>
            <p:nvPr/>
          </p:nvCxnSpPr>
          <p:spPr bwMode="auto">
            <a:xfrm>
              <a:off x="6743700" y="1905000"/>
              <a:ext cx="0" cy="213360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9" name="TextBox 18"/>
            <p:cNvSpPr txBox="1">
              <a:spLocks noChangeArrowheads="1"/>
            </p:cNvSpPr>
            <p:nvPr/>
          </p:nvSpPr>
          <p:spPr bwMode="auto">
            <a:xfrm>
              <a:off x="5638800" y="2787650"/>
              <a:ext cx="1219201" cy="440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900">
                  <a:latin typeface="Arial" charset="0"/>
                </a:rPr>
                <a:t>1</a:t>
              </a:r>
              <a:r>
                <a:rPr lang="en-US" sz="900" baseline="30000">
                  <a:latin typeface="Arial" charset="0"/>
                </a:rPr>
                <a:t>st</a:t>
              </a:r>
              <a:r>
                <a:rPr lang="en-US" sz="900">
                  <a:latin typeface="Arial" charset="0"/>
                </a:rPr>
                <a:t> PU</a:t>
              </a:r>
              <a:endParaRPr lang="en-GB" sz="900">
                <a:latin typeface="Arial" charset="0"/>
              </a:endParaRPr>
            </a:p>
          </p:txBody>
        </p:sp>
        <p:sp>
          <p:nvSpPr>
            <p:cNvPr id="60" name="TextBox 20"/>
            <p:cNvSpPr txBox="1">
              <a:spLocks noChangeArrowheads="1"/>
            </p:cNvSpPr>
            <p:nvPr/>
          </p:nvSpPr>
          <p:spPr bwMode="auto">
            <a:xfrm>
              <a:off x="6858001" y="2787650"/>
              <a:ext cx="1219201" cy="440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900" dirty="0">
                  <a:latin typeface="Arial" charset="0"/>
                </a:rPr>
                <a:t>2</a:t>
              </a:r>
              <a:r>
                <a:rPr lang="en-US" sz="900" baseline="30000" dirty="0">
                  <a:latin typeface="Arial" charset="0"/>
                </a:rPr>
                <a:t>nd</a:t>
              </a:r>
              <a:r>
                <a:rPr lang="en-US" sz="900" dirty="0">
                  <a:latin typeface="Arial" charset="0"/>
                </a:rPr>
                <a:t> PU</a:t>
              </a:r>
              <a:endParaRPr lang="en-GB" sz="900" dirty="0">
                <a:latin typeface="Arial" charset="0"/>
              </a:endParaRPr>
            </a:p>
          </p:txBody>
        </p:sp>
        <p:sp>
          <p:nvSpPr>
            <p:cNvPr id="61" name="Rectangle 28"/>
            <p:cNvSpPr>
              <a:spLocks noChangeArrowheads="1"/>
            </p:cNvSpPr>
            <p:nvPr/>
          </p:nvSpPr>
          <p:spPr bwMode="auto">
            <a:xfrm>
              <a:off x="8001000" y="1371600"/>
              <a:ext cx="609600" cy="5334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r>
                <a:rPr lang="en-US" sz="900"/>
                <a:t>B0</a:t>
              </a:r>
              <a:endParaRPr lang="en-GB" sz="900"/>
            </a:p>
          </p:txBody>
        </p:sp>
        <p:sp>
          <p:nvSpPr>
            <p:cNvPr id="62" name="Rectangle 29"/>
            <p:cNvSpPr>
              <a:spLocks noChangeArrowheads="1"/>
            </p:cNvSpPr>
            <p:nvPr/>
          </p:nvSpPr>
          <p:spPr bwMode="auto">
            <a:xfrm>
              <a:off x="7391400" y="1371600"/>
              <a:ext cx="609600" cy="5334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r>
                <a:rPr lang="en-US" sz="900"/>
                <a:t>B1</a:t>
              </a:r>
              <a:endParaRPr lang="en-GB" sz="900"/>
            </a:p>
          </p:txBody>
        </p:sp>
        <p:sp>
          <p:nvSpPr>
            <p:cNvPr id="63" name="Rectangle 30"/>
            <p:cNvSpPr>
              <a:spLocks noChangeArrowheads="1"/>
            </p:cNvSpPr>
            <p:nvPr/>
          </p:nvSpPr>
          <p:spPr bwMode="auto">
            <a:xfrm>
              <a:off x="6134100" y="1371600"/>
              <a:ext cx="609600" cy="5334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r>
                <a:rPr lang="en-US" sz="900"/>
                <a:t>B2</a:t>
              </a:r>
              <a:endParaRPr lang="en-GB" sz="900"/>
            </a:p>
          </p:txBody>
        </p:sp>
        <p:sp>
          <p:nvSpPr>
            <p:cNvPr id="64" name="Rectangle 31"/>
            <p:cNvSpPr>
              <a:spLocks noChangeArrowheads="1"/>
            </p:cNvSpPr>
            <p:nvPr/>
          </p:nvSpPr>
          <p:spPr bwMode="auto">
            <a:xfrm>
              <a:off x="6134100" y="3505200"/>
              <a:ext cx="609600" cy="533400"/>
            </a:xfrm>
            <a:prstGeom prst="rect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en-US" sz="900"/>
                <a:t>A1</a:t>
              </a:r>
              <a:endParaRPr lang="en-GB" sz="900"/>
            </a:p>
          </p:txBody>
        </p:sp>
        <p:sp>
          <p:nvSpPr>
            <p:cNvPr id="65" name="Rectangle 32"/>
            <p:cNvSpPr>
              <a:spLocks noChangeArrowheads="1"/>
            </p:cNvSpPr>
            <p:nvPr/>
          </p:nvSpPr>
          <p:spPr bwMode="auto">
            <a:xfrm>
              <a:off x="6134100" y="4038600"/>
              <a:ext cx="609600" cy="5334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r>
                <a:rPr lang="en-US" sz="900"/>
                <a:t>A0</a:t>
              </a:r>
              <a:endParaRPr lang="en-GB" sz="900"/>
            </a:p>
          </p:txBody>
        </p:sp>
      </p:grpSp>
      <p:cxnSp>
        <p:nvCxnSpPr>
          <p:cNvPr id="66" name="Curved Connector 65"/>
          <p:cNvCxnSpPr>
            <a:stCxn id="4151" idx="0"/>
            <a:endCxn id="4152" idx="0"/>
          </p:cNvCxnSpPr>
          <p:nvPr/>
        </p:nvCxnSpPr>
        <p:spPr bwMode="auto">
          <a:xfrm rot="16200000" flipV="1">
            <a:off x="6884380" y="1836741"/>
            <a:ext cx="12700" cy="349396"/>
          </a:xfrm>
          <a:prstGeom prst="curvedConnector3">
            <a:avLst>
              <a:gd name="adj1" fmla="val 1800000"/>
            </a:avLst>
          </a:prstGeom>
          <a:ln w="19050">
            <a:solidFill>
              <a:srgbClr val="00B05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urved Connector 69"/>
          <p:cNvCxnSpPr>
            <a:stCxn id="4152" idx="0"/>
            <a:endCxn id="4152" idx="1"/>
          </p:cNvCxnSpPr>
          <p:nvPr/>
        </p:nvCxnSpPr>
        <p:spPr bwMode="auto">
          <a:xfrm rot="16200000" flipH="1" flipV="1">
            <a:off x="6548801" y="2000749"/>
            <a:ext cx="150192" cy="171571"/>
          </a:xfrm>
          <a:prstGeom prst="curvedConnector4">
            <a:avLst>
              <a:gd name="adj1" fmla="val -152205"/>
              <a:gd name="adj2" fmla="val 233239"/>
            </a:avLst>
          </a:prstGeom>
          <a:ln w="19050">
            <a:solidFill>
              <a:srgbClr val="00B05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urved Connector 91"/>
          <p:cNvCxnSpPr>
            <a:stCxn id="4153" idx="3"/>
            <a:endCxn id="4152" idx="1"/>
          </p:cNvCxnSpPr>
          <p:nvPr/>
        </p:nvCxnSpPr>
        <p:spPr bwMode="auto">
          <a:xfrm>
            <a:off x="5465796" y="2161631"/>
            <a:ext cx="1072315" cy="12700"/>
          </a:xfrm>
          <a:prstGeom prst="curvedConnector3">
            <a:avLst>
              <a:gd name="adj1" fmla="val 50000"/>
            </a:avLst>
          </a:prstGeom>
          <a:ln w="19050">
            <a:solidFill>
              <a:srgbClr val="00B05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urved Connector 94"/>
          <p:cNvCxnSpPr>
            <a:stCxn id="4154" idx="3"/>
            <a:endCxn id="4152" idx="2"/>
          </p:cNvCxnSpPr>
          <p:nvPr/>
        </p:nvCxnSpPr>
        <p:spPr bwMode="auto">
          <a:xfrm flipV="1">
            <a:off x="5467583" y="2311823"/>
            <a:ext cx="1242099" cy="450577"/>
          </a:xfrm>
          <a:prstGeom prst="curvedConnector2">
            <a:avLst/>
          </a:prstGeom>
          <a:ln w="19050">
            <a:solidFill>
              <a:srgbClr val="00B05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urved Connector 98"/>
          <p:cNvCxnSpPr>
            <a:stCxn id="4155" idx="3"/>
            <a:endCxn id="4152" idx="2"/>
          </p:cNvCxnSpPr>
          <p:nvPr/>
        </p:nvCxnSpPr>
        <p:spPr bwMode="auto">
          <a:xfrm flipV="1">
            <a:off x="5467583" y="2311823"/>
            <a:ext cx="1242099" cy="750961"/>
          </a:xfrm>
          <a:prstGeom prst="curvedConnector2">
            <a:avLst/>
          </a:prstGeom>
          <a:ln w="19050">
            <a:solidFill>
              <a:srgbClr val="00B05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urved Connector 101"/>
          <p:cNvCxnSpPr>
            <a:stCxn id="4146" idx="1"/>
            <a:endCxn id="4145" idx="1"/>
          </p:cNvCxnSpPr>
          <p:nvPr/>
        </p:nvCxnSpPr>
        <p:spPr bwMode="auto">
          <a:xfrm rot="10800000">
            <a:off x="7673078" y="2797749"/>
            <a:ext cx="12700" cy="300402"/>
          </a:xfrm>
          <a:prstGeom prst="curvedConnector3">
            <a:avLst>
              <a:gd name="adj1" fmla="val 1800000"/>
            </a:avLst>
          </a:prstGeom>
          <a:ln w="19050">
            <a:solidFill>
              <a:srgbClr val="00B05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urved Connector 104"/>
          <p:cNvCxnSpPr>
            <a:stCxn id="4145" idx="1"/>
            <a:endCxn id="4145" idx="0"/>
          </p:cNvCxnSpPr>
          <p:nvPr/>
        </p:nvCxnSpPr>
        <p:spPr bwMode="auto">
          <a:xfrm rot="10800000" flipH="1">
            <a:off x="7673078" y="2647549"/>
            <a:ext cx="171658" cy="150201"/>
          </a:xfrm>
          <a:prstGeom prst="curvedConnector4">
            <a:avLst>
              <a:gd name="adj1" fmla="val -133172"/>
              <a:gd name="adj2" fmla="val 252196"/>
            </a:avLst>
          </a:prstGeom>
          <a:ln w="19050">
            <a:solidFill>
              <a:srgbClr val="00B05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urved Connector 107"/>
          <p:cNvCxnSpPr>
            <a:stCxn id="4144" idx="2"/>
            <a:endCxn id="4145" idx="0"/>
          </p:cNvCxnSpPr>
          <p:nvPr/>
        </p:nvCxnSpPr>
        <p:spPr bwMode="auto">
          <a:xfrm rot="5400000">
            <a:off x="7394134" y="2196945"/>
            <a:ext cx="901205" cy="12700"/>
          </a:xfrm>
          <a:prstGeom prst="curvedConnector3">
            <a:avLst>
              <a:gd name="adj1" fmla="val 50000"/>
            </a:avLst>
          </a:prstGeom>
          <a:ln w="19050">
            <a:solidFill>
              <a:srgbClr val="00B05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urved Connector 110"/>
          <p:cNvCxnSpPr>
            <a:stCxn id="4143" idx="2"/>
            <a:endCxn id="4145" idx="3"/>
          </p:cNvCxnSpPr>
          <p:nvPr/>
        </p:nvCxnSpPr>
        <p:spPr bwMode="auto">
          <a:xfrm rot="5400000">
            <a:off x="7758907" y="2003831"/>
            <a:ext cx="1051406" cy="536431"/>
          </a:xfrm>
          <a:prstGeom prst="curvedConnector2">
            <a:avLst/>
          </a:prstGeom>
          <a:ln w="19050">
            <a:solidFill>
              <a:srgbClr val="00B05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urved Connector 113"/>
          <p:cNvCxnSpPr>
            <a:stCxn id="4142" idx="2"/>
            <a:endCxn id="4145" idx="3"/>
          </p:cNvCxnSpPr>
          <p:nvPr/>
        </p:nvCxnSpPr>
        <p:spPr bwMode="auto">
          <a:xfrm rot="5400000">
            <a:off x="7930565" y="1832172"/>
            <a:ext cx="1051406" cy="879748"/>
          </a:xfrm>
          <a:prstGeom prst="curvedConnector2">
            <a:avLst/>
          </a:prstGeom>
          <a:ln w="19050">
            <a:solidFill>
              <a:srgbClr val="00B05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278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Part 1</a:t>
            </a:r>
            <a:endParaRPr lang="en-GB" dirty="0" smtClean="0"/>
          </a:p>
        </p:txBody>
      </p:sp>
      <p:sp>
        <p:nvSpPr>
          <p:cNvPr id="2073" name="Content Placeholder 2072"/>
          <p:cNvSpPr>
            <a:spLocks noGrp="1"/>
          </p:cNvSpPr>
          <p:nvPr>
            <p:ph idx="1"/>
          </p:nvPr>
        </p:nvSpPr>
        <p:spPr>
          <a:xfrm>
            <a:off x="304800" y="1371600"/>
            <a:ext cx="4495800" cy="5257800"/>
          </a:xfrm>
        </p:spPr>
        <p:txBody>
          <a:bodyPr rtlCol="0">
            <a:normAutofit fontScale="85000" lnSpcReduction="20000"/>
          </a:bodyPr>
          <a:lstStyle/>
          <a:p>
            <a:pPr marL="285750" indent="-28575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HM4</a:t>
            </a:r>
          </a:p>
          <a:p>
            <a:pPr marL="685800"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Insert available spatial candidates and TMVP into the merge list</a:t>
            </a:r>
          </a:p>
          <a:p>
            <a:pPr marL="685800"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Remove redundant candidates by comparing each pair</a:t>
            </a:r>
          </a:p>
          <a:p>
            <a:pPr marL="28575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Proposed</a:t>
            </a:r>
          </a:p>
          <a:p>
            <a:pPr marL="685800"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TMVP exempted from redundancy check (always in merge list)</a:t>
            </a:r>
          </a:p>
          <a:p>
            <a:pPr marL="685800"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Decisions for spatial candidates</a:t>
            </a:r>
          </a:p>
          <a:p>
            <a:pPr marL="685800"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Parallelizable, reduced </a:t>
            </a:r>
            <a:r>
              <a:rPr lang="en-US" dirty="0"/>
              <a:t>set of </a:t>
            </a:r>
            <a:r>
              <a:rPr lang="en-US" dirty="0" smtClean="0"/>
              <a:t>comparisons within spatial candidates</a:t>
            </a:r>
            <a:endParaRPr lang="en-US" dirty="0"/>
          </a:p>
          <a:p>
            <a:pPr marL="685800"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Simplified </a:t>
            </a:r>
            <a:r>
              <a:rPr lang="en-US" dirty="0"/>
              <a:t>comparison operations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Only one full comparison (A1 </a:t>
            </a:r>
            <a:r>
              <a:rPr lang="en-US" dirty="0"/>
              <a:t>and B1 )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/>
              <a:t>NSameMotLeft</a:t>
            </a:r>
            <a:r>
              <a:rPr lang="en-US" dirty="0"/>
              <a:t>(Above): Number of consecutive </a:t>
            </a:r>
            <a:r>
              <a:rPr lang="en-US" dirty="0" smtClean="0"/>
              <a:t>4x4 blocks with </a:t>
            </a:r>
            <a:r>
              <a:rPr lang="en-US" dirty="0"/>
              <a:t>same motion to Left(Above</a:t>
            </a:r>
            <a:r>
              <a:rPr lang="en-US" dirty="0" smtClean="0"/>
              <a:t>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2 x 5 bits variables defined for 4x4 blocks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/>
          </a:p>
        </p:txBody>
      </p:sp>
      <p:sp>
        <p:nvSpPr>
          <p:cNvPr id="410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4101" name="AutoShape 8"/>
          <p:cNvSpPr>
            <a:spLocks noChangeAspect="1" noChangeArrowheads="1"/>
          </p:cNvSpPr>
          <p:nvPr/>
        </p:nvSpPr>
        <p:spPr bwMode="auto">
          <a:xfrm>
            <a:off x="5529263" y="2209800"/>
            <a:ext cx="3614737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02" name="AutoShape 46"/>
          <p:cNvSpPr>
            <a:spLocks noChangeAspect="1" noChangeArrowheads="1"/>
          </p:cNvSpPr>
          <p:nvPr/>
        </p:nvSpPr>
        <p:spPr bwMode="auto">
          <a:xfrm>
            <a:off x="5907088" y="1295400"/>
            <a:ext cx="887412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5761762" y="2718201"/>
            <a:ext cx="3176359" cy="2796205"/>
            <a:chOff x="5761762" y="3604595"/>
            <a:chExt cx="3176359" cy="2796205"/>
          </a:xfrm>
        </p:grpSpPr>
        <p:sp>
          <p:nvSpPr>
            <p:cNvPr id="4156" name="Rectangle 1"/>
            <p:cNvSpPr>
              <a:spLocks noChangeArrowheads="1"/>
            </p:cNvSpPr>
            <p:nvPr/>
          </p:nvSpPr>
          <p:spPr bwMode="auto">
            <a:xfrm>
              <a:off x="6269980" y="4049446"/>
              <a:ext cx="2159924" cy="1906503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4157" name="Rectangle 43"/>
            <p:cNvSpPr>
              <a:spLocks noChangeArrowheads="1"/>
            </p:cNvSpPr>
            <p:nvPr/>
          </p:nvSpPr>
          <p:spPr bwMode="auto">
            <a:xfrm>
              <a:off x="8429904" y="3604595"/>
              <a:ext cx="508217" cy="444851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r>
                <a:rPr lang="en-US" sz="1200"/>
                <a:t>B0</a:t>
              </a:r>
              <a:endParaRPr lang="en-GB" sz="1200"/>
            </a:p>
          </p:txBody>
        </p:sp>
        <p:sp>
          <p:nvSpPr>
            <p:cNvPr id="4158" name="Rectangle 44"/>
            <p:cNvSpPr>
              <a:spLocks noChangeArrowheads="1"/>
            </p:cNvSpPr>
            <p:nvPr/>
          </p:nvSpPr>
          <p:spPr bwMode="auto">
            <a:xfrm>
              <a:off x="7921687" y="3612539"/>
              <a:ext cx="508217" cy="444851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r>
                <a:rPr lang="en-US" sz="1200"/>
                <a:t>B1</a:t>
              </a:r>
              <a:endParaRPr lang="en-GB" sz="1200"/>
            </a:p>
          </p:txBody>
        </p:sp>
        <p:sp>
          <p:nvSpPr>
            <p:cNvPr id="4159" name="Rectangle 45"/>
            <p:cNvSpPr>
              <a:spLocks noChangeArrowheads="1"/>
            </p:cNvSpPr>
            <p:nvPr/>
          </p:nvSpPr>
          <p:spPr bwMode="auto">
            <a:xfrm>
              <a:off x="5761762" y="3612539"/>
              <a:ext cx="508217" cy="444851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r>
                <a:rPr lang="en-US" sz="1200"/>
                <a:t>B2</a:t>
              </a:r>
              <a:endParaRPr lang="en-GB" sz="1200"/>
            </a:p>
          </p:txBody>
        </p:sp>
        <p:sp>
          <p:nvSpPr>
            <p:cNvPr id="4160" name="Rectangle 46"/>
            <p:cNvSpPr>
              <a:spLocks noChangeArrowheads="1"/>
            </p:cNvSpPr>
            <p:nvPr/>
          </p:nvSpPr>
          <p:spPr bwMode="auto">
            <a:xfrm>
              <a:off x="5761762" y="5511098"/>
              <a:ext cx="508217" cy="444851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r>
                <a:rPr lang="en-US" sz="1200"/>
                <a:t>A1</a:t>
              </a:r>
              <a:endParaRPr lang="en-GB" sz="1200"/>
            </a:p>
          </p:txBody>
        </p:sp>
        <p:sp>
          <p:nvSpPr>
            <p:cNvPr id="4161" name="Rectangle 47"/>
            <p:cNvSpPr>
              <a:spLocks noChangeArrowheads="1"/>
            </p:cNvSpPr>
            <p:nvPr/>
          </p:nvSpPr>
          <p:spPr bwMode="auto">
            <a:xfrm>
              <a:off x="5761762" y="5955949"/>
              <a:ext cx="508217" cy="444851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r>
                <a:rPr lang="en-US" sz="1200"/>
                <a:t>A0</a:t>
              </a:r>
              <a:endParaRPr lang="en-GB" sz="120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6027115" y="2727053"/>
            <a:ext cx="2649463" cy="2595342"/>
            <a:chOff x="6027115" y="3613447"/>
            <a:chExt cx="2649463" cy="2595342"/>
          </a:xfrm>
        </p:grpSpPr>
        <p:cxnSp>
          <p:nvCxnSpPr>
            <p:cNvPr id="19" name="Straight Arrow Connector 18"/>
            <p:cNvCxnSpPr/>
            <p:nvPr/>
          </p:nvCxnSpPr>
          <p:spPr bwMode="auto">
            <a:xfrm>
              <a:off x="6275023" y="3810000"/>
              <a:ext cx="1649777" cy="0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 bwMode="auto">
            <a:xfrm>
              <a:off x="6027115" y="4060546"/>
              <a:ext cx="0" cy="1455239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 bwMode="auto">
            <a:xfrm flipH="1">
              <a:off x="6271126" y="4038600"/>
              <a:ext cx="1904948" cy="1677568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urved Connector 21"/>
            <p:cNvCxnSpPr/>
            <p:nvPr/>
          </p:nvCxnSpPr>
          <p:spPr bwMode="auto">
            <a:xfrm rot="16200000" flipH="1" flipV="1">
              <a:off x="8418880" y="3363326"/>
              <a:ext cx="7578" cy="507819"/>
            </a:xfrm>
            <a:prstGeom prst="curvedConnector3">
              <a:avLst>
                <a:gd name="adj1" fmla="val -2400000"/>
              </a:avLst>
            </a:prstGeom>
            <a:ln w="19050">
              <a:solidFill>
                <a:srgbClr val="00B050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urved Connector 22"/>
            <p:cNvCxnSpPr/>
            <p:nvPr/>
          </p:nvCxnSpPr>
          <p:spPr bwMode="auto">
            <a:xfrm rot="10800000">
              <a:off x="6248401" y="5764133"/>
              <a:ext cx="10106" cy="444656"/>
            </a:xfrm>
            <a:prstGeom prst="curvedConnector3">
              <a:avLst>
                <a:gd name="adj1" fmla="val -2423079"/>
              </a:avLst>
            </a:prstGeom>
            <a:ln w="19050">
              <a:solidFill>
                <a:srgbClr val="00B050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"/>
          <p:cNvGrpSpPr/>
          <p:nvPr/>
        </p:nvGrpSpPr>
        <p:grpSpPr>
          <a:xfrm>
            <a:off x="4572000" y="2209800"/>
            <a:ext cx="4958255" cy="3093908"/>
            <a:chOff x="4572000" y="3096194"/>
            <a:chExt cx="4958255" cy="3093908"/>
          </a:xfrm>
        </p:grpSpPr>
        <p:sp>
          <p:nvSpPr>
            <p:cNvPr id="4167" name="TextBox 23"/>
            <p:cNvSpPr txBox="1">
              <a:spLocks noChangeArrowheads="1"/>
            </p:cNvSpPr>
            <p:nvPr/>
          </p:nvSpPr>
          <p:spPr bwMode="auto">
            <a:xfrm>
              <a:off x="7540523" y="3096194"/>
              <a:ext cx="198973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200"/>
                <a:t>NSameMotLeft(B0) &gt; 0</a:t>
              </a:r>
              <a:endParaRPr lang="en-GB" sz="1200"/>
            </a:p>
          </p:txBody>
        </p:sp>
        <p:sp>
          <p:nvSpPr>
            <p:cNvPr id="4168" name="TextBox 24"/>
            <p:cNvSpPr txBox="1">
              <a:spLocks noChangeArrowheads="1"/>
            </p:cNvSpPr>
            <p:nvPr/>
          </p:nvSpPr>
          <p:spPr bwMode="auto">
            <a:xfrm>
              <a:off x="6252579" y="3296828"/>
              <a:ext cx="176413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200" dirty="0" err="1"/>
                <a:t>NSameMotLeft</a:t>
              </a:r>
              <a:r>
                <a:rPr lang="en-US" sz="1200" dirty="0"/>
                <a:t>(B1) &gt; </a:t>
              </a:r>
              <a:r>
                <a:rPr lang="en-US" sz="1200" dirty="0" err="1"/>
                <a:t>WidthBlocks</a:t>
              </a:r>
              <a:r>
                <a:rPr lang="en-US" sz="1200" dirty="0"/>
                <a:t> - 1</a:t>
              </a:r>
              <a:endParaRPr lang="en-GB" sz="1200" dirty="0"/>
            </a:p>
          </p:txBody>
        </p:sp>
        <p:sp>
          <p:nvSpPr>
            <p:cNvPr id="4169" name="TextBox 25"/>
            <p:cNvSpPr txBox="1">
              <a:spLocks noChangeArrowheads="1"/>
            </p:cNvSpPr>
            <p:nvPr/>
          </p:nvSpPr>
          <p:spPr bwMode="auto">
            <a:xfrm>
              <a:off x="6548224" y="5913103"/>
              <a:ext cx="225268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200"/>
                <a:t>NSameMotAbove(A0) &gt; 0</a:t>
              </a:r>
              <a:endParaRPr lang="en-GB" sz="1200"/>
            </a:p>
          </p:txBody>
        </p:sp>
        <p:sp>
          <p:nvSpPr>
            <p:cNvPr id="4170" name="TextBox 26"/>
            <p:cNvSpPr txBox="1">
              <a:spLocks noChangeArrowheads="1"/>
            </p:cNvSpPr>
            <p:nvPr/>
          </p:nvSpPr>
          <p:spPr bwMode="auto">
            <a:xfrm>
              <a:off x="4572000" y="4474754"/>
              <a:ext cx="157219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200" dirty="0" err="1"/>
                <a:t>NSameMotAbove</a:t>
              </a:r>
              <a:r>
                <a:rPr lang="en-US" sz="1200" dirty="0"/>
                <a:t>(A1) &gt; </a:t>
              </a:r>
              <a:r>
                <a:rPr lang="en-US" sz="1200" dirty="0" err="1"/>
                <a:t>HeightBlocks</a:t>
              </a:r>
              <a:r>
                <a:rPr lang="en-US" sz="1200" dirty="0"/>
                <a:t> - 1</a:t>
              </a:r>
              <a:endParaRPr lang="en-GB" sz="1200" dirty="0"/>
            </a:p>
          </p:txBody>
        </p:sp>
        <p:sp>
          <p:nvSpPr>
            <p:cNvPr id="4171" name="TextBox 27"/>
            <p:cNvSpPr txBox="1">
              <a:spLocks noChangeArrowheads="1"/>
            </p:cNvSpPr>
            <p:nvPr/>
          </p:nvSpPr>
          <p:spPr bwMode="auto">
            <a:xfrm>
              <a:off x="7141573" y="4784243"/>
              <a:ext cx="165933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200"/>
                <a:t>Direct motion comparison</a:t>
              </a:r>
              <a:endParaRPr lang="en-GB" sz="1200"/>
            </a:p>
          </p:txBody>
        </p:sp>
      </p:grpSp>
    </p:spTree>
    <p:extLst>
      <p:ext uri="{BB962C8B-B14F-4D97-AF65-F5344CB8AC3E}">
        <p14:creationId xmlns:p14="http://schemas.microsoft.com/office/powerpoint/2010/main" val="2346290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Part 1</a:t>
            </a:r>
            <a:endParaRPr lang="en-GB" dirty="0" smtClean="0"/>
          </a:p>
        </p:txBody>
      </p:sp>
      <p:sp>
        <p:nvSpPr>
          <p:cNvPr id="2073" name="Content Placeholder 2072"/>
          <p:cNvSpPr>
            <a:spLocks noGrp="1"/>
          </p:cNvSpPr>
          <p:nvPr>
            <p:ph idx="1"/>
          </p:nvPr>
        </p:nvSpPr>
        <p:spPr>
          <a:xfrm>
            <a:off x="304800" y="1371599"/>
            <a:ext cx="8382000" cy="2517083"/>
          </a:xfrm>
        </p:spPr>
        <p:txBody>
          <a:bodyPr rtlCol="0">
            <a:normAutofit fontScale="85000" lnSpcReduction="20000"/>
          </a:bodyPr>
          <a:lstStyle/>
          <a:p>
            <a:pPr marL="285750" indent="-28575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After </a:t>
            </a:r>
            <a:r>
              <a:rPr lang="en-US" dirty="0"/>
              <a:t>decoding </a:t>
            </a:r>
            <a:r>
              <a:rPr lang="en-US" dirty="0" smtClean="0"/>
              <a:t>motion information of each PU, update </a:t>
            </a:r>
          </a:p>
          <a:p>
            <a:pPr marL="685800"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NSameMotLeft</a:t>
            </a:r>
            <a:r>
              <a:rPr lang="en-US" dirty="0" smtClean="0"/>
              <a:t> for the bottom-most blocks</a:t>
            </a:r>
          </a:p>
          <a:p>
            <a:pPr marL="685800"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NSameMotAbove</a:t>
            </a:r>
            <a:r>
              <a:rPr lang="en-US" dirty="0" smtClean="0"/>
              <a:t> </a:t>
            </a:r>
            <a:r>
              <a:rPr lang="en-US" dirty="0"/>
              <a:t>for </a:t>
            </a:r>
            <a:r>
              <a:rPr lang="en-US" dirty="0" smtClean="0"/>
              <a:t>the right-most blocks</a:t>
            </a:r>
          </a:p>
          <a:p>
            <a:pPr marL="28575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During the update, continue the same motion information of the neighbor if</a:t>
            </a:r>
          </a:p>
          <a:p>
            <a:pPr marL="1085850"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NSameMotLeft</a:t>
            </a:r>
            <a:r>
              <a:rPr lang="en-US" dirty="0" smtClean="0"/>
              <a:t>: Merged left </a:t>
            </a:r>
            <a:r>
              <a:rPr lang="en-US" dirty="0"/>
              <a:t>or Merged </a:t>
            </a:r>
            <a:r>
              <a:rPr lang="en-US" dirty="0" smtClean="0"/>
              <a:t>above </a:t>
            </a:r>
            <a:r>
              <a:rPr lang="en-US" dirty="0"/>
              <a:t>and A1 has same motion as B1</a:t>
            </a:r>
            <a:endParaRPr lang="en-US" dirty="0" smtClean="0"/>
          </a:p>
          <a:p>
            <a:pPr marL="1085850"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NSameMotAbove</a:t>
            </a:r>
            <a:r>
              <a:rPr lang="en-US" dirty="0" smtClean="0"/>
              <a:t>: </a:t>
            </a:r>
            <a:r>
              <a:rPr lang="en-US" dirty="0"/>
              <a:t>Merged </a:t>
            </a:r>
            <a:r>
              <a:rPr lang="en-US" dirty="0" smtClean="0"/>
              <a:t>above </a:t>
            </a:r>
            <a:r>
              <a:rPr lang="en-US" dirty="0"/>
              <a:t>or Merged </a:t>
            </a:r>
            <a:r>
              <a:rPr lang="en-US" dirty="0" smtClean="0"/>
              <a:t>left </a:t>
            </a:r>
            <a:r>
              <a:rPr lang="en-US" dirty="0"/>
              <a:t>and A1 has same motion as </a:t>
            </a:r>
            <a:r>
              <a:rPr lang="en-US" dirty="0" smtClean="0"/>
              <a:t>B1</a:t>
            </a:r>
          </a:p>
          <a:p>
            <a:pPr marL="685800"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Otherwise</a:t>
            </a:r>
            <a:r>
              <a:rPr lang="en-US" dirty="0"/>
              <a:t>, update within PU</a:t>
            </a:r>
            <a:endParaRPr lang="en-GB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/>
          </a:p>
        </p:txBody>
      </p:sp>
      <p:sp>
        <p:nvSpPr>
          <p:cNvPr id="410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7" name="AutoShape 8"/>
          <p:cNvSpPr>
            <a:spLocks noChangeAspect="1" noChangeArrowheads="1"/>
          </p:cNvSpPr>
          <p:nvPr/>
        </p:nvSpPr>
        <p:spPr bwMode="auto">
          <a:xfrm>
            <a:off x="2093454" y="4645186"/>
            <a:ext cx="3614737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" name="AutoShape 46"/>
          <p:cNvSpPr>
            <a:spLocks noChangeAspect="1" noChangeArrowheads="1"/>
          </p:cNvSpPr>
          <p:nvPr/>
        </p:nvSpPr>
        <p:spPr bwMode="auto">
          <a:xfrm>
            <a:off x="2471279" y="3730786"/>
            <a:ext cx="887412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" name="Rectangle 1"/>
          <p:cNvSpPr>
            <a:spLocks noChangeArrowheads="1"/>
          </p:cNvSpPr>
          <p:nvPr/>
        </p:nvSpPr>
        <p:spPr bwMode="auto">
          <a:xfrm>
            <a:off x="1806120" y="4374726"/>
            <a:ext cx="2224946" cy="2014288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sz="1200"/>
          </a:p>
        </p:txBody>
      </p:sp>
      <p:sp>
        <p:nvSpPr>
          <p:cNvPr id="83" name="Rectangle 46"/>
          <p:cNvSpPr>
            <a:spLocks noChangeArrowheads="1"/>
          </p:cNvSpPr>
          <p:nvPr/>
        </p:nvSpPr>
        <p:spPr bwMode="auto">
          <a:xfrm>
            <a:off x="1250420" y="5902970"/>
            <a:ext cx="555701" cy="486044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n-US" sz="1200" dirty="0" smtClean="0"/>
              <a:t>4</a:t>
            </a:r>
          </a:p>
          <a:p>
            <a:r>
              <a:rPr lang="en-US" sz="1200" dirty="0" smtClean="0"/>
              <a:t>A1</a:t>
            </a:r>
            <a:endParaRPr lang="en-GB" sz="1200" dirty="0"/>
          </a:p>
        </p:txBody>
      </p:sp>
      <p:sp>
        <p:nvSpPr>
          <p:cNvPr id="84" name="Rectangle 46"/>
          <p:cNvSpPr>
            <a:spLocks noChangeArrowheads="1"/>
          </p:cNvSpPr>
          <p:nvPr/>
        </p:nvSpPr>
        <p:spPr bwMode="auto">
          <a:xfrm>
            <a:off x="1806120" y="5902970"/>
            <a:ext cx="555701" cy="486044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n-US" sz="1200" dirty="0" smtClean="0"/>
              <a:t>5</a:t>
            </a:r>
          </a:p>
          <a:p>
            <a:r>
              <a:rPr lang="en-US" sz="1200" dirty="0" smtClean="0"/>
              <a:t>0</a:t>
            </a:r>
            <a:endParaRPr lang="en-GB" sz="1200" dirty="0"/>
          </a:p>
        </p:txBody>
      </p:sp>
      <p:sp>
        <p:nvSpPr>
          <p:cNvPr id="85" name="Rectangle 46"/>
          <p:cNvSpPr>
            <a:spLocks noChangeArrowheads="1"/>
          </p:cNvSpPr>
          <p:nvPr/>
        </p:nvSpPr>
        <p:spPr bwMode="auto">
          <a:xfrm>
            <a:off x="2361821" y="5902970"/>
            <a:ext cx="555701" cy="486044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n-US" sz="1200" dirty="0" smtClean="0"/>
              <a:t>6</a:t>
            </a:r>
          </a:p>
          <a:p>
            <a:r>
              <a:rPr lang="en-US" sz="1200" dirty="0"/>
              <a:t>1</a:t>
            </a:r>
            <a:endParaRPr lang="en-GB" sz="1200" dirty="0"/>
          </a:p>
        </p:txBody>
      </p:sp>
      <p:sp>
        <p:nvSpPr>
          <p:cNvPr id="86" name="Rectangle 46"/>
          <p:cNvSpPr>
            <a:spLocks noChangeArrowheads="1"/>
          </p:cNvSpPr>
          <p:nvPr/>
        </p:nvSpPr>
        <p:spPr bwMode="auto">
          <a:xfrm>
            <a:off x="2917521" y="5902970"/>
            <a:ext cx="555701" cy="486044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n-US" sz="1200" dirty="0" smtClean="0"/>
              <a:t>7</a:t>
            </a:r>
          </a:p>
          <a:p>
            <a:r>
              <a:rPr lang="en-US" sz="1200" dirty="0"/>
              <a:t>2</a:t>
            </a:r>
            <a:endParaRPr lang="en-GB" sz="1200" dirty="0"/>
          </a:p>
        </p:txBody>
      </p:sp>
      <p:sp>
        <p:nvSpPr>
          <p:cNvPr id="87" name="Rectangle 46"/>
          <p:cNvSpPr>
            <a:spLocks noChangeArrowheads="1"/>
          </p:cNvSpPr>
          <p:nvPr/>
        </p:nvSpPr>
        <p:spPr bwMode="auto">
          <a:xfrm>
            <a:off x="3475366" y="5902970"/>
            <a:ext cx="555701" cy="486044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n-US" sz="1200" dirty="0" smtClean="0"/>
              <a:t>8</a:t>
            </a:r>
          </a:p>
          <a:p>
            <a:r>
              <a:rPr lang="en-US" sz="1200" dirty="0"/>
              <a:t>3</a:t>
            </a:r>
            <a:endParaRPr lang="en-GB" sz="1200" dirty="0"/>
          </a:p>
        </p:txBody>
      </p:sp>
      <p:cxnSp>
        <p:nvCxnSpPr>
          <p:cNvPr id="88" name="Straight Arrow Connector 87"/>
          <p:cNvCxnSpPr/>
          <p:nvPr/>
        </p:nvCxnSpPr>
        <p:spPr bwMode="auto">
          <a:xfrm flipH="1" flipV="1">
            <a:off x="2169683" y="6277760"/>
            <a:ext cx="235248" cy="2953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 bwMode="auto">
          <a:xfrm flipV="1">
            <a:off x="2632337" y="6277760"/>
            <a:ext cx="7842" cy="3188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 bwMode="auto">
          <a:xfrm flipV="1">
            <a:off x="2870200" y="6277760"/>
            <a:ext cx="216950" cy="3136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 bwMode="auto">
          <a:xfrm flipV="1">
            <a:off x="3152498" y="6277760"/>
            <a:ext cx="525387" cy="3136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59"/>
          <p:cNvSpPr txBox="1">
            <a:spLocks noChangeArrowheads="1"/>
          </p:cNvSpPr>
          <p:nvPr/>
        </p:nvSpPr>
        <p:spPr bwMode="auto">
          <a:xfrm>
            <a:off x="457200" y="5225784"/>
            <a:ext cx="14340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200" dirty="0" err="1" smtClean="0"/>
              <a:t>NSameMotLeft</a:t>
            </a:r>
            <a:r>
              <a:rPr lang="en-US" sz="1200" dirty="0" smtClean="0"/>
              <a:t> </a:t>
            </a:r>
            <a:r>
              <a:rPr lang="en-US" sz="1200" dirty="0"/>
              <a:t>available</a:t>
            </a:r>
            <a:endParaRPr lang="en-GB" sz="1200" dirty="0"/>
          </a:p>
        </p:txBody>
      </p:sp>
      <p:cxnSp>
        <p:nvCxnSpPr>
          <p:cNvPr id="93" name="Straight Arrow Connector 92"/>
          <p:cNvCxnSpPr/>
          <p:nvPr/>
        </p:nvCxnSpPr>
        <p:spPr bwMode="auto">
          <a:xfrm>
            <a:off x="1259457" y="5572664"/>
            <a:ext cx="103517" cy="3709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2"/>
          <p:cNvSpPr txBox="1">
            <a:spLocks noChangeArrowheads="1"/>
          </p:cNvSpPr>
          <p:nvPr/>
        </p:nvSpPr>
        <p:spPr bwMode="auto">
          <a:xfrm>
            <a:off x="2169683" y="4667615"/>
            <a:ext cx="1597074" cy="846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600" dirty="0" smtClean="0"/>
              <a:t>Current PU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1100" dirty="0" smtClean="0"/>
              <a:t>Merged A1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1100" dirty="0" smtClean="0"/>
              <a:t>or merged B1 and A1==B1</a:t>
            </a:r>
            <a:endParaRPr lang="en-GB" sz="1100" dirty="0"/>
          </a:p>
        </p:txBody>
      </p:sp>
      <p:sp>
        <p:nvSpPr>
          <p:cNvPr id="95" name="Rectangle 46"/>
          <p:cNvSpPr>
            <a:spLocks noChangeArrowheads="1"/>
          </p:cNvSpPr>
          <p:nvPr/>
        </p:nvSpPr>
        <p:spPr bwMode="auto">
          <a:xfrm>
            <a:off x="3482899" y="3888682"/>
            <a:ext cx="555701" cy="486044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n-US" sz="1200" dirty="0"/>
              <a:t>B1</a:t>
            </a:r>
            <a:endParaRPr lang="en-GB" sz="1200" dirty="0"/>
          </a:p>
        </p:txBody>
      </p:sp>
      <p:sp>
        <p:nvSpPr>
          <p:cNvPr id="96" name="TextBox 63"/>
          <p:cNvSpPr txBox="1">
            <a:spLocks noChangeArrowheads="1"/>
          </p:cNvSpPr>
          <p:nvPr/>
        </p:nvSpPr>
        <p:spPr bwMode="auto">
          <a:xfrm>
            <a:off x="1607410" y="6527884"/>
            <a:ext cx="265978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200" dirty="0" err="1" smtClean="0"/>
              <a:t>NSameMotLeft</a:t>
            </a:r>
            <a:r>
              <a:rPr lang="en-US" sz="1200" dirty="0" smtClean="0"/>
              <a:t> values to be updated</a:t>
            </a:r>
            <a:endParaRPr lang="en-GB" sz="1200" dirty="0"/>
          </a:p>
        </p:txBody>
      </p:sp>
      <p:sp>
        <p:nvSpPr>
          <p:cNvPr id="98" name="Rectangle 1"/>
          <p:cNvSpPr>
            <a:spLocks noChangeArrowheads="1"/>
          </p:cNvSpPr>
          <p:nvPr/>
        </p:nvSpPr>
        <p:spPr bwMode="auto">
          <a:xfrm>
            <a:off x="5037800" y="4427990"/>
            <a:ext cx="2270204" cy="1980421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sz="1200"/>
          </a:p>
        </p:txBody>
      </p:sp>
      <p:sp>
        <p:nvSpPr>
          <p:cNvPr id="99" name="Rectangle 44"/>
          <p:cNvSpPr>
            <a:spLocks noChangeArrowheads="1"/>
          </p:cNvSpPr>
          <p:nvPr/>
        </p:nvSpPr>
        <p:spPr bwMode="auto">
          <a:xfrm>
            <a:off x="6744500" y="3943888"/>
            <a:ext cx="563504" cy="492905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n-US" sz="1200" dirty="0" smtClean="0"/>
              <a:t>6</a:t>
            </a:r>
          </a:p>
          <a:p>
            <a:r>
              <a:rPr lang="en-US" sz="1200" dirty="0" smtClean="0"/>
              <a:t>B1</a:t>
            </a:r>
            <a:endParaRPr lang="en-GB" sz="1200" dirty="0"/>
          </a:p>
        </p:txBody>
      </p:sp>
      <p:sp>
        <p:nvSpPr>
          <p:cNvPr id="100" name="Rectangle 44"/>
          <p:cNvSpPr>
            <a:spLocks noChangeArrowheads="1"/>
          </p:cNvSpPr>
          <p:nvPr/>
        </p:nvSpPr>
        <p:spPr bwMode="auto">
          <a:xfrm>
            <a:off x="6744500" y="4436792"/>
            <a:ext cx="563504" cy="492905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n-US" sz="1200" dirty="0" smtClean="0"/>
              <a:t>7</a:t>
            </a:r>
          </a:p>
          <a:p>
            <a:r>
              <a:rPr lang="en-US" sz="1200" dirty="0"/>
              <a:t>0</a:t>
            </a:r>
            <a:endParaRPr lang="en-GB" sz="1200" dirty="0"/>
          </a:p>
        </p:txBody>
      </p:sp>
      <p:sp>
        <p:nvSpPr>
          <p:cNvPr id="101" name="Rectangle 44"/>
          <p:cNvSpPr>
            <a:spLocks noChangeArrowheads="1"/>
          </p:cNvSpPr>
          <p:nvPr/>
        </p:nvSpPr>
        <p:spPr bwMode="auto">
          <a:xfrm>
            <a:off x="6738170" y="4929697"/>
            <a:ext cx="563504" cy="492905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n-US" sz="1200" dirty="0" smtClean="0"/>
              <a:t>8</a:t>
            </a:r>
          </a:p>
          <a:p>
            <a:r>
              <a:rPr lang="en-US" sz="1200" dirty="0"/>
              <a:t>1</a:t>
            </a:r>
            <a:endParaRPr lang="en-GB" sz="1200" dirty="0"/>
          </a:p>
        </p:txBody>
      </p:sp>
      <p:sp>
        <p:nvSpPr>
          <p:cNvPr id="102" name="Rectangle 44"/>
          <p:cNvSpPr>
            <a:spLocks noChangeArrowheads="1"/>
          </p:cNvSpPr>
          <p:nvPr/>
        </p:nvSpPr>
        <p:spPr bwMode="auto">
          <a:xfrm>
            <a:off x="6738170" y="5422602"/>
            <a:ext cx="563504" cy="492905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n-US" sz="1200" dirty="0" smtClean="0"/>
              <a:t>9</a:t>
            </a:r>
          </a:p>
          <a:p>
            <a:r>
              <a:rPr lang="en-US" sz="1200" dirty="0"/>
              <a:t>2</a:t>
            </a:r>
            <a:endParaRPr lang="en-GB" sz="1200" dirty="0"/>
          </a:p>
        </p:txBody>
      </p:sp>
      <p:sp>
        <p:nvSpPr>
          <p:cNvPr id="103" name="Rectangle 44"/>
          <p:cNvSpPr>
            <a:spLocks noChangeArrowheads="1"/>
          </p:cNvSpPr>
          <p:nvPr/>
        </p:nvSpPr>
        <p:spPr bwMode="auto">
          <a:xfrm>
            <a:off x="6738170" y="5915506"/>
            <a:ext cx="563504" cy="492905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n-US" sz="1200" dirty="0" smtClean="0"/>
              <a:t>10</a:t>
            </a:r>
          </a:p>
          <a:p>
            <a:r>
              <a:rPr lang="en-US" sz="1200" dirty="0"/>
              <a:t>3</a:t>
            </a:r>
            <a:endParaRPr lang="en-GB" sz="1200" dirty="0"/>
          </a:p>
        </p:txBody>
      </p:sp>
      <p:sp>
        <p:nvSpPr>
          <p:cNvPr id="104" name="TextBox 71"/>
          <p:cNvSpPr txBox="1">
            <a:spLocks noChangeArrowheads="1"/>
          </p:cNvSpPr>
          <p:nvPr/>
        </p:nvSpPr>
        <p:spPr bwMode="auto">
          <a:xfrm>
            <a:off x="7455343" y="5177135"/>
            <a:ext cx="16124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200" dirty="0" err="1" smtClean="0"/>
              <a:t>NSameMotAbove</a:t>
            </a:r>
            <a:r>
              <a:rPr lang="en-US" sz="1200" dirty="0" smtClean="0"/>
              <a:t> values to be updated</a:t>
            </a:r>
            <a:endParaRPr lang="en-GB" sz="1200" dirty="0"/>
          </a:p>
        </p:txBody>
      </p:sp>
      <p:cxnSp>
        <p:nvCxnSpPr>
          <p:cNvPr id="105" name="Straight Arrow Connector 104"/>
          <p:cNvCxnSpPr/>
          <p:nvPr/>
        </p:nvCxnSpPr>
        <p:spPr bwMode="auto">
          <a:xfrm flipH="1" flipV="1">
            <a:off x="7238498" y="4662600"/>
            <a:ext cx="275097" cy="3835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/>
          <p:nvPr/>
        </p:nvCxnSpPr>
        <p:spPr bwMode="auto">
          <a:xfrm flipH="1" flipV="1">
            <a:off x="7172368" y="5162538"/>
            <a:ext cx="335937" cy="1243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/>
          <p:nvPr/>
        </p:nvCxnSpPr>
        <p:spPr bwMode="auto">
          <a:xfrm flipH="1">
            <a:off x="7172368" y="5474667"/>
            <a:ext cx="349163" cy="1772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/>
          <p:cNvCxnSpPr/>
          <p:nvPr/>
        </p:nvCxnSpPr>
        <p:spPr bwMode="auto">
          <a:xfrm flipH="1">
            <a:off x="7172368" y="5773570"/>
            <a:ext cx="372970" cy="3756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76"/>
          <p:cNvSpPr txBox="1">
            <a:spLocks noChangeArrowheads="1"/>
          </p:cNvSpPr>
          <p:nvPr/>
        </p:nvSpPr>
        <p:spPr bwMode="auto">
          <a:xfrm>
            <a:off x="5257800" y="3810000"/>
            <a:ext cx="1620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200" dirty="0" err="1" smtClean="0"/>
              <a:t>NSameMotAbove</a:t>
            </a:r>
            <a:r>
              <a:rPr lang="en-US" sz="1200" dirty="0" smtClean="0"/>
              <a:t> </a:t>
            </a:r>
            <a:r>
              <a:rPr lang="en-US" sz="1200" dirty="0"/>
              <a:t>available</a:t>
            </a:r>
            <a:endParaRPr lang="en-GB" sz="1200" dirty="0"/>
          </a:p>
        </p:txBody>
      </p:sp>
      <p:cxnSp>
        <p:nvCxnSpPr>
          <p:cNvPr id="110" name="Straight Arrow Connector 109"/>
          <p:cNvCxnSpPr/>
          <p:nvPr/>
        </p:nvCxnSpPr>
        <p:spPr bwMode="auto">
          <a:xfrm flipV="1">
            <a:off x="6106366" y="4097547"/>
            <a:ext cx="691249" cy="598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2"/>
          <p:cNvSpPr txBox="1">
            <a:spLocks noChangeArrowheads="1"/>
          </p:cNvSpPr>
          <p:nvPr/>
        </p:nvSpPr>
        <p:spPr bwMode="auto">
          <a:xfrm>
            <a:off x="5064170" y="4723439"/>
            <a:ext cx="1618844" cy="846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600" dirty="0" smtClean="0"/>
              <a:t>    Current PU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1100" dirty="0" smtClean="0"/>
              <a:t>Merged B1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1100" dirty="0" smtClean="0"/>
              <a:t>or merged A1 and A1==B1</a:t>
            </a:r>
            <a:endParaRPr lang="en-GB" sz="1100" dirty="0"/>
          </a:p>
        </p:txBody>
      </p:sp>
      <p:sp>
        <p:nvSpPr>
          <p:cNvPr id="112" name="Rectangle 46"/>
          <p:cNvSpPr>
            <a:spLocks noChangeArrowheads="1"/>
          </p:cNvSpPr>
          <p:nvPr/>
        </p:nvSpPr>
        <p:spPr bwMode="auto">
          <a:xfrm>
            <a:off x="4474296" y="5913822"/>
            <a:ext cx="563504" cy="492905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n-US" sz="1200"/>
              <a:t>A1</a:t>
            </a:r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870754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1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90599"/>
          </a:xfrm>
        </p:spPr>
        <p:txBody>
          <a:bodyPr/>
          <a:lstStyle/>
          <a:p>
            <a:r>
              <a:rPr lang="en-US" dirty="0" smtClean="0"/>
              <a:t>Compression efficiency results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710318"/>
              </p:ext>
            </p:extLst>
          </p:nvPr>
        </p:nvGraphicFramePr>
        <p:xfrm>
          <a:off x="2139950" y="2200275"/>
          <a:ext cx="4864100" cy="3590925"/>
        </p:xfrm>
        <a:graphic>
          <a:graphicData uri="http://schemas.openxmlformats.org/drawingml/2006/table">
            <a:tbl>
              <a:tblPr/>
              <a:tblGrid>
                <a:gridCol w="824906"/>
                <a:gridCol w="673199"/>
                <a:gridCol w="673199"/>
                <a:gridCol w="673199"/>
                <a:gridCol w="673199"/>
                <a:gridCol w="673199"/>
                <a:gridCol w="673199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LC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LC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7247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Limited effect on compression efficiency</a:t>
            </a:r>
          </a:p>
          <a:p>
            <a:r>
              <a:rPr lang="en-US" dirty="0" smtClean="0"/>
              <a:t>Number of motion comparisons to obtain the initial </a:t>
            </a:r>
            <a:r>
              <a:rPr lang="en-US" dirty="0"/>
              <a:t>MVP list </a:t>
            </a:r>
            <a:r>
              <a:rPr lang="en-US" dirty="0" smtClean="0"/>
              <a:t>reduced to 1 from 10 in </a:t>
            </a:r>
            <a:r>
              <a:rPr lang="en-US" dirty="0"/>
              <a:t>the worst case. </a:t>
            </a:r>
            <a:endParaRPr lang="en-US" dirty="0" smtClean="0"/>
          </a:p>
          <a:p>
            <a:pPr lvl="1"/>
            <a:r>
              <a:rPr lang="en-US" dirty="0" smtClean="0"/>
              <a:t>Some of </a:t>
            </a:r>
            <a:r>
              <a:rPr lang="en-US" dirty="0"/>
              <a:t>the </a:t>
            </a:r>
            <a:r>
              <a:rPr lang="en-US" dirty="0" smtClean="0"/>
              <a:t>comparisons removed or </a:t>
            </a:r>
            <a:r>
              <a:rPr lang="en-US" dirty="0"/>
              <a:t>replaced by simpler operations. </a:t>
            </a:r>
            <a:endParaRPr lang="en-US" dirty="0" smtClean="0"/>
          </a:p>
          <a:p>
            <a:r>
              <a:rPr lang="en-US" dirty="0" smtClean="0"/>
              <a:t>Suitable </a:t>
            </a:r>
            <a:r>
              <a:rPr lang="en-US" dirty="0"/>
              <a:t>for parallel processing, </a:t>
            </a:r>
            <a:endParaRPr lang="en-US" dirty="0" smtClean="0"/>
          </a:p>
          <a:p>
            <a:r>
              <a:rPr lang="en-US" dirty="0"/>
              <a:t>M</a:t>
            </a:r>
            <a:r>
              <a:rPr lang="en-US" dirty="0" smtClean="0"/>
              <a:t>emory </a:t>
            </a:r>
            <a:r>
              <a:rPr lang="en-US" dirty="0"/>
              <a:t>bandwidth </a:t>
            </a:r>
            <a:r>
              <a:rPr lang="en-US" dirty="0" smtClean="0"/>
              <a:t>reduction since </a:t>
            </a:r>
            <a:r>
              <a:rPr lang="en-US" dirty="0"/>
              <a:t>motion and reference index information of some </a:t>
            </a:r>
            <a:r>
              <a:rPr lang="en-US" dirty="0" smtClean="0"/>
              <a:t>candidates (A0, B0, B2) not </a:t>
            </a:r>
            <a:r>
              <a:rPr lang="en-US" dirty="0"/>
              <a:t>required. </a:t>
            </a:r>
            <a:endParaRPr lang="en-US" dirty="0" smtClean="0"/>
          </a:p>
          <a:p>
            <a:r>
              <a:rPr lang="en-US" dirty="0" smtClean="0"/>
              <a:t>Possibility </a:t>
            </a:r>
            <a:r>
              <a:rPr lang="en-US" dirty="0"/>
              <a:t>for a decoder to exit merge process as soon as the candidate corresponding to the decoded merge index is generated. </a:t>
            </a:r>
            <a:endParaRPr lang="en-US" dirty="0" smtClean="0"/>
          </a:p>
          <a:p>
            <a:r>
              <a:rPr lang="en-US" dirty="0" smtClean="0"/>
              <a:t>Improved error </a:t>
            </a:r>
            <a:r>
              <a:rPr lang="en-US" dirty="0"/>
              <a:t>resiliency </a:t>
            </a:r>
            <a:r>
              <a:rPr lang="en-US" dirty="0" smtClean="0"/>
              <a:t>since TMVP </a:t>
            </a:r>
            <a:r>
              <a:rPr lang="en-US" dirty="0"/>
              <a:t>is not removed from the list based on comparing its motion information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Uncertainity</a:t>
            </a:r>
            <a:r>
              <a:rPr lang="en-US" dirty="0" smtClean="0"/>
              <a:t> for the location of subsequent candidates avoided in case of frame losses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092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okia-Long-v1">
  <a:themeElements>
    <a:clrScheme name="Nokia-1">
      <a:dk1>
        <a:srgbClr val="124191"/>
      </a:dk1>
      <a:lt1>
        <a:srgbClr val="FFFFFF"/>
      </a:lt1>
      <a:dk2>
        <a:srgbClr val="646464"/>
      </a:dk2>
      <a:lt2>
        <a:srgbClr val="FFFFFF"/>
      </a:lt2>
      <a:accent1>
        <a:srgbClr val="2187B0"/>
      </a:accent1>
      <a:accent2>
        <a:srgbClr val="1F843E"/>
      </a:accent2>
      <a:accent3>
        <a:srgbClr val="E32C18"/>
      </a:accent3>
      <a:accent4>
        <a:srgbClr val="F39000"/>
      </a:accent4>
      <a:accent5>
        <a:srgbClr val="4D2383"/>
      </a:accent5>
      <a:accent6>
        <a:srgbClr val="196FB0"/>
      </a:accent6>
      <a:hlink>
        <a:srgbClr val="279FCE"/>
      </a:hlink>
      <a:folHlink>
        <a:srgbClr val="B592E1"/>
      </a:folHlink>
    </a:clrScheme>
    <a:fontScheme name="Nokia Pure font">
      <a:majorFont>
        <a:latin typeface="Nokia Pure Text"/>
        <a:ea typeface=""/>
        <a:cs typeface=""/>
      </a:majorFont>
      <a:minorFont>
        <a:latin typeface="Nokia Pure T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Nokia-Long-v1</Template>
  <TotalTime>1926</TotalTime>
  <Words>2088</Words>
  <Application>Microsoft Office PowerPoint</Application>
  <PresentationFormat>On-screen Show (4:3)</PresentationFormat>
  <Paragraphs>895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Nokia-Long-v1</vt:lpstr>
      <vt:lpstr>JCTVC-G593</vt:lpstr>
      <vt:lpstr>Outline</vt:lpstr>
      <vt:lpstr>Summary Part 1</vt:lpstr>
      <vt:lpstr>Summary Part 2</vt:lpstr>
      <vt:lpstr>Part 1</vt:lpstr>
      <vt:lpstr>Part 1</vt:lpstr>
      <vt:lpstr>Part 1</vt:lpstr>
      <vt:lpstr>Part 1</vt:lpstr>
      <vt:lpstr>Part 1</vt:lpstr>
      <vt:lpstr>Part 2</vt:lpstr>
      <vt:lpstr>Part 2</vt:lpstr>
      <vt:lpstr>Part 2</vt:lpstr>
      <vt:lpstr>Part 1 + Part 2 combined</vt:lpstr>
      <vt:lpstr>Part 3</vt:lpstr>
      <vt:lpstr>Part 1 + Part 2 + Part 3</vt:lpstr>
    </vt:vector>
  </TitlesOfParts>
  <Company>Nokia Oyj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AVIPA 2012</dc:title>
  <dc:creator>lainema</dc:creator>
  <cp:lastModifiedBy>Oguz Bici</cp:lastModifiedBy>
  <cp:revision>53</cp:revision>
  <dcterms:created xsi:type="dcterms:W3CDTF">2011-10-26T07:03:57Z</dcterms:created>
  <dcterms:modified xsi:type="dcterms:W3CDTF">2011-11-24T09:14:50Z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4c77e5a2-749d-47f9-9bbd-dc46bb971337</vt:lpwstr>
  </property>
  <property fmtid="{D5CDD505-2E9C-101B-9397-08002B2CF9AE}" pid="3" name="NokiaConfidentiality">
    <vt:lpwstr>Public</vt:lpwstr>
  </property>
</Properties>
</file>