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69" r:id="rId5"/>
    <p:sldId id="260" r:id="rId6"/>
    <p:sldId id="274" r:id="rId7"/>
    <p:sldId id="271" r:id="rId8"/>
    <p:sldId id="276" r:id="rId9"/>
    <p:sldId id="264" r:id="rId10"/>
    <p:sldId id="277" r:id="rId11"/>
    <p:sldId id="27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inema" initials="JL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 preferSingleView="1">
    <p:restoredLeft sz="13846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2832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E6ACB-7404-4394-BFC1-08C0B7C53771}" type="datetimeFigureOut">
              <a:rPr lang="en-US" smtClean="0"/>
              <a:t>11/23/2011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C15B0A-9ADC-41D2-8339-8D14FEB0A29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FF9900"/>
              </a:solidFill>
              <a:latin typeface="nokia pure text"/>
            </a:endParaRPr>
          </a:p>
        </p:txBody>
      </p:sp>
    </p:spTree>
    <p:extLst>
      <p:ext uri="{BB962C8B-B14F-4D97-AF65-F5344CB8AC3E}">
        <p14:creationId xmlns:p14="http://schemas.microsoft.com/office/powerpoint/2010/main" val="3894550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3F44AE-86C4-44E1-99C1-99ADC9700C57}" type="datetimeFigureOut">
              <a:rPr lang="en-US" smtClean="0"/>
              <a:t>11/23/2011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460B-47B6-4F19-BC32-AC3D718F05C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FF9900"/>
              </a:solidFill>
              <a:latin typeface="nokia pure text"/>
            </a:endParaRPr>
          </a:p>
        </p:txBody>
      </p:sp>
    </p:spTree>
    <p:extLst>
      <p:ext uri="{BB962C8B-B14F-4D97-AF65-F5344CB8AC3E}">
        <p14:creationId xmlns:p14="http://schemas.microsoft.com/office/powerpoint/2010/main" val="1517137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0460B-47B6-4F19-BC32-AC3D718F05C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293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0460B-47B6-4F19-BC32-AC3D718F05C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40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0460B-47B6-4F19-BC32-AC3D718F05C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372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040B-940C-4D0C-8F17-34BD5EBB4507}" type="datetimeFigureOut">
              <a:rPr lang="en-US" smtClean="0"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FF9900"/>
              </a:solidFill>
              <a:latin typeface="nokia pure text"/>
            </a:endParaRPr>
          </a:p>
        </p:txBody>
      </p:sp>
    </p:spTree>
    <p:extLst>
      <p:ext uri="{BB962C8B-B14F-4D97-AF65-F5344CB8AC3E}">
        <p14:creationId xmlns:p14="http://schemas.microsoft.com/office/powerpoint/2010/main" val="1923196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040B-940C-4D0C-8F17-34BD5EBB4507}" type="datetimeFigureOut">
              <a:rPr lang="en-US" smtClean="0"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666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040B-940C-4D0C-8F17-34BD5EBB4507}" type="datetimeFigureOut">
              <a:rPr lang="en-US" smtClean="0"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490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040B-940C-4D0C-8F17-34BD5EBB4507}" type="datetimeFigureOut">
              <a:rPr lang="en-US" smtClean="0"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218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040B-940C-4D0C-8F17-34BD5EBB4507}" type="datetimeFigureOut">
              <a:rPr lang="en-US" smtClean="0"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863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040B-940C-4D0C-8F17-34BD5EBB4507}" type="datetimeFigureOut">
              <a:rPr lang="en-US" smtClean="0"/>
              <a:t>11/23/2011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586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040B-940C-4D0C-8F17-34BD5EBB4507}" type="datetimeFigureOut">
              <a:rPr lang="en-US" smtClean="0"/>
              <a:t>11/23/2011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41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040B-940C-4D0C-8F17-34BD5EBB4507}" type="datetimeFigureOut">
              <a:rPr lang="en-US" smtClean="0"/>
              <a:t>11/23/2011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68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040B-940C-4D0C-8F17-34BD5EBB4507}" type="datetimeFigureOut">
              <a:rPr lang="en-US" smtClean="0"/>
              <a:t>11/23/2011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87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040B-940C-4D0C-8F17-34BD5EBB4507}" type="datetimeFigureOut">
              <a:rPr lang="en-US" smtClean="0"/>
              <a:t>11/23/2011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8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040B-940C-4D0C-8F17-34BD5EBB4507}" type="datetimeFigureOut">
              <a:rPr lang="en-US" smtClean="0"/>
              <a:t>11/23/2011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803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6040B-940C-4D0C-8F17-34BD5EBB4507}" type="datetimeFigureOut">
              <a:rPr lang="en-US" smtClean="0"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FF9900"/>
              </a:solidFill>
              <a:latin typeface="nokia pure text"/>
            </a:endParaRPr>
          </a:p>
        </p:txBody>
      </p:sp>
    </p:spTree>
    <p:extLst>
      <p:ext uri="{BB962C8B-B14F-4D97-AF65-F5344CB8AC3E}">
        <p14:creationId xmlns:p14="http://schemas.microsoft.com/office/powerpoint/2010/main" val="1915109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JCTVC-G586</a:t>
            </a:r>
            <a:br>
              <a:rPr lang="fi-FI" dirty="0" smtClean="0"/>
            </a:br>
            <a:r>
              <a:rPr lang="en-US" sz="3600" dirty="0"/>
              <a:t>Parallelizable </a:t>
            </a:r>
            <a:r>
              <a:rPr lang="en-US" sz="3600" dirty="0" smtClean="0"/>
              <a:t>Context </a:t>
            </a:r>
            <a:r>
              <a:rPr lang="en-US" sz="3600" dirty="0"/>
              <a:t>for </a:t>
            </a:r>
            <a:r>
              <a:rPr lang="en-US" sz="3600" dirty="0" smtClean="0"/>
              <a:t>Significance Coding </a:t>
            </a:r>
            <a:r>
              <a:rPr lang="en-US" sz="3600" dirty="0"/>
              <a:t>of </a:t>
            </a:r>
            <a:r>
              <a:rPr lang="en-US" sz="3600" dirty="0" smtClean="0"/>
              <a:t>Large Transform Blocks</a:t>
            </a:r>
            <a:r>
              <a:rPr lang="fi-FI" sz="4000" dirty="0" smtClean="0"/>
              <a:t/>
            </a:r>
            <a:br>
              <a:rPr lang="fi-FI" sz="4000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45368" y="3886200"/>
            <a:ext cx="5257800" cy="1752600"/>
          </a:xfrm>
        </p:spPr>
        <p:txBody>
          <a:bodyPr/>
          <a:lstStyle/>
          <a:p>
            <a:r>
              <a:rPr lang="fi-FI" dirty="0" smtClean="0"/>
              <a:t>Jewon Kang, Jani Lainema, Antti Hallapuro, Kemal Ugur</a:t>
            </a:r>
          </a:p>
          <a:p>
            <a:r>
              <a:rPr lang="fi-FI" dirty="0" smtClean="0"/>
              <a:t>Nokia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80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 I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179627"/>
              </p:ext>
            </p:extLst>
          </p:nvPr>
        </p:nvGraphicFramePr>
        <p:xfrm>
          <a:off x="2514600" y="1807360"/>
          <a:ext cx="3737293" cy="2280448"/>
        </p:xfrm>
        <a:graphic>
          <a:graphicData uri="http://schemas.openxmlformats.org/drawingml/2006/table">
            <a:tbl>
              <a:tblPr firstRow="1" firstCol="1" bandRow="1"/>
              <a:tblGrid>
                <a:gridCol w="1084240"/>
                <a:gridCol w="888243"/>
                <a:gridCol w="876567"/>
                <a:gridCol w="888243"/>
              </a:tblGrid>
              <a:tr h="186159"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All Intra </a:t>
                      </a: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LC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7794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15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615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-1.4%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-1.4%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15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15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15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-1.0%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-0.8%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779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15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-0.8%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-0.7%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779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Malgun Gothic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Malgun Gothic"/>
                        </a:rPr>
                        <a:t>-0.8%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Malgun Gothic"/>
                        </a:rPr>
                        <a:t>-0.7%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15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99%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779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99%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295400" y="4350156"/>
            <a:ext cx="632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dirty="0" smtClean="0"/>
              <a:t>Straightforward horizontal/vertical scanning for MDCS in CAVLC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82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 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626439"/>
              </p:ext>
            </p:extLst>
          </p:nvPr>
        </p:nvGraphicFramePr>
        <p:xfrm>
          <a:off x="390512" y="2455385"/>
          <a:ext cx="8296276" cy="17927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1303"/>
                <a:gridCol w="209066"/>
                <a:gridCol w="209066"/>
                <a:gridCol w="209066"/>
                <a:gridCol w="209066"/>
                <a:gridCol w="209066"/>
                <a:gridCol w="209066"/>
                <a:gridCol w="209066"/>
                <a:gridCol w="209066"/>
                <a:gridCol w="209066"/>
                <a:gridCol w="209066"/>
                <a:gridCol w="209066"/>
                <a:gridCol w="207408"/>
                <a:gridCol w="209066"/>
                <a:gridCol w="209066"/>
                <a:gridCol w="209066"/>
                <a:gridCol w="209066"/>
                <a:gridCol w="209066"/>
                <a:gridCol w="209066"/>
                <a:gridCol w="209066"/>
                <a:gridCol w="209066"/>
                <a:gridCol w="209066"/>
                <a:gridCol w="209066"/>
                <a:gridCol w="207408"/>
                <a:gridCol w="209066"/>
                <a:gridCol w="209066"/>
                <a:gridCol w="209066"/>
                <a:gridCol w="209066"/>
                <a:gridCol w="209066"/>
                <a:gridCol w="209066"/>
                <a:gridCol w="209066"/>
                <a:gridCol w="209066"/>
                <a:gridCol w="209066"/>
                <a:gridCol w="209066"/>
                <a:gridCol w="199111"/>
              </a:tblGrid>
              <a:tr h="118623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smtClean="0">
                          <a:effectLst/>
                        </a:rPr>
                        <a:t>Intra Prediction </a:t>
                      </a:r>
                      <a:r>
                        <a:rPr lang="en-US" sz="1400" dirty="0">
                          <a:effectLst/>
                        </a:rPr>
                        <a:t>Mode         </a:t>
                      </a:r>
                      <a:r>
                        <a:rPr lang="en-US" sz="900" dirty="0">
                          <a:effectLst/>
                        </a:rPr>
                        <a:t/>
                      </a:r>
                      <a:br>
                        <a:rPr lang="en-US" sz="900" dirty="0">
                          <a:effectLst/>
                        </a:rPr>
                      </a:b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5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6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7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8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9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10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11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12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13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14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15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16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17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18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19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20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22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23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24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25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26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27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28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29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31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32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33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</a:tr>
              <a:tr h="60653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effectLst/>
                        </a:rPr>
                        <a:t>Large TU (16x16 and 32x32)</a:t>
                      </a:r>
                      <a:endParaRPr lang="en-US" sz="1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350" marR="6350" marT="6350" marB="0" anchor="b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428750" y="4557563"/>
            <a:ext cx="632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dirty="0" smtClean="0"/>
              <a:t>MDCS in the large TU sizes: 1 and 2 respectively represent the horizontal scanning and the vertical scanning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3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JCTVC-G586: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800" dirty="0" smtClean="0"/>
              <a:t>Dependency problem in HM4 significance map coding when applying horizontal or vertical scanning pattern to large transform block proposals such as in </a:t>
            </a:r>
          </a:p>
          <a:p>
            <a:pPr lvl="1"/>
            <a:endParaRPr lang="en-US" sz="24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260491"/>
            <a:ext cx="3492167" cy="3186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1026"/>
          <p:cNvGrpSpPr/>
          <p:nvPr/>
        </p:nvGrpSpPr>
        <p:grpSpPr>
          <a:xfrm>
            <a:off x="4152072" y="4725955"/>
            <a:ext cx="514185" cy="1463351"/>
            <a:chOff x="6671511" y="4757321"/>
            <a:chExt cx="397042" cy="1746082"/>
          </a:xfrm>
        </p:grpSpPr>
        <p:cxnSp>
          <p:nvCxnSpPr>
            <p:cNvPr id="31" name="Straight Arrow Connector 30"/>
            <p:cNvCxnSpPr/>
            <p:nvPr/>
          </p:nvCxnSpPr>
          <p:spPr>
            <a:xfrm flipV="1">
              <a:off x="6870032" y="5079415"/>
              <a:ext cx="0" cy="1423988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6" name="Oval 1025"/>
            <p:cNvSpPr/>
            <p:nvPr/>
          </p:nvSpPr>
          <p:spPr>
            <a:xfrm>
              <a:off x="6671511" y="4757321"/>
              <a:ext cx="397042" cy="399214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28" name="Group 1027"/>
          <p:cNvGrpSpPr/>
          <p:nvPr/>
        </p:nvGrpSpPr>
        <p:grpSpPr>
          <a:xfrm>
            <a:off x="4915615" y="4160333"/>
            <a:ext cx="1228313" cy="334572"/>
            <a:chOff x="7196903" y="4272025"/>
            <a:chExt cx="948476" cy="399214"/>
          </a:xfrm>
        </p:grpSpPr>
        <p:cxnSp>
          <p:nvCxnSpPr>
            <p:cNvPr id="36" name="Straight Arrow Connector 35"/>
            <p:cNvCxnSpPr/>
            <p:nvPr/>
          </p:nvCxnSpPr>
          <p:spPr>
            <a:xfrm flipH="1">
              <a:off x="7491664" y="4461794"/>
              <a:ext cx="653715" cy="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/>
            <p:cNvSpPr/>
            <p:nvPr/>
          </p:nvSpPr>
          <p:spPr>
            <a:xfrm>
              <a:off x="7196903" y="4272025"/>
              <a:ext cx="397042" cy="399214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08770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JCTVC-G586: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40220" cy="4525963"/>
          </a:xfrm>
        </p:spPr>
        <p:txBody>
          <a:bodyPr/>
          <a:lstStyle/>
          <a:p>
            <a:r>
              <a:rPr lang="fi-FI" dirty="0" smtClean="0"/>
              <a:t>Modified context derivation method to enhance the throughputs in significance map coding</a:t>
            </a:r>
          </a:p>
          <a:p>
            <a:pPr lvl="1"/>
            <a:r>
              <a:rPr lang="fi-FI" dirty="0" smtClean="0"/>
              <a:t>Exclude the most recently coded bin to the context derivation</a:t>
            </a:r>
          </a:p>
          <a:p>
            <a:pPr lvl="1"/>
            <a:r>
              <a:rPr lang="fi-FI" dirty="0" smtClean="0"/>
              <a:t>Similar motivation with the current context derivation scheme and the similar level of the paralleization in significance coding of HM4.0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65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JCTVC-G586: Proposal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84" y="1843948"/>
            <a:ext cx="8013032" cy="34860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565484" y="5419498"/>
            <a:ext cx="81333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b="1" dirty="0" smtClean="0"/>
              <a:t>The </a:t>
            </a:r>
            <a:r>
              <a:rPr lang="en-US" b="1" dirty="0"/>
              <a:t>proposed context selection of ‘X’ in significance map coding used for large transform blocks: applied to (a) the horizontal scanning pattern and (b) the vertical scanning pattern.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93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JCTVC-G586: Source code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829" y="2057400"/>
            <a:ext cx="8556171" cy="4068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getSigCtxInc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(…,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uiScanIdx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0" indent="0">
              <a:buNone/>
            </a:pPr>
            <a:r>
              <a:rPr lang="en-US" sz="1500" dirty="0">
                <a:latin typeface="Courier New" pitchFamily="49" charset="0"/>
                <a:cs typeface="Courier New" pitchFamily="49" charset="0"/>
              </a:rPr>
              <a:t>//Different Initialization with respect to different scanning pattern</a:t>
            </a:r>
          </a:p>
          <a:p>
            <a:pPr marL="0" indent="0">
              <a:buNone/>
            </a:pPr>
            <a:r>
              <a:rPr lang="en-US" sz="1500" dirty="0">
                <a:latin typeface="Courier New" pitchFamily="49" charset="0"/>
                <a:cs typeface="Courier New" pitchFamily="49" charset="0"/>
              </a:rPr>
              <a:t>//e.g. in horizontal 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scanning</a:t>
            </a:r>
          </a:p>
          <a:p>
            <a:pPr marL="0" indent="0">
              <a:buNone/>
            </a:pPr>
            <a:r>
              <a:rPr lang="en-US" sz="15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uiCtxA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pData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iStride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];</a:t>
            </a:r>
          </a:p>
          <a:p>
            <a:pPr marL="0" indent="0">
              <a:buNone/>
            </a:pPr>
            <a:r>
              <a:rPr lang="en-US" sz="15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uiCtxB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pData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iStride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- 1];</a:t>
            </a:r>
          </a:p>
          <a:p>
            <a:pPr marL="0" indent="0">
              <a:buNone/>
            </a:pPr>
            <a:r>
              <a:rPr lang="en-US" sz="15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uiCtxC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pData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[2];</a:t>
            </a:r>
          </a:p>
          <a:p>
            <a:pPr marL="0" indent="0">
              <a:buNone/>
            </a:pPr>
            <a:r>
              <a:rPr lang="en-US" sz="15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uiCtxD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pData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[2*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iStride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];</a:t>
            </a:r>
          </a:p>
          <a:p>
            <a:pPr marL="0" indent="0">
              <a:buNone/>
            </a:pPr>
            <a:r>
              <a:rPr lang="en-US" sz="15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uiCtxE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pData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iStride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+ 1];</a:t>
            </a:r>
          </a:p>
          <a:p>
            <a:pPr marL="0" indent="0"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//</a:t>
            </a:r>
            <a:r>
              <a:rPr lang="en-US" sz="1500" dirty="0">
                <a:latin typeface="Courier New" pitchFamily="49" charset="0"/>
                <a:cs typeface="Courier New" pitchFamily="49" charset="0"/>
              </a:rPr>
              <a:t>The same context model to HM4.0: </a:t>
            </a:r>
          </a:p>
          <a:p>
            <a:pPr marL="0" indent="0">
              <a:buNone/>
            </a:pPr>
            <a:r>
              <a:rPr lang="en-US" sz="15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sigCtx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= Offset + min(4</a:t>
            </a:r>
            <a:r>
              <a:rPr lang="en-US" sz="15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500" i="1" dirty="0" err="1">
                <a:latin typeface="Courier New" pitchFamily="49" charset="0"/>
                <a:cs typeface="Courier New" pitchFamily="49" charset="0"/>
              </a:rPr>
              <a:t>uiCtxA</a:t>
            </a:r>
            <a:r>
              <a:rPr lang="en-US" sz="1500" i="1" dirty="0">
                <a:latin typeface="Courier New" pitchFamily="49" charset="0"/>
                <a:cs typeface="Courier New" pitchFamily="49" charset="0"/>
              </a:rPr>
              <a:t> + </a:t>
            </a:r>
            <a:r>
              <a:rPr lang="en-US" sz="1500" i="1" dirty="0" err="1">
                <a:latin typeface="Courier New" pitchFamily="49" charset="0"/>
                <a:cs typeface="Courier New" pitchFamily="49" charset="0"/>
              </a:rPr>
              <a:t>uiCtxB</a:t>
            </a:r>
            <a:r>
              <a:rPr lang="en-US" sz="1500" i="1" dirty="0">
                <a:latin typeface="Courier New" pitchFamily="49" charset="0"/>
                <a:cs typeface="Courier New" pitchFamily="49" charset="0"/>
              </a:rPr>
              <a:t> + </a:t>
            </a:r>
            <a:r>
              <a:rPr lang="en-US" sz="1500" i="1" dirty="0" err="1">
                <a:latin typeface="Courier New" pitchFamily="49" charset="0"/>
                <a:cs typeface="Courier New" pitchFamily="49" charset="0"/>
              </a:rPr>
              <a:t>uiCtxC</a:t>
            </a:r>
            <a:r>
              <a:rPr lang="en-US" sz="1500" i="1" dirty="0">
                <a:latin typeface="Courier New" pitchFamily="49" charset="0"/>
                <a:cs typeface="Courier New" pitchFamily="49" charset="0"/>
              </a:rPr>
              <a:t> + </a:t>
            </a:r>
            <a:r>
              <a:rPr lang="en-US" sz="1500" i="1" dirty="0" err="1">
                <a:latin typeface="Courier New" pitchFamily="49" charset="0"/>
                <a:cs typeface="Courier New" pitchFamily="49" charset="0"/>
              </a:rPr>
              <a:t>uiCtxD</a:t>
            </a:r>
            <a:r>
              <a:rPr lang="en-US" sz="1500" i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latin typeface="Courier New" pitchFamily="49" charset="0"/>
                <a:cs typeface="Courier New" pitchFamily="49" charset="0"/>
              </a:rPr>
              <a:t>+ </a:t>
            </a:r>
            <a:r>
              <a:rPr lang="en-US" sz="1500" i="1" dirty="0" err="1">
                <a:latin typeface="Courier New" pitchFamily="49" charset="0"/>
                <a:cs typeface="Courier New" pitchFamily="49" charset="0"/>
              </a:rPr>
              <a:t>uiCtxE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5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>
              <a:buNone/>
            </a:pPr>
            <a:r>
              <a:rPr lang="en-US" sz="15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14836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070" y="4024041"/>
            <a:ext cx="4213860" cy="103124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JCTVC-G586: Examples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40220" cy="4525963"/>
          </a:xfrm>
        </p:spPr>
        <p:txBody>
          <a:bodyPr/>
          <a:lstStyle/>
          <a:p>
            <a:r>
              <a:rPr lang="fi-FI" dirty="0" smtClean="0"/>
              <a:t>Example 1: Straighforward horizontal/vertical scanning in </a:t>
            </a:r>
            <a:r>
              <a:rPr lang="fi-FI" dirty="0" smtClean="0"/>
              <a:t>MDCS of large TU</a:t>
            </a:r>
            <a:endParaRPr lang="fi-FI" dirty="0" smtClean="0"/>
          </a:p>
          <a:p>
            <a:pPr hangingPunct="0"/>
            <a:r>
              <a:rPr lang="fi-FI" dirty="0" smtClean="0"/>
              <a:t>Example 2: </a:t>
            </a:r>
            <a:r>
              <a:rPr lang="en-US" dirty="0"/>
              <a:t>[1] JCTVC-G284: CE11: Extended Mode Dependent Coefficient Scanning (M1)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365048" y="4181475"/>
            <a:ext cx="2455389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629150" y="4407310"/>
            <a:ext cx="2162175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365048" y="4651374"/>
            <a:ext cx="2455389" cy="1428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772835" y="5114132"/>
            <a:ext cx="53394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b="1" dirty="0" smtClean="0"/>
              <a:t>Horizontal scanning of 16x16 TU, presented in [1]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22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JCTVC-G586: Results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106487" y="3584778"/>
            <a:ext cx="74580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dirty="0" smtClean="0"/>
              <a:t>Results in Ex1: with modified context (left) and the HM4.0 context (right)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775250"/>
              </p:ext>
            </p:extLst>
          </p:nvPr>
        </p:nvGraphicFramePr>
        <p:xfrm>
          <a:off x="1515427" y="1586706"/>
          <a:ext cx="2855595" cy="1866900"/>
        </p:xfrm>
        <a:graphic>
          <a:graphicData uri="http://schemas.openxmlformats.org/drawingml/2006/table">
            <a:tbl>
              <a:tblPr firstRow="1" firstCol="1" bandRow="1"/>
              <a:tblGrid>
                <a:gridCol w="835660"/>
                <a:gridCol w="676275"/>
                <a:gridCol w="667385"/>
                <a:gridCol w="676275"/>
              </a:tblGrid>
              <a:tr h="152400"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100%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99%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2666493"/>
              </p:ext>
            </p:extLst>
          </p:nvPr>
        </p:nvGraphicFramePr>
        <p:xfrm>
          <a:off x="4744402" y="1586706"/>
          <a:ext cx="2855595" cy="1866900"/>
        </p:xfrm>
        <a:graphic>
          <a:graphicData uri="http://schemas.openxmlformats.org/drawingml/2006/table">
            <a:tbl>
              <a:tblPr firstRow="1" firstCol="1" bandRow="1"/>
              <a:tblGrid>
                <a:gridCol w="835660"/>
                <a:gridCol w="676275"/>
                <a:gridCol w="667385"/>
                <a:gridCol w="676275"/>
              </a:tblGrid>
              <a:tr h="15240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100%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99%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995343"/>
              </p:ext>
            </p:extLst>
          </p:nvPr>
        </p:nvGraphicFramePr>
        <p:xfrm>
          <a:off x="1525587" y="4106862"/>
          <a:ext cx="2845435" cy="1866900"/>
        </p:xfrm>
        <a:graphic>
          <a:graphicData uri="http://schemas.openxmlformats.org/drawingml/2006/table">
            <a:tbl>
              <a:tblPr firstRow="1" firstCol="1" bandRow="1"/>
              <a:tblGrid>
                <a:gridCol w="825500"/>
                <a:gridCol w="676275"/>
                <a:gridCol w="667385"/>
                <a:gridCol w="676275"/>
              </a:tblGrid>
              <a:tr h="152400"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100%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100%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723072"/>
              </p:ext>
            </p:extLst>
          </p:nvPr>
        </p:nvGraphicFramePr>
        <p:xfrm>
          <a:off x="4835525" y="4097337"/>
          <a:ext cx="2844800" cy="1866900"/>
        </p:xfrm>
        <a:graphic>
          <a:graphicData uri="http://schemas.openxmlformats.org/drawingml/2006/table">
            <a:tbl>
              <a:tblPr firstRow="1" firstCol="1" bandRow="1"/>
              <a:tblGrid>
                <a:gridCol w="825500"/>
                <a:gridCol w="673100"/>
                <a:gridCol w="673100"/>
                <a:gridCol w="673100"/>
              </a:tblGrid>
              <a:tr h="152400"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</a:rPr>
                        <a:t>-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100 %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97 %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Rectangle 19"/>
          <p:cNvSpPr/>
          <p:nvPr/>
        </p:nvSpPr>
        <p:spPr>
          <a:xfrm>
            <a:off x="1116012" y="6080328"/>
            <a:ext cx="74580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dirty="0" smtClean="0"/>
              <a:t>Results in Ex2: with modified context (left) and the HM4.0 context (right)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13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JCTVC-G586: Remark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40220" cy="4525963"/>
          </a:xfrm>
        </p:spPr>
        <p:txBody>
          <a:bodyPr/>
          <a:lstStyle/>
          <a:p>
            <a:r>
              <a:rPr lang="fi-FI" dirty="0" smtClean="0"/>
              <a:t>Modified context derivation method to enhance the </a:t>
            </a:r>
            <a:r>
              <a:rPr lang="fi-FI" dirty="0" smtClean="0"/>
              <a:t>throughputs </a:t>
            </a:r>
            <a:r>
              <a:rPr lang="fi-FI" dirty="0" smtClean="0"/>
              <a:t>in significance map coding with minimal effect in BD-rate</a:t>
            </a:r>
          </a:p>
          <a:p>
            <a:r>
              <a:rPr lang="fi-FI" dirty="0" smtClean="0"/>
              <a:t>Cross-check by MediaTek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1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7838"/>
            <a:ext cx="8229600" cy="1143000"/>
          </a:xfrm>
        </p:spPr>
        <p:txBody>
          <a:bodyPr>
            <a:normAutofit/>
          </a:bodyPr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Thank You!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21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1402</TotalTime>
  <Words>886</Words>
  <Application>Microsoft Office PowerPoint</Application>
  <PresentationFormat>On-screen Show (4:3)</PresentationFormat>
  <Paragraphs>312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JCTVC-G586 Parallelizable Context for Significance Coding of Large Transform Blocks </vt:lpstr>
      <vt:lpstr>JCTVC-G586: Background</vt:lpstr>
      <vt:lpstr>JCTVC-G586: Proposal</vt:lpstr>
      <vt:lpstr>JCTVC-G586: Proposal</vt:lpstr>
      <vt:lpstr>JCTVC-G586: Source code</vt:lpstr>
      <vt:lpstr>JCTVC-G586: Examples </vt:lpstr>
      <vt:lpstr>JCTVC-G586: Results</vt:lpstr>
      <vt:lpstr>JCTVC-G586: Remark</vt:lpstr>
      <vt:lpstr>Thank You!</vt:lpstr>
      <vt:lpstr>Appendix I</vt:lpstr>
      <vt:lpstr>Appendix 2</vt:lpstr>
    </vt:vector>
  </TitlesOfParts>
  <Company>Nokia Oyj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JCTVC-F456 Directional intra prediction smoothing (DIPS)</dc:title>
  <dc:creator>lainema</dc:creator>
  <cp:lastModifiedBy>Jewon Kang</cp:lastModifiedBy>
  <cp:revision>53</cp:revision>
  <dcterms:created xsi:type="dcterms:W3CDTF">2011-07-15T17:02:01Z</dcterms:created>
  <dcterms:modified xsi:type="dcterms:W3CDTF">2011-11-24T11:20:21Z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bee2229c-a248-45bb-a8a7-59eb5b03a6d7</vt:lpwstr>
  </property>
  <property fmtid="{D5CDD505-2E9C-101B-9397-08002B2CF9AE}" pid="3" name="NokiaConfidentiality">
    <vt:lpwstr>Public</vt:lpwstr>
  </property>
</Properties>
</file>