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Default Extension="doc" ContentType="application/msword"/>
  <Override PartName="/ppt/notesSlides/notesSlide6.xml" ContentType="application/vnd.openxmlformats-officedocument.presentationml.notesSlid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684" r:id="rId1"/>
    <p:sldMasterId id="2147483697" r:id="rId2"/>
    <p:sldMasterId id="2147483710" r:id="rId3"/>
    <p:sldMasterId id="2147483723" r:id="rId4"/>
  </p:sldMasterIdLst>
  <p:notesMasterIdLst>
    <p:notesMasterId r:id="rId11"/>
  </p:notesMasterIdLst>
  <p:sldIdLst>
    <p:sldId id="256" r:id="rId5"/>
    <p:sldId id="264" r:id="rId6"/>
    <p:sldId id="263" r:id="rId7"/>
    <p:sldId id="272" r:id="rId8"/>
    <p:sldId id="271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4A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D5868-314C-464D-A03A-A5522ABCFDCC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25284-E445-4A81-B051-3F7CAEFC4B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8344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1531938"/>
            <a:ext cx="7772400" cy="1470025"/>
          </a:xfrm>
        </p:spPr>
        <p:txBody>
          <a:bodyPr/>
          <a:lstStyle>
            <a:lvl1pPr algn="ctr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41" descr="logo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pic>
        <p:nvPicPr>
          <p:cNvPr id="1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20" name="Picture 25" descr="LOGO_M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1905000" y="6428601"/>
            <a:ext cx="533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Calibri" pitchFamily="34" charset="0"/>
              </a:rPr>
              <a:t>JCTVC-G577: Transform skipping dependant on block parameters</a:t>
            </a:r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533400"/>
            <a:ext cx="2036762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5957888" cy="566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8344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1531938"/>
            <a:ext cx="7772400" cy="1470025"/>
          </a:xfrm>
        </p:spPr>
        <p:txBody>
          <a:bodyPr/>
          <a:lstStyle>
            <a:lvl1pPr algn="ctr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41" descr="logo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pic>
        <p:nvPicPr>
          <p:cNvPr id="1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20" name="Picture 25" descr="LOGO_M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95400"/>
            <a:ext cx="3983037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1295400"/>
            <a:ext cx="3983038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13393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533400"/>
            <a:ext cx="2036762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5957888" cy="566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8344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1531938"/>
            <a:ext cx="7772400" cy="1470025"/>
          </a:xfrm>
        </p:spPr>
        <p:txBody>
          <a:bodyPr/>
          <a:lstStyle>
            <a:lvl1pPr algn="ctr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41" descr="logo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pic>
        <p:nvPicPr>
          <p:cNvPr id="1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20" name="Picture 25" descr="LOGO_M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95400"/>
            <a:ext cx="3983037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1295400"/>
            <a:ext cx="3983038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13393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533400"/>
            <a:ext cx="2036762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5957888" cy="566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8344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1531938"/>
            <a:ext cx="7772400" cy="1470025"/>
          </a:xfrm>
        </p:spPr>
        <p:txBody>
          <a:bodyPr/>
          <a:lstStyle>
            <a:lvl1pPr algn="ctr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41" descr="logo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pic>
        <p:nvPicPr>
          <p:cNvPr id="1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20" name="Picture 25" descr="LOGO_M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95400"/>
            <a:ext cx="3983037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1295400"/>
            <a:ext cx="3983038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95400"/>
            <a:ext cx="3983037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1295400"/>
            <a:ext cx="3983038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13393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533400"/>
            <a:ext cx="2036762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5957888" cy="566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13393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 descr="logo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295400"/>
            <a:ext cx="81184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637942" y="6438149"/>
            <a:ext cx="6584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fld id="{13551268-EA87-42D7-9E4D-7D1DB672A745}" type="slidenum">
              <a:rPr lang="en-GB" sz="1200" smtClean="0">
                <a:solidFill>
                  <a:srgbClr val="000000"/>
                </a:solidFill>
                <a:latin typeface="Calibri" pitchFamily="34" charset="0"/>
              </a:rPr>
              <a:pPr/>
              <a:t>‹#›</a:t>
            </a:fld>
            <a:endParaRPr lang="en-GB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5334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1049" name="Picture 25" descr="LOGO_MM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sp>
        <p:nvSpPr>
          <p:cNvPr id="11" name="TextBox 9"/>
          <p:cNvSpPr txBox="1"/>
          <p:nvPr userDrawn="1"/>
        </p:nvSpPr>
        <p:spPr>
          <a:xfrm>
            <a:off x="1905000" y="6428601"/>
            <a:ext cx="533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Calibri" pitchFamily="34" charset="0"/>
              </a:rPr>
              <a:t>JCTVC-G577: Transform skipping dependant on block parameters</a:t>
            </a:r>
            <a:endParaRPr lang="en-US" sz="1200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 descr="logo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295400"/>
            <a:ext cx="81184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637942" y="6438149"/>
            <a:ext cx="6584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fld id="{13551268-EA87-42D7-9E4D-7D1DB672A745}" type="slidenum">
              <a:rPr lang="en-GB" sz="1200" smtClean="0">
                <a:solidFill>
                  <a:srgbClr val="000000"/>
                </a:solidFill>
                <a:latin typeface="Calibri" pitchFamily="34" charset="0"/>
              </a:rPr>
              <a:pPr/>
              <a:t>‹#›</a:t>
            </a:fld>
            <a:endParaRPr lang="en-GB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5334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1049" name="Picture 25" descr="LOGO_MM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sp>
        <p:nvSpPr>
          <p:cNvPr id="11" name="TextBox 9"/>
          <p:cNvSpPr txBox="1"/>
          <p:nvPr userDrawn="1"/>
        </p:nvSpPr>
        <p:spPr>
          <a:xfrm>
            <a:off x="1905000" y="6428601"/>
            <a:ext cx="533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Calibri" pitchFamily="34" charset="0"/>
              </a:rPr>
              <a:t>JCTVC-G577: Transform skipping dependant on block parameters</a:t>
            </a:r>
            <a:endParaRPr lang="en-US" sz="1200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 descr="logo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295400"/>
            <a:ext cx="81184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637942" y="6438149"/>
            <a:ext cx="6584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fld id="{13551268-EA87-42D7-9E4D-7D1DB672A745}" type="slidenum">
              <a:rPr lang="en-GB" sz="1200" smtClean="0">
                <a:solidFill>
                  <a:srgbClr val="000000"/>
                </a:solidFill>
                <a:latin typeface="Calibri" pitchFamily="34" charset="0"/>
              </a:rPr>
              <a:pPr/>
              <a:t>‹#›</a:t>
            </a:fld>
            <a:endParaRPr lang="en-GB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5334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1049" name="Picture 25" descr="LOGO_MM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sp>
        <p:nvSpPr>
          <p:cNvPr id="11" name="TextBox 9"/>
          <p:cNvSpPr txBox="1"/>
          <p:nvPr userDrawn="1"/>
        </p:nvSpPr>
        <p:spPr>
          <a:xfrm>
            <a:off x="1905000" y="6428601"/>
            <a:ext cx="533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Calibri" pitchFamily="34" charset="0"/>
              </a:rPr>
              <a:t>JCTVC-G577: Transform skipping dependant on block parameters</a:t>
            </a:r>
            <a:endParaRPr lang="en-US" sz="1200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 descr="logo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295400"/>
            <a:ext cx="81184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572528" y="6438149"/>
            <a:ext cx="6584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fld id="{13551268-EA87-42D7-9E4D-7D1DB672A745}" type="slidenum">
              <a:rPr lang="en-GB" sz="1200" smtClean="0">
                <a:latin typeface="Calibri" pitchFamily="34" charset="0"/>
              </a:rPr>
              <a:pPr/>
              <a:t>‹#›</a:t>
            </a:fld>
            <a:endParaRPr lang="en-GB" sz="1200" dirty="0"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5334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1049" name="Picture 25" descr="LOGO_MM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sp>
        <p:nvSpPr>
          <p:cNvPr id="11" name="TextBox 9"/>
          <p:cNvSpPr txBox="1"/>
          <p:nvPr userDrawn="1"/>
        </p:nvSpPr>
        <p:spPr>
          <a:xfrm>
            <a:off x="1905000" y="6428601"/>
            <a:ext cx="533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Calibri" pitchFamily="34" charset="0"/>
              </a:rPr>
              <a:t>JCTVC-G577: Transform skipping dependant on block parameters</a:t>
            </a:r>
            <a:endParaRPr lang="en-US" sz="1200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981200"/>
          </a:xfrm>
        </p:spPr>
        <p:txBody>
          <a:bodyPr/>
          <a:lstStyle/>
          <a:p>
            <a:r>
              <a:rPr lang="en-US" dirty="0" smtClean="0"/>
              <a:t>Glenn Van Wallendael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Ghent University – IBBT</a:t>
            </a:r>
          </a:p>
          <a:p>
            <a:r>
              <a:rPr lang="en-US" sz="1400" dirty="0" smtClean="0"/>
              <a:t>Belgium</a:t>
            </a:r>
          </a:p>
          <a:p>
            <a:endParaRPr lang="en-US" sz="1400" dirty="0" smtClean="0"/>
          </a:p>
          <a:p>
            <a:r>
              <a:rPr lang="en-US" dirty="0" smtClean="0"/>
              <a:t>Marta </a:t>
            </a:r>
            <a:r>
              <a:rPr lang="en-US" dirty="0" err="1" smtClean="0"/>
              <a:t>Mrak</a:t>
            </a:r>
            <a:endParaRPr lang="en-US" dirty="0" smtClean="0"/>
          </a:p>
          <a:p>
            <a:r>
              <a:rPr lang="en-US" sz="1400" dirty="0" smtClean="0"/>
              <a:t>BBC R&amp;D</a:t>
            </a:r>
          </a:p>
          <a:p>
            <a:r>
              <a:rPr lang="en-US" sz="1400" dirty="0" smtClean="0"/>
              <a:t>UK</a:t>
            </a:r>
          </a:p>
          <a:p>
            <a:endParaRPr lang="en-US" sz="14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 smtClean="0"/>
              <a:t>Transform skipping dependant on block </a:t>
            </a:r>
            <a:r>
              <a:rPr lang="en-US" dirty="0" smtClean="0"/>
              <a:t>parameters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JCTVC-G577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Apply and signal TSM only on 4x4 TU size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TSM dependent on TU size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1" y="3657600"/>
          <a:ext cx="3581399" cy="1463040"/>
        </p:xfrm>
        <a:graphic>
          <a:graphicData uri="http://schemas.openxmlformats.org/drawingml/2006/table">
            <a:tbl>
              <a:tblPr/>
              <a:tblGrid>
                <a:gridCol w="1717776"/>
                <a:gridCol w="1863623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TU size min(</a:t>
                      </a: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width,height</a:t>
                      </a: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Relative usage of 2D transform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53%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1" y="2819400"/>
          <a:ext cx="6477000" cy="502920"/>
        </p:xfrm>
        <a:graphic>
          <a:graphicData uri="http://schemas.openxmlformats.org/drawingml/2006/table">
            <a:tbl>
              <a:tblPr/>
              <a:tblGrid>
                <a:gridCol w="1619062"/>
                <a:gridCol w="1619062"/>
                <a:gridCol w="1619062"/>
                <a:gridCol w="1619814"/>
              </a:tblGrid>
              <a:tr h="0">
                <a:tc grid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a) 2D transform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b) transform on </a:t>
                      </a:r>
                      <a:b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rows only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Times New Roman"/>
                          <a:cs typeface="Times New Roman"/>
                        </a:rPr>
                        <a:t>c) transform on columns only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d) no transform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1143000" y="1219200"/>
          <a:ext cx="6705600" cy="1748246"/>
        </p:xfrm>
        <a:graphic>
          <a:graphicData uri="http://schemas.openxmlformats.org/presentationml/2006/ole">
            <p:oleObj spid="_x0000_s8193" name="Document" r:id="rId4" imgW="5323607" imgH="1393452" progId="Word.Document.8">
              <p:embed/>
            </p:oleObj>
          </a:graphicData>
        </a:graphic>
      </p:graphicFrame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04800" y="487680"/>
          <a:ext cx="8153400" cy="6370320"/>
        </p:xfrm>
        <a:graphic>
          <a:graphicData uri="http://schemas.openxmlformats.org/drawingml/2006/table">
            <a:tbl>
              <a:tblPr/>
              <a:tblGrid>
                <a:gridCol w="1383738"/>
                <a:gridCol w="1128277"/>
                <a:gridCol w="1128277"/>
                <a:gridCol w="1128277"/>
                <a:gridCol w="1128277"/>
                <a:gridCol w="1128277"/>
                <a:gridCol w="1128277"/>
              </a:tblGrid>
              <a:tr h="1544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-3,9%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-3,0%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0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-4,1%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-3,3%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0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865" marR="55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2"/>
          <p:cNvSpPr txBox="1">
            <a:spLocks/>
          </p:cNvSpPr>
          <p:nvPr/>
        </p:nvSpPr>
        <p:spPr bwMode="auto">
          <a:xfrm>
            <a:off x="498475" y="-762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TSM dependent on TU size (only 4x4)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statistical analysis shows QP dependence of TSM usage as well.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pply </a:t>
            </a:r>
            <a:r>
              <a:rPr lang="en-US" dirty="0" smtClean="0"/>
              <a:t>and signal TSM only on 4x4 TU </a:t>
            </a:r>
            <a:r>
              <a:rPr lang="en-US" dirty="0" smtClean="0"/>
              <a:t>size when QP&gt;=30</a:t>
            </a:r>
            <a:br>
              <a:rPr lang="en-US" dirty="0" smtClean="0"/>
            </a:br>
            <a:r>
              <a:rPr lang="en-US" dirty="0" smtClean="0"/>
              <a:t>(QP </a:t>
            </a:r>
            <a:r>
              <a:rPr lang="en-US" dirty="0" smtClean="0"/>
              <a:t>based on pic_init_qp_minus26 </a:t>
            </a:r>
            <a:r>
              <a:rPr lang="en-US" dirty="0" smtClean="0"/>
              <a:t>in P</a:t>
            </a:r>
            <a:r>
              <a:rPr lang="en-US" dirty="0" smtClean="0"/>
              <a:t>QP</a:t>
            </a:r>
            <a:r>
              <a:rPr lang="en-US" dirty="0" smtClean="0"/>
              <a:t>PS </a:t>
            </a:r>
            <a:r>
              <a:rPr lang="en-US" dirty="0" smtClean="0"/>
              <a:t>)</a:t>
            </a:r>
          </a:p>
          <a:p>
            <a:r>
              <a:rPr lang="en-US" dirty="0" smtClean="0"/>
              <a:t>For QP&lt;30, all TSM modes are tested and signaled.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TSM dependent on TU </a:t>
            </a:r>
            <a:r>
              <a:rPr lang="en-US" dirty="0" smtClean="0"/>
              <a:t>size and QP</a:t>
            </a:r>
            <a:endParaRPr lang="en-US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 bwMode="auto">
          <a:xfrm>
            <a:off x="422275" y="-76200"/>
            <a:ext cx="86455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TSM dependent on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size and QP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(only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4x4, QP&lt;30)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457200"/>
          <a:ext cx="8120446" cy="6370320"/>
        </p:xfrm>
        <a:graphic>
          <a:graphicData uri="http://schemas.openxmlformats.org/drawingml/2006/table">
            <a:tbl>
              <a:tblPr/>
              <a:tblGrid>
                <a:gridCol w="1378144"/>
                <a:gridCol w="1123717"/>
                <a:gridCol w="1123717"/>
                <a:gridCol w="1123717"/>
                <a:gridCol w="1123717"/>
                <a:gridCol w="1123717"/>
                <a:gridCol w="1123717"/>
              </a:tblGrid>
              <a:tr h="165889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889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88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889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889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889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-4,1%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-3,2%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889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889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HE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P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889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-4,5%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-3,5%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2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43" marR="463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is proposed to consider TSM and TSM with a size dependent parameter for adoption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Refinement of the results </a:t>
            </a:r>
            <a:r>
              <a:rPr lang="en-US" dirty="0" smtClean="0"/>
              <a:t>and </a:t>
            </a:r>
            <a:r>
              <a:rPr lang="en-US" dirty="0" smtClean="0"/>
              <a:t>integration </a:t>
            </a:r>
            <a:r>
              <a:rPr lang="en-US" dirty="0" smtClean="0"/>
              <a:t>of proposals on transform </a:t>
            </a:r>
            <a:r>
              <a:rPr lang="en-US" dirty="0" smtClean="0"/>
              <a:t>skipping can be found in JCTVC-G1003.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Cross checked thanks to </a:t>
            </a:r>
            <a:r>
              <a:rPr lang="en-US" dirty="0" err="1" smtClean="0"/>
              <a:t>Huawei</a:t>
            </a:r>
            <a:r>
              <a:rPr lang="en-US" dirty="0" smtClean="0"/>
              <a:t> Technologies and </a:t>
            </a:r>
            <a:r>
              <a:rPr lang="en-US" dirty="0" err="1" smtClean="0"/>
              <a:t>HiSilicon</a:t>
            </a:r>
            <a:r>
              <a:rPr lang="en-US" dirty="0" smtClean="0"/>
              <a:t> </a:t>
            </a:r>
            <a:r>
              <a:rPr lang="en-US" dirty="0" smtClean="0"/>
              <a:t>Technologies.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MLab_ibbt_3">
  <a:themeElements>
    <a:clrScheme name="MMLab - Ugen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64A7C"/>
      </a:accent1>
      <a:accent2>
        <a:srgbClr val="FDB812"/>
      </a:accent2>
      <a:accent3>
        <a:srgbClr val="7B164A"/>
      </a:accent3>
      <a:accent4>
        <a:srgbClr val="4A7B16"/>
      </a:accent4>
      <a:accent5>
        <a:srgbClr val="4B96DF"/>
      </a:accent5>
      <a:accent6>
        <a:srgbClr val="061625"/>
      </a:accent6>
      <a:hlink>
        <a:srgbClr val="164A7C"/>
      </a:hlink>
      <a:folHlink>
        <a:srgbClr val="FDB812"/>
      </a:folHlink>
    </a:clrScheme>
    <a:fontScheme name="Century G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MLab_ibbt_3">
  <a:themeElements>
    <a:clrScheme name="MMLab - Ugen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64A7C"/>
      </a:accent1>
      <a:accent2>
        <a:srgbClr val="FDB812"/>
      </a:accent2>
      <a:accent3>
        <a:srgbClr val="7B164A"/>
      </a:accent3>
      <a:accent4>
        <a:srgbClr val="4A7B16"/>
      </a:accent4>
      <a:accent5>
        <a:srgbClr val="4B96DF"/>
      </a:accent5>
      <a:accent6>
        <a:srgbClr val="061625"/>
      </a:accent6>
      <a:hlink>
        <a:srgbClr val="164A7C"/>
      </a:hlink>
      <a:folHlink>
        <a:srgbClr val="FDB812"/>
      </a:folHlink>
    </a:clrScheme>
    <a:fontScheme name="Century G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MLab_ibbt_3">
  <a:themeElements>
    <a:clrScheme name="MMLab - Ugen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64A7C"/>
      </a:accent1>
      <a:accent2>
        <a:srgbClr val="FDB812"/>
      </a:accent2>
      <a:accent3>
        <a:srgbClr val="7B164A"/>
      </a:accent3>
      <a:accent4>
        <a:srgbClr val="4A7B16"/>
      </a:accent4>
      <a:accent5>
        <a:srgbClr val="4B96DF"/>
      </a:accent5>
      <a:accent6>
        <a:srgbClr val="061625"/>
      </a:accent6>
      <a:hlink>
        <a:srgbClr val="164A7C"/>
      </a:hlink>
      <a:folHlink>
        <a:srgbClr val="FDB812"/>
      </a:folHlink>
    </a:clrScheme>
    <a:fontScheme name="Century G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MLab_ibbt_3">
  <a:themeElements>
    <a:clrScheme name="MMLab - Ugen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64A7C"/>
      </a:accent1>
      <a:accent2>
        <a:srgbClr val="FDB812"/>
      </a:accent2>
      <a:accent3>
        <a:srgbClr val="7B164A"/>
      </a:accent3>
      <a:accent4>
        <a:srgbClr val="4A7B16"/>
      </a:accent4>
      <a:accent5>
        <a:srgbClr val="4B96DF"/>
      </a:accent5>
      <a:accent6>
        <a:srgbClr val="061625"/>
      </a:accent6>
      <a:hlink>
        <a:srgbClr val="164A7C"/>
      </a:hlink>
      <a:folHlink>
        <a:srgbClr val="FDB812"/>
      </a:folHlink>
    </a:clrScheme>
    <a:fontScheme name="Century G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MMLab_ibbt_new</Template>
  <TotalTime>1143</TotalTime>
  <Words>1037</Words>
  <Application>Microsoft Office PowerPoint</Application>
  <PresentationFormat>On-screen Show (4:3)</PresentationFormat>
  <Paragraphs>485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MMLab_ibbt_3</vt:lpstr>
      <vt:lpstr>1_MMLab_ibbt_3</vt:lpstr>
      <vt:lpstr>2_MMLab_ibbt_3</vt:lpstr>
      <vt:lpstr>3_MMLab_ibbt_3</vt:lpstr>
      <vt:lpstr>Document</vt:lpstr>
      <vt:lpstr>Slide 1</vt:lpstr>
      <vt:lpstr>TSM dependent on TU size</vt:lpstr>
      <vt:lpstr>Slide 3</vt:lpstr>
      <vt:lpstr>TSM dependent on TU size and QP</vt:lpstr>
      <vt:lpstr>Slide 5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Rik Van de Walle</cp:lastModifiedBy>
  <cp:revision>126</cp:revision>
  <dcterms:created xsi:type="dcterms:W3CDTF">2006-08-16T00:00:00Z</dcterms:created>
  <dcterms:modified xsi:type="dcterms:W3CDTF">2011-11-25T09:29:22Z</dcterms:modified>
</cp:coreProperties>
</file>