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3"/>
  </p:notesMasterIdLst>
  <p:handoutMasterIdLst>
    <p:handoutMasterId r:id="rId14"/>
  </p:handoutMasterIdLst>
  <p:sldIdLst>
    <p:sldId id="376" r:id="rId2"/>
    <p:sldId id="377" r:id="rId3"/>
    <p:sldId id="388" r:id="rId4"/>
    <p:sldId id="378" r:id="rId5"/>
    <p:sldId id="379" r:id="rId6"/>
    <p:sldId id="380" r:id="rId7"/>
    <p:sldId id="382" r:id="rId8"/>
    <p:sldId id="383" r:id="rId9"/>
    <p:sldId id="384" r:id="rId10"/>
    <p:sldId id="385" r:id="rId11"/>
    <p:sldId id="3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4"/>
    <a:srgbClr val="2187B0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4228" autoAdjust="0"/>
    <p:restoredTop sz="95927" autoAdjust="0"/>
  </p:normalViewPr>
  <p:slideViewPr>
    <p:cSldViewPr>
      <p:cViewPr varScale="1">
        <p:scale>
          <a:sx n="93" d="100"/>
          <a:sy n="93" d="100"/>
        </p:scale>
        <p:origin x="-1602" y="-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24/11/2011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24/11/2011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smtClean="0"/>
              <a:t>Jani Lainema, Kemal Ugur, Antti Hallapuro</a:t>
            </a:r>
          </a:p>
          <a:p>
            <a:pPr algn="ctr"/>
            <a:r>
              <a:rPr lang="fi-FI" smtClean="0"/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smtClean="0"/>
              <a:t>JCTVC-G569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Single entropy coder for HEVC with a high throughput binarization 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fi-FI" smtClean="0"/>
              <a:t>Example of throughput improvements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5" name="Chart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5"/>
            <a:ext cx="7200800" cy="490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8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Benefits of the proposed approach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828766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Removes the HEVC throughput bottlenecks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Reduced number of coded bins by 88% in low QP range, 61% in common conditions QP range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/>
              <a:t>Compared </a:t>
            </a:r>
            <a:r>
              <a:rPr lang="en-US" dirty="0"/>
              <a:t>to CAVLC, the coding efficiency is improved </a:t>
            </a:r>
            <a:r>
              <a:rPr lang="en-US" dirty="0" smtClean="0"/>
              <a:t>by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/>
              <a:t>-1.1% / -2.1% / -2.7% / -3.1 </a:t>
            </a:r>
            <a:r>
              <a:rPr lang="en-US" dirty="0"/>
              <a:t>% </a:t>
            </a:r>
            <a:r>
              <a:rPr lang="en-US" dirty="0" smtClean="0"/>
              <a:t>for AI / RA / LB / LP (LC)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Very lightweight compared to full </a:t>
            </a:r>
            <a:r>
              <a:rPr lang="fi-FI" smtClean="0"/>
              <a:t>CAVLC</a:t>
            </a:r>
            <a:r>
              <a:rPr lang="fi-FI" smtClean="0"/>
              <a:t>:</a:t>
            </a:r>
            <a:endParaRPr lang="fi-FI" dirty="0" smtClean="0"/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Uses ~30% of the CAVLC related syntax elements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Uses ~15% of the CAVLC related tables (~700 bytes)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Additional benefits</a:t>
            </a:r>
            <a:endParaRPr lang="en-US" dirty="0"/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/>
              <a:t>Reduces the actual coded bins and context modeling significantly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/>
              <a:t>Uses bypass for the simplified bins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/>
              <a:t>Allow </a:t>
            </a:r>
            <a:r>
              <a:rPr lang="en-US" dirty="0"/>
              <a:t>multiple bins to be decoded at </a:t>
            </a:r>
            <a:r>
              <a:rPr lang="en-US" dirty="0" smtClean="0"/>
              <a:t>once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Allows encoder to dynamically change the complexity/efficiency tradeoff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94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Background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828766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Goal: Have a single entropy coding engine that supports both low complexity and high efficiency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CABAC gives good coding efficiency but its throughput remains a challenge (JCTVC-G659)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CABAC: ~1 bin / cycle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CAVLC: at least one codeword / cycle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The bottleneck appears to be </a:t>
            </a:r>
            <a:r>
              <a:rPr lang="fi-FI" smtClean="0"/>
              <a:t>most severe in </a:t>
            </a:r>
            <a:r>
              <a:rPr lang="fi-FI" dirty="0" smtClean="0"/>
              <a:t>coefficient coding at high bitrates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Proposal: Have CABAC as the </a:t>
            </a:r>
            <a:r>
              <a:rPr lang="fi-FI" smtClean="0"/>
              <a:t>single </a:t>
            </a:r>
            <a:r>
              <a:rPr lang="fi-FI" smtClean="0"/>
              <a:t>entropy coding engine with an </a:t>
            </a:r>
            <a:r>
              <a:rPr lang="fi-FI" dirty="0" smtClean="0"/>
              <a:t>option to code coefficients in high-throughput mode.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836712"/>
            <a:ext cx="7956376" cy="531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Background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5445224"/>
            <a:ext cx="8407400" cy="1296144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Example: Software decoder complexity distribution, Racehorses, QP 32 (as reported by Samsung in JCTVC-G988)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At lower QP’s the Entropy Coding will dominate the complexity even more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5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Example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61274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dirty="0" smtClean="0"/>
              <a:t>Coded bins: HM 4.0 RA_LC with CABAC as </a:t>
            </a:r>
            <a:r>
              <a:rPr lang="fi-FI" smtClean="0"/>
              <a:t>entropy coder</a:t>
            </a:r>
            <a:endParaRPr lang="fi-FI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060848"/>
            <a:ext cx="8456613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1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Proposal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61274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Have CABAC as the single entropy coding engine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Have two binarization schemes for the coefficient data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/>
              <a:t>High </a:t>
            </a:r>
            <a:r>
              <a:rPr lang="fi-FI" smtClean="0"/>
              <a:t>efficiency </a:t>
            </a:r>
            <a:r>
              <a:rPr lang="fi-FI"/>
              <a:t>binarization (</a:t>
            </a:r>
            <a:r>
              <a:rPr lang="fi-FI" smtClean="0"/>
              <a:t>HEB)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High throughput binarization (HTB)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High efficiency binarization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HM 4.0 CABAC binarization</a:t>
            </a:r>
            <a:endParaRPr lang="fi-FI"/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/>
              <a:t>High throughput </a:t>
            </a:r>
            <a:r>
              <a:rPr lang="fi-FI" smtClean="0"/>
              <a:t>binarization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HM 4.0 CAVLC binarization</a:t>
            </a:r>
          </a:p>
          <a:p>
            <a:pPr marL="969963" lvl="1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fi-FI" smtClean="0"/>
              <a:t>Binarized data fed into CABAC bypass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9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HM 4.0 design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431429"/>
              </p:ext>
            </p:extLst>
          </p:nvPr>
        </p:nvGraphicFramePr>
        <p:xfrm>
          <a:off x="2539597" y="1628800"/>
          <a:ext cx="4064805" cy="419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Visio" r:id="rId4" imgW="5806864" imgH="5986964" progId="Visio.Drawing.11">
                  <p:embed/>
                </p:oleObj>
              </mc:Choice>
              <mc:Fallback>
                <p:oleObj name="Visio" r:id="rId4" imgW="5806864" imgH="598696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9597" y="1628800"/>
                        <a:ext cx="4064805" cy="419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700807"/>
            <a:ext cx="4040505" cy="409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Proposal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3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Compression efficiency results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920932"/>
              </p:ext>
            </p:extLst>
          </p:nvPr>
        </p:nvGraphicFramePr>
        <p:xfrm>
          <a:off x="1" y="1556792"/>
          <a:ext cx="4499992" cy="1647825"/>
        </p:xfrm>
        <a:graphic>
          <a:graphicData uri="http://schemas.openxmlformats.org/drawingml/2006/table">
            <a:tbl>
              <a:tblPr firstRow="1" firstCol="1" bandRow="1"/>
              <a:tblGrid>
                <a:gridCol w="830392"/>
                <a:gridCol w="598371"/>
                <a:gridCol w="598371"/>
                <a:gridCol w="677746"/>
                <a:gridCol w="677746"/>
                <a:gridCol w="558683"/>
                <a:gridCol w="558683"/>
              </a:tblGrid>
              <a:tr h="17145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2.2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2.3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2.9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2.1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5.1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-2.6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8.0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6.9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4.4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1.2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1.0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-1.1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3.3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3.3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104 %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113 %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99 %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103 %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456063"/>
              </p:ext>
            </p:extLst>
          </p:nvPr>
        </p:nvGraphicFramePr>
        <p:xfrm>
          <a:off x="4644009" y="1556792"/>
          <a:ext cx="4499991" cy="1657350"/>
        </p:xfrm>
        <a:graphic>
          <a:graphicData uri="http://schemas.openxmlformats.org/drawingml/2006/table">
            <a:tbl>
              <a:tblPr firstRow="1" firstCol="1" bandRow="1"/>
              <a:tblGrid>
                <a:gridCol w="816869"/>
                <a:gridCol w="625266"/>
                <a:gridCol w="625266"/>
                <a:gridCol w="666710"/>
                <a:gridCol w="666710"/>
                <a:gridCol w="549585"/>
                <a:gridCol w="549585"/>
              </a:tblGrid>
              <a:tr h="17145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6.8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-2.1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5.6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6.1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5.4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2.7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4.6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-2.1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4.0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4.8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106 %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102 %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704770"/>
              </p:ext>
            </p:extLst>
          </p:nvPr>
        </p:nvGraphicFramePr>
        <p:xfrm>
          <a:off x="0" y="3645024"/>
          <a:ext cx="4499991" cy="1657350"/>
        </p:xfrm>
        <a:graphic>
          <a:graphicData uri="http://schemas.openxmlformats.org/drawingml/2006/table">
            <a:tbl>
              <a:tblPr firstRow="1" firstCol="1" bandRow="1"/>
              <a:tblGrid>
                <a:gridCol w="845302"/>
                <a:gridCol w="609115"/>
                <a:gridCol w="609115"/>
                <a:gridCol w="609115"/>
                <a:gridCol w="620924"/>
                <a:gridCol w="511532"/>
                <a:gridCol w="694888"/>
              </a:tblGrid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-2.9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6.8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6.6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-1.6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8.8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9.2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7.9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8.9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3.4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0.5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0.7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-2.7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7.0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9.0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105 %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102 %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528414"/>
              </p:ext>
            </p:extLst>
          </p:nvPr>
        </p:nvGraphicFramePr>
        <p:xfrm>
          <a:off x="4644008" y="3645024"/>
          <a:ext cx="4525392" cy="1657350"/>
        </p:xfrm>
        <a:graphic>
          <a:graphicData uri="http://schemas.openxmlformats.org/drawingml/2006/table">
            <a:tbl>
              <a:tblPr firstRow="1" firstCol="1" bandRow="1"/>
              <a:tblGrid>
                <a:gridCol w="850074"/>
                <a:gridCol w="536296"/>
                <a:gridCol w="650681"/>
                <a:gridCol w="650681"/>
                <a:gridCol w="624429"/>
                <a:gridCol w="514420"/>
                <a:gridCol w="698811"/>
              </a:tblGrid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Low delay P HE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Low delay P LC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4.0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7.5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11.4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-2.1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5.3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7.3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8.3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9.1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1.7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0.5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9.2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9.5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3.2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-3.1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7.5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9.4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106 %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102 %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92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612742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fi-FI" smtClean="0"/>
              <a:t>Ratio of context adaptive coded bins in HTB vs HM 4.0 HE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fi-FI" smtClean="0"/>
              <a:t>Summary of the throughput increase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76400"/>
              </p:ext>
            </p:extLst>
          </p:nvPr>
        </p:nvGraphicFramePr>
        <p:xfrm>
          <a:off x="1478485" y="2276872"/>
          <a:ext cx="5973835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853405"/>
                <a:gridCol w="853405"/>
                <a:gridCol w="853405"/>
                <a:gridCol w="853405"/>
                <a:gridCol w="853405"/>
                <a:gridCol w="853405"/>
                <a:gridCol w="853405"/>
              </a:tblGrid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QP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AI_HE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RA_HE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LB_HE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LP_HE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Aver.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Saving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90 %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87 %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17 %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83 %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17 %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28 %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28 %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23 %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42 %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42 %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65 %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30 %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27 %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41 %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59 %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38 %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44 %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4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931</TotalTime>
  <Words>823</Words>
  <Application>Microsoft Office PowerPoint</Application>
  <PresentationFormat>On-screen Show (4:3)</PresentationFormat>
  <Paragraphs>371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Nokia-Long-v1</vt:lpstr>
      <vt:lpstr>Visio</vt:lpstr>
      <vt:lpstr>JCTVC-G569</vt:lpstr>
      <vt:lpstr>Background</vt:lpstr>
      <vt:lpstr>Background</vt:lpstr>
      <vt:lpstr>Example</vt:lpstr>
      <vt:lpstr>Proposal</vt:lpstr>
      <vt:lpstr>HM 4.0 design</vt:lpstr>
      <vt:lpstr>Proposal</vt:lpstr>
      <vt:lpstr>Compression efficiency results</vt:lpstr>
      <vt:lpstr>Summary of the throughput increase</vt:lpstr>
      <vt:lpstr>Example of throughput improvements</vt:lpstr>
      <vt:lpstr>Benefits of the proposed approach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lainema</cp:lastModifiedBy>
  <cp:revision>56</cp:revision>
  <dcterms:created xsi:type="dcterms:W3CDTF">2011-10-26T07:03:57Z</dcterms:created>
  <dcterms:modified xsi:type="dcterms:W3CDTF">2011-11-24T09:36:31Z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9974a255-a4b0-4f27-9278-64b1b76501b5</vt:lpwstr>
  </property>
  <property fmtid="{D5CDD505-2E9C-101B-9397-08002B2CF9AE}" pid="3" name="NokiaConfidentiality">
    <vt:lpwstr>Public</vt:lpwstr>
  </property>
</Properties>
</file>