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4" r:id="rId2"/>
    <p:sldMasterId id="2147483652" r:id="rId3"/>
  </p:sldMasterIdLst>
  <p:notesMasterIdLst>
    <p:notesMasterId r:id="rId24"/>
  </p:notesMasterIdLst>
  <p:sldIdLst>
    <p:sldId id="256" r:id="rId4"/>
    <p:sldId id="279" r:id="rId5"/>
    <p:sldId id="309" r:id="rId6"/>
    <p:sldId id="298" r:id="rId7"/>
    <p:sldId id="329" r:id="rId8"/>
    <p:sldId id="317" r:id="rId9"/>
    <p:sldId id="311" r:id="rId10"/>
    <p:sldId id="321" r:id="rId11"/>
    <p:sldId id="330" r:id="rId12"/>
    <p:sldId id="322" r:id="rId13"/>
    <p:sldId id="323" r:id="rId14"/>
    <p:sldId id="333" r:id="rId15"/>
    <p:sldId id="334" r:id="rId16"/>
    <p:sldId id="300" r:id="rId17"/>
    <p:sldId id="326" r:id="rId18"/>
    <p:sldId id="331" r:id="rId19"/>
    <p:sldId id="327" r:id="rId20"/>
    <p:sldId id="328" r:id="rId21"/>
    <p:sldId id="332" r:id="rId22"/>
    <p:sldId id="263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FrutigerNext LT Regular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FrutigerNext LT Regular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FrutigerNext LT Regular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FrutigerNext LT Regular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FrutigerNext LT Regular"/>
        <a:ea typeface="MS PGothic" pitchFamily="34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FrutigerNext LT Regular"/>
        <a:ea typeface="MS PGothic" pitchFamily="34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FrutigerNext LT Regular"/>
        <a:ea typeface="MS PGothic" pitchFamily="34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FrutigerNext LT Regular"/>
        <a:ea typeface="MS PGothic" pitchFamily="34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FrutigerNext LT Regular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0099CC"/>
    <a:srgbClr val="009999"/>
    <a:srgbClr val="669900"/>
    <a:srgbClr val="CCFF99"/>
    <a:srgbClr val="CCCCFF"/>
    <a:srgbClr val="99CC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975" autoAdjust="0"/>
    <p:restoredTop sz="97006" autoAdjust="0"/>
  </p:normalViewPr>
  <p:slideViewPr>
    <p:cSldViewPr>
      <p:cViewPr varScale="1">
        <p:scale>
          <a:sx n="69" d="100"/>
          <a:sy n="69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3B9356B5-651D-4EA4-9CB5-94B0AFC75FB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1B7303-2D34-4189-B858-BF0C0140EB21}" type="slidenum">
              <a:rPr lang="zh-CN" altLang="en-US" smtClean="0">
                <a:latin typeface="Arial" pitchFamily="34" charset="0"/>
              </a:rPr>
              <a:pPr/>
              <a:t>1</a:t>
            </a:fld>
            <a:endParaRPr lang="en-US" altLang="zh-CN" smtClean="0">
              <a:latin typeface="Arial" pitchFamily="34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E2144A-3091-408C-914C-46B3E2928738}" type="slidenum">
              <a:rPr lang="zh-CN" altLang="en-US" smtClean="0">
                <a:latin typeface="Arial" pitchFamily="34" charset="0"/>
              </a:rPr>
              <a:pPr/>
              <a:t>20</a:t>
            </a:fld>
            <a:endParaRPr lang="en-US" altLang="zh-CN" smtClean="0">
              <a:latin typeface="Arial" pitchFamily="34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zh-CN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Logo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75" y="5589588"/>
            <a:ext cx="763588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82638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652463" y="6207125"/>
            <a:ext cx="26193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>
              <a:defRPr/>
            </a:pPr>
            <a:r>
              <a:rPr lang="en-US" altLang="zh-CN" sz="1200">
                <a:latin typeface="FrutigerNext LT Bold" pitchFamily="1" charset="0"/>
              </a:rPr>
              <a:t>HUAWEI TECHNOLOGIES CO., LTD.</a:t>
            </a:r>
            <a:endParaRPr lang="en-US" altLang="zh-CN" sz="2200">
              <a:latin typeface="Arial" charset="0"/>
            </a:endParaRPr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7224713" y="4094163"/>
            <a:ext cx="13335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>
              <a:defRPr/>
            </a:pPr>
            <a:r>
              <a:rPr lang="en-US" altLang="zh-CN" sz="1200">
                <a:solidFill>
                  <a:schemeClr val="bg1"/>
                </a:solidFill>
                <a:latin typeface="FrutigerNext LT Regular" pitchFamily="34" charset="0"/>
              </a:rPr>
              <a:t>www.huawei.com</a:t>
            </a:r>
          </a:p>
        </p:txBody>
      </p:sp>
      <p:sp>
        <p:nvSpPr>
          <p:cNvPr id="8" name="Text Box 66"/>
          <p:cNvSpPr txBox="1">
            <a:spLocks noChangeArrowheads="1"/>
          </p:cNvSpPr>
          <p:nvPr/>
        </p:nvSpPr>
        <p:spPr bwMode="auto">
          <a:xfrm>
            <a:off x="-1968500" y="1322388"/>
            <a:ext cx="1968500" cy="3752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80139" tIns="40069" rIns="80139" bIns="40069">
            <a:spAutoFit/>
          </a:bodyPr>
          <a:lstStyle/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英文标题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:40-47pt  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副标题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:26-30pt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字体颜色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反白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FrutigerNext LT Medium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 Arial</a:t>
            </a:r>
            <a:endParaRPr lang="zh-CN" altLang="en-US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endParaRPr lang="zh-CN" altLang="en-US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endParaRPr lang="zh-CN" altLang="en-US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中文标题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:35-47pt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黑体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  </a:t>
            </a: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副标题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:24-28pt</a:t>
            </a:r>
            <a:endParaRPr lang="zh-CN" altLang="en-US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字体颜色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反白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细黑体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endParaRPr lang="zh-CN" altLang="en-US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endParaRPr lang="zh-CN" altLang="en-US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endParaRPr lang="zh-CN" altLang="en-US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spcBef>
                <a:spcPct val="50000"/>
              </a:spcBef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</p:txBody>
      </p:sp>
      <p:sp>
        <p:nvSpPr>
          <p:cNvPr id="4404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636588" y="1392238"/>
            <a:ext cx="5303837" cy="1666875"/>
          </a:xfrm>
        </p:spPr>
        <p:txBody>
          <a:bodyPr/>
          <a:lstStyle>
            <a:lvl1pPr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4048" name="Rectangle 1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4213" y="3182938"/>
            <a:ext cx="5305425" cy="865187"/>
          </a:xfrm>
        </p:spPr>
        <p:txBody>
          <a:bodyPr lIns="80139" tIns="40069" rIns="80139" bIns="40069"/>
          <a:lstStyle>
            <a:lvl1pPr marL="0" indent="0">
              <a:buFont typeface="Wingdings" pitchFamily="2" charset="2"/>
              <a:buNone/>
              <a:defRPr sz="2800">
                <a:solidFill>
                  <a:schemeClr val="bg1"/>
                </a:solidFill>
                <a:latin typeface="华文细黑" pitchFamily="2" charset="-122"/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9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684213" y="282575"/>
            <a:ext cx="2133600" cy="474663"/>
          </a:xfrm>
        </p:spPr>
        <p:txBody>
          <a:bodyPr lIns="80139" tIns="40069" rIns="80139" bIns="40069"/>
          <a:lstStyle>
            <a:lvl1pPr>
              <a:lnSpc>
                <a:spcPct val="100000"/>
              </a:lnSpc>
              <a:defRPr>
                <a:latin typeface="FrutigerNext LT Regular" pitchFamily="34" charset="0"/>
              </a:defRPr>
            </a:lvl1pPr>
          </a:lstStyle>
          <a:p>
            <a:pPr>
              <a:defRPr/>
            </a:pPr>
            <a:fld id="{B4EA4A27-0B4F-4809-ABA3-3EB328515FB4}" type="datetime1">
              <a:rPr lang="zh-CN" altLang="en-US"/>
              <a:pPr>
                <a:defRPr/>
              </a:pPr>
              <a:t>2011-11-22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30F7F24B-34AD-4393-A1A0-C8C16687CA71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0825" y="430213"/>
            <a:ext cx="1981200" cy="54054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52463" y="430213"/>
            <a:ext cx="5795962" cy="54054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F4484750-6165-44D0-9C6A-3FE1BBD4C23A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2463" y="430213"/>
            <a:ext cx="7745412" cy="87153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52463" y="1641475"/>
            <a:ext cx="3887787" cy="41941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92650" y="1641475"/>
            <a:ext cx="3889375" cy="41941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8C76ACCE-85BE-4F33-9126-139BA87CED3B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2463" y="430213"/>
            <a:ext cx="7745412" cy="87153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52463" y="1641475"/>
            <a:ext cx="7929562" cy="4194175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F24BE283-5623-4F1B-A09E-5E65B4CEBBF6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52463" y="1641475"/>
            <a:ext cx="3887787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92650" y="1641475"/>
            <a:ext cx="38893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0F533A6B-682F-490E-848F-AFF03629FBAC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0825" y="638175"/>
            <a:ext cx="1981200" cy="51974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52463" y="638175"/>
            <a:ext cx="5795962" cy="51974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BF755128-CE88-4DA6-89A1-B533BD4EB8AA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52463" y="1641475"/>
            <a:ext cx="3887787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92650" y="1641475"/>
            <a:ext cx="38893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91BC9212-9C42-49EC-936F-A0B04169730F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F590C7F3-9DA4-492A-B144-EC71E481B731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B2D4D262-2041-4016-90E0-CDE20B448136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44C5F37B-91E6-4934-916D-A565E5358FB5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37B96D92-1216-4BB9-85D2-D775A354DDEF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BE075EF6-7414-4E01-A92A-27D3FD8EDFD5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9" descr="dd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224588"/>
            <a:ext cx="9150350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652463" y="6438900"/>
            <a:ext cx="26193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>
              <a:defRPr/>
            </a:pPr>
            <a:r>
              <a:rPr lang="en-US" altLang="zh-CN" sz="1200">
                <a:latin typeface="FrutigerNext LT Bold" pitchFamily="1" charset="0"/>
              </a:rPr>
              <a:t>HUAWEI TECHNOLOGIES CO., LTD.</a:t>
            </a:r>
            <a:endParaRPr lang="en-US" altLang="zh-CN" sz="2200">
              <a:latin typeface="Arial" charset="0"/>
            </a:endParaRPr>
          </a:p>
        </p:txBody>
      </p:sp>
      <p:pic>
        <p:nvPicPr>
          <p:cNvPr id="1028" name="Picture 9" descr="8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08875" y="6399213"/>
            <a:ext cx="1311275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2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1113" y="6489700"/>
            <a:ext cx="209708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85000"/>
              </a:lnSpc>
              <a:defRPr sz="1200">
                <a:latin typeface="FrutigerNext LT Bold" pitchFamily="1" charset="0"/>
              </a:defRPr>
            </a:lvl1pPr>
          </a:lstStyle>
          <a:p>
            <a:pPr>
              <a:defRPr/>
            </a:pPr>
            <a:r>
              <a:rPr lang="de-DE" altLang="zh-CN"/>
              <a:t>Page </a:t>
            </a:r>
            <a:fld id="{023A3B5E-34A0-40CE-AFA1-DEDE3A6FF166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  <p:sp>
        <p:nvSpPr>
          <p:cNvPr id="1030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652463" y="430213"/>
            <a:ext cx="7745412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39" tIns="40069" rIns="80139" bIns="400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8694" name="Rectangle 22"/>
          <p:cNvSpPr>
            <a:spLocks noChangeArrowheads="1"/>
          </p:cNvSpPr>
          <p:nvPr/>
        </p:nvSpPr>
        <p:spPr bwMode="auto">
          <a:xfrm>
            <a:off x="-1908175" y="528638"/>
            <a:ext cx="1844675" cy="530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英文标题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:32-35pt  </a:t>
            </a:r>
            <a:endParaRPr lang="zh-CN" altLang="en-US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 R153 G0 B0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solidFill>
                  <a:schemeClr val="bg1"/>
                </a:solidFill>
                <a:latin typeface="FrutigerNext LT Regular" pitchFamily="34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solidFill>
                  <a:schemeClr val="bg1"/>
                </a:solidFill>
                <a:latin typeface="FrutigerNext LT Regular" pitchFamily="34" charset="0"/>
                <a:ea typeface="华文细黑" pitchFamily="2" charset="-122"/>
              </a:rPr>
              <a:t>: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en-US" altLang="zh-CN" sz="1100">
                <a:solidFill>
                  <a:schemeClr val="bg1"/>
                </a:solidFill>
                <a:latin typeface="FrutigerNext LT Regular" pitchFamily="34" charset="0"/>
                <a:ea typeface="华文细黑" pitchFamily="2" charset="-122"/>
              </a:rPr>
              <a:t>FrutigerNext LT Medium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solidFill>
                  <a:schemeClr val="bg1"/>
                </a:solidFill>
                <a:latin typeface="FrutigerNext LT Regular" pitchFamily="34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solidFill>
                  <a:schemeClr val="bg1"/>
                </a:solidFill>
                <a:latin typeface="FrutigerNext LT Regular" pitchFamily="34" charset="0"/>
                <a:ea typeface="华文细黑" pitchFamily="2" charset="-122"/>
              </a:rPr>
              <a:t>: Arial</a:t>
            </a:r>
          </a:p>
          <a:p>
            <a:pPr algn="r" defTabSz="801688">
              <a:lnSpc>
                <a:spcPct val="7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中文标题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:30-32pt  </a:t>
            </a:r>
            <a:endParaRPr lang="zh-CN" altLang="en-US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 R153 G0 B0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黑体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英文正文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:20-22pt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子目录 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) :18pt  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黑色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solidFill>
                  <a:schemeClr val="bg1"/>
                </a:solidFill>
                <a:latin typeface="FrutigerNext LT Regular" pitchFamily="34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solidFill>
                  <a:schemeClr val="bg1"/>
                </a:solidFill>
                <a:latin typeface="FrutigerNext LT Regular" pitchFamily="34" charset="0"/>
                <a:ea typeface="华文细黑" pitchFamily="2" charset="-122"/>
              </a:rPr>
              <a:t>: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en-US" altLang="zh-CN" sz="1100">
                <a:solidFill>
                  <a:schemeClr val="bg1"/>
                </a:solidFill>
                <a:latin typeface="FrutigerNext LT Regular" pitchFamily="34" charset="0"/>
                <a:ea typeface="华文细黑" pitchFamily="2" charset="-122"/>
              </a:rPr>
              <a:t>FrutigerNext LT Regular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solidFill>
                  <a:schemeClr val="bg1"/>
                </a:solidFill>
                <a:latin typeface="FrutigerNext LT Regular" pitchFamily="34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solidFill>
                  <a:schemeClr val="bg1"/>
                </a:solidFill>
                <a:latin typeface="FrutigerNext LT Regular" pitchFamily="34" charset="0"/>
                <a:ea typeface="华文细黑" pitchFamily="2" charset="-122"/>
              </a:rPr>
              <a:t>: Arial</a:t>
            </a:r>
          </a:p>
          <a:p>
            <a:pPr algn="r" defTabSz="801688">
              <a:lnSpc>
                <a:spcPct val="7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中文正文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:18-20pt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子目录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):18pt </a:t>
            </a:r>
            <a:endParaRPr lang="zh-CN" altLang="en-US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黑色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细黑体 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</p:txBody>
      </p:sp>
      <p:sp>
        <p:nvSpPr>
          <p:cNvPr id="28734" name="Rectangle 62"/>
          <p:cNvSpPr>
            <a:spLocks noChangeArrowheads="1"/>
          </p:cNvSpPr>
          <p:nvPr/>
        </p:nvSpPr>
        <p:spPr bwMode="auto">
          <a:xfrm>
            <a:off x="9199563" y="1423988"/>
            <a:ext cx="1049337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rPr>
              <a:t>配色参考方案：</a:t>
            </a:r>
          </a:p>
          <a:p>
            <a:pPr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rPr>
              <a:t>建议同一页面内不超过四种颜色，以下是</a:t>
            </a:r>
            <a:r>
              <a:rPr lang="en-US" altLang="zh-CN" sz="11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rPr>
              <a:t>13</a:t>
            </a:r>
            <a:r>
              <a:rPr lang="zh-CN" altLang="en-US" sz="11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rPr>
              <a:t>组配色方案，同一页面内只选择一组使用。（仅供参考）</a:t>
            </a: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solidFill>
                <a:schemeClr val="bg1"/>
              </a:solidFill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en-US" altLang="zh-CN" sz="1100">
              <a:solidFill>
                <a:schemeClr val="bg1"/>
              </a:solidFill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zh-CN" altLang="en-US" sz="1100">
              <a:solidFill>
                <a:schemeClr val="bg1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737" name="Rectangle 65"/>
          <p:cNvSpPr>
            <a:spLocks noChangeArrowheads="1"/>
          </p:cNvSpPr>
          <p:nvPr/>
        </p:nvSpPr>
        <p:spPr bwMode="auto">
          <a:xfrm>
            <a:off x="9199563" y="-61913"/>
            <a:ext cx="1049337" cy="83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rPr>
              <a:t>客户或者合作伙伴的标志放在右上角</a:t>
            </a:r>
            <a:r>
              <a:rPr lang="en-US" altLang="zh-CN" sz="11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rPr>
              <a:t>.</a:t>
            </a: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solidFill>
                <a:schemeClr val="bg1"/>
              </a:solidFill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en-US" altLang="zh-CN" sz="1100">
              <a:solidFill>
                <a:schemeClr val="bg1"/>
              </a:solidFill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zh-CN" altLang="en-US" sz="1100">
              <a:solidFill>
                <a:schemeClr val="bg1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3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463" y="1641475"/>
            <a:ext cx="7929562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8752" name="Rectangle 80"/>
          <p:cNvSpPr>
            <a:spLocks noChangeArrowheads="1"/>
          </p:cNvSpPr>
          <p:nvPr/>
        </p:nvSpPr>
        <p:spPr bwMode="auto">
          <a:xfrm>
            <a:off x="9269413" y="3429000"/>
            <a:ext cx="919162" cy="34909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5" tIns="45712" rIns="91425" bIns="45712" anchor="ctr">
            <a:spAutoFit/>
          </a:bodyPr>
          <a:lstStyle/>
          <a:p>
            <a:pPr>
              <a:defRPr/>
            </a:pPr>
            <a:endParaRPr lang="zh-CN" altLang="en-US">
              <a:latin typeface="FrutigerNext LT Regular" pitchFamily="34" charset="0"/>
            </a:endParaRPr>
          </a:p>
        </p:txBody>
      </p:sp>
      <p:grpSp>
        <p:nvGrpSpPr>
          <p:cNvPr id="1036" name="Group 81"/>
          <p:cNvGrpSpPr>
            <a:grpSpLocks/>
          </p:cNvGrpSpPr>
          <p:nvPr/>
        </p:nvGrpSpPr>
        <p:grpSpPr bwMode="auto">
          <a:xfrm>
            <a:off x="9355138" y="3789363"/>
            <a:ext cx="739775" cy="182562"/>
            <a:chOff x="5893" y="2387"/>
            <a:chExt cx="466" cy="115"/>
          </a:xfrm>
        </p:grpSpPr>
        <p:sp>
          <p:nvSpPr>
            <p:cNvPr id="28754" name="Rectangle 82"/>
            <p:cNvSpPr>
              <a:spLocks noChangeArrowheads="1"/>
            </p:cNvSpPr>
            <p:nvPr userDrawn="1"/>
          </p:nvSpPr>
          <p:spPr bwMode="auto">
            <a:xfrm flipV="1">
              <a:off x="6010" y="2387"/>
              <a:ext cx="116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55" name="Rectangle 83"/>
            <p:cNvSpPr>
              <a:spLocks noChangeArrowheads="1"/>
            </p:cNvSpPr>
            <p:nvPr userDrawn="1"/>
          </p:nvSpPr>
          <p:spPr bwMode="auto">
            <a:xfrm flipV="1">
              <a:off x="6126" y="2387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56" name="Rectangle 84"/>
            <p:cNvSpPr>
              <a:spLocks noChangeArrowheads="1"/>
            </p:cNvSpPr>
            <p:nvPr userDrawn="1"/>
          </p:nvSpPr>
          <p:spPr bwMode="auto">
            <a:xfrm flipV="1">
              <a:off x="6242" y="2387"/>
              <a:ext cx="117" cy="115"/>
            </a:xfrm>
            <a:prstGeom prst="rect">
              <a:avLst/>
            </a:prstGeom>
            <a:solidFill>
              <a:srgbClr val="99660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57" name="Rectangle 85"/>
            <p:cNvSpPr>
              <a:spLocks noChangeArrowheads="1"/>
            </p:cNvSpPr>
            <p:nvPr userDrawn="1"/>
          </p:nvSpPr>
          <p:spPr bwMode="auto">
            <a:xfrm flipV="1">
              <a:off x="5893" y="2387"/>
              <a:ext cx="117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</p:grpSp>
      <p:grpSp>
        <p:nvGrpSpPr>
          <p:cNvPr id="1037" name="Group 86"/>
          <p:cNvGrpSpPr>
            <a:grpSpLocks/>
          </p:cNvGrpSpPr>
          <p:nvPr/>
        </p:nvGrpSpPr>
        <p:grpSpPr bwMode="auto">
          <a:xfrm>
            <a:off x="9355138" y="4005263"/>
            <a:ext cx="739775" cy="182562"/>
            <a:chOff x="5893" y="2523"/>
            <a:chExt cx="466" cy="115"/>
          </a:xfrm>
        </p:grpSpPr>
        <p:sp>
          <p:nvSpPr>
            <p:cNvPr id="28759" name="Rectangle 87"/>
            <p:cNvSpPr>
              <a:spLocks noChangeArrowheads="1"/>
            </p:cNvSpPr>
            <p:nvPr userDrawn="1"/>
          </p:nvSpPr>
          <p:spPr bwMode="auto">
            <a:xfrm flipV="1">
              <a:off x="6010" y="2523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60" name="Rectangle 88"/>
            <p:cNvSpPr>
              <a:spLocks noChangeArrowheads="1"/>
            </p:cNvSpPr>
            <p:nvPr userDrawn="1"/>
          </p:nvSpPr>
          <p:spPr bwMode="auto">
            <a:xfrm flipV="1">
              <a:off x="6126" y="2523"/>
              <a:ext cx="116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61" name="Rectangle 89"/>
            <p:cNvSpPr>
              <a:spLocks noChangeArrowheads="1"/>
            </p:cNvSpPr>
            <p:nvPr userDrawn="1"/>
          </p:nvSpPr>
          <p:spPr bwMode="auto">
            <a:xfrm flipV="1">
              <a:off x="6242" y="2523"/>
              <a:ext cx="117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62" name="Rectangle 90"/>
            <p:cNvSpPr>
              <a:spLocks noChangeArrowheads="1"/>
            </p:cNvSpPr>
            <p:nvPr userDrawn="1"/>
          </p:nvSpPr>
          <p:spPr bwMode="auto">
            <a:xfrm flipV="1">
              <a:off x="5893" y="2523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</p:grpSp>
      <p:grpSp>
        <p:nvGrpSpPr>
          <p:cNvPr id="1038" name="Group 91"/>
          <p:cNvGrpSpPr>
            <a:grpSpLocks/>
          </p:cNvGrpSpPr>
          <p:nvPr/>
        </p:nvGrpSpPr>
        <p:grpSpPr bwMode="auto">
          <a:xfrm>
            <a:off x="9355138" y="4221163"/>
            <a:ext cx="739775" cy="182562"/>
            <a:chOff x="5893" y="2659"/>
            <a:chExt cx="466" cy="115"/>
          </a:xfrm>
        </p:grpSpPr>
        <p:sp>
          <p:nvSpPr>
            <p:cNvPr id="28764" name="Rectangle 92"/>
            <p:cNvSpPr>
              <a:spLocks noChangeArrowheads="1"/>
            </p:cNvSpPr>
            <p:nvPr userDrawn="1"/>
          </p:nvSpPr>
          <p:spPr bwMode="auto">
            <a:xfrm flipV="1">
              <a:off x="6010" y="2659"/>
              <a:ext cx="116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65" name="Rectangle 93"/>
            <p:cNvSpPr>
              <a:spLocks noChangeArrowheads="1"/>
            </p:cNvSpPr>
            <p:nvPr userDrawn="1"/>
          </p:nvSpPr>
          <p:spPr bwMode="auto">
            <a:xfrm flipV="1">
              <a:off x="6126" y="2659"/>
              <a:ext cx="116" cy="115"/>
            </a:xfrm>
            <a:prstGeom prst="rect">
              <a:avLst/>
            </a:prstGeom>
            <a:solidFill>
              <a:srgbClr val="0099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66" name="Rectangle 94"/>
            <p:cNvSpPr>
              <a:spLocks noChangeArrowheads="1"/>
            </p:cNvSpPr>
            <p:nvPr userDrawn="1"/>
          </p:nvSpPr>
          <p:spPr bwMode="auto">
            <a:xfrm flipV="1">
              <a:off x="6242" y="2659"/>
              <a:ext cx="117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67" name="Rectangle 95"/>
            <p:cNvSpPr>
              <a:spLocks noChangeArrowheads="1"/>
            </p:cNvSpPr>
            <p:nvPr userDrawn="1"/>
          </p:nvSpPr>
          <p:spPr bwMode="auto">
            <a:xfrm flipV="1">
              <a:off x="5893" y="2659"/>
              <a:ext cx="117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</p:grpSp>
      <p:grpSp>
        <p:nvGrpSpPr>
          <p:cNvPr id="1039" name="Group 96"/>
          <p:cNvGrpSpPr>
            <a:grpSpLocks/>
          </p:cNvGrpSpPr>
          <p:nvPr/>
        </p:nvGrpSpPr>
        <p:grpSpPr bwMode="auto">
          <a:xfrm>
            <a:off x="9355138" y="3573463"/>
            <a:ext cx="739775" cy="188912"/>
            <a:chOff x="5893" y="2251"/>
            <a:chExt cx="466" cy="119"/>
          </a:xfrm>
        </p:grpSpPr>
        <p:sp>
          <p:nvSpPr>
            <p:cNvPr id="28769" name="Rectangle 97"/>
            <p:cNvSpPr>
              <a:spLocks noChangeArrowheads="1"/>
            </p:cNvSpPr>
            <p:nvPr userDrawn="1"/>
          </p:nvSpPr>
          <p:spPr bwMode="auto">
            <a:xfrm flipV="1">
              <a:off x="6126" y="2251"/>
              <a:ext cx="116" cy="119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70" name="Rectangle 98"/>
            <p:cNvSpPr>
              <a:spLocks noChangeArrowheads="1"/>
            </p:cNvSpPr>
            <p:nvPr userDrawn="1"/>
          </p:nvSpPr>
          <p:spPr bwMode="auto">
            <a:xfrm flipV="1">
              <a:off x="6242" y="2251"/>
              <a:ext cx="117" cy="119"/>
            </a:xfrm>
            <a:prstGeom prst="rect">
              <a:avLst/>
            </a:prstGeom>
            <a:solidFill>
              <a:srgbClr val="CC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71" name="Rectangle 99"/>
            <p:cNvSpPr>
              <a:spLocks noChangeArrowheads="1"/>
            </p:cNvSpPr>
            <p:nvPr userDrawn="1"/>
          </p:nvSpPr>
          <p:spPr bwMode="auto">
            <a:xfrm flipV="1">
              <a:off x="5893" y="2251"/>
              <a:ext cx="117" cy="11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72" name="Rectangle 100"/>
            <p:cNvSpPr>
              <a:spLocks noChangeArrowheads="1"/>
            </p:cNvSpPr>
            <p:nvPr userDrawn="1"/>
          </p:nvSpPr>
          <p:spPr bwMode="auto">
            <a:xfrm flipV="1">
              <a:off x="6010" y="2251"/>
              <a:ext cx="116" cy="119"/>
            </a:xfrm>
            <a:prstGeom prst="rect">
              <a:avLst/>
            </a:prstGeom>
            <a:solidFill>
              <a:srgbClr val="66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</p:grpSp>
      <p:grpSp>
        <p:nvGrpSpPr>
          <p:cNvPr id="1040" name="Group 101"/>
          <p:cNvGrpSpPr>
            <a:grpSpLocks/>
          </p:cNvGrpSpPr>
          <p:nvPr/>
        </p:nvGrpSpPr>
        <p:grpSpPr bwMode="auto">
          <a:xfrm>
            <a:off x="9355138" y="4581525"/>
            <a:ext cx="739775" cy="182563"/>
            <a:chOff x="5893" y="2886"/>
            <a:chExt cx="466" cy="115"/>
          </a:xfrm>
        </p:grpSpPr>
        <p:sp>
          <p:nvSpPr>
            <p:cNvPr id="28774" name="Rectangle 102"/>
            <p:cNvSpPr>
              <a:spLocks noChangeArrowheads="1"/>
            </p:cNvSpPr>
            <p:nvPr userDrawn="1"/>
          </p:nvSpPr>
          <p:spPr bwMode="auto">
            <a:xfrm flipV="1">
              <a:off x="6010" y="2886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75" name="Rectangle 103"/>
            <p:cNvSpPr>
              <a:spLocks noChangeArrowheads="1"/>
            </p:cNvSpPr>
            <p:nvPr userDrawn="1"/>
          </p:nvSpPr>
          <p:spPr bwMode="auto">
            <a:xfrm flipV="1">
              <a:off x="6126" y="2886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76" name="Rectangle 104"/>
            <p:cNvSpPr>
              <a:spLocks noChangeArrowheads="1"/>
            </p:cNvSpPr>
            <p:nvPr userDrawn="1"/>
          </p:nvSpPr>
          <p:spPr bwMode="auto">
            <a:xfrm flipV="1">
              <a:off x="6242" y="2886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77" name="Rectangle 105"/>
            <p:cNvSpPr>
              <a:spLocks noChangeArrowheads="1"/>
            </p:cNvSpPr>
            <p:nvPr userDrawn="1"/>
          </p:nvSpPr>
          <p:spPr bwMode="auto">
            <a:xfrm flipV="1">
              <a:off x="5893" y="2886"/>
              <a:ext cx="117" cy="115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</p:grpSp>
      <p:grpSp>
        <p:nvGrpSpPr>
          <p:cNvPr id="1041" name="Group 106"/>
          <p:cNvGrpSpPr>
            <a:grpSpLocks/>
          </p:cNvGrpSpPr>
          <p:nvPr/>
        </p:nvGrpSpPr>
        <p:grpSpPr bwMode="auto">
          <a:xfrm>
            <a:off x="9355138" y="4797425"/>
            <a:ext cx="739775" cy="182563"/>
            <a:chOff x="5893" y="3022"/>
            <a:chExt cx="466" cy="115"/>
          </a:xfrm>
        </p:grpSpPr>
        <p:sp>
          <p:nvSpPr>
            <p:cNvPr id="28779" name="Rectangle 107"/>
            <p:cNvSpPr>
              <a:spLocks noChangeArrowheads="1"/>
            </p:cNvSpPr>
            <p:nvPr userDrawn="1"/>
          </p:nvSpPr>
          <p:spPr bwMode="auto">
            <a:xfrm flipV="1">
              <a:off x="6010" y="3022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80" name="Rectangle 108"/>
            <p:cNvSpPr>
              <a:spLocks noChangeArrowheads="1"/>
            </p:cNvSpPr>
            <p:nvPr userDrawn="1"/>
          </p:nvSpPr>
          <p:spPr bwMode="auto">
            <a:xfrm flipV="1">
              <a:off x="6126" y="3022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81" name="Rectangle 109"/>
            <p:cNvSpPr>
              <a:spLocks noChangeArrowheads="1"/>
            </p:cNvSpPr>
            <p:nvPr userDrawn="1"/>
          </p:nvSpPr>
          <p:spPr bwMode="auto">
            <a:xfrm flipV="1">
              <a:off x="6242" y="3022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82" name="Rectangle 110"/>
            <p:cNvSpPr>
              <a:spLocks noChangeArrowheads="1"/>
            </p:cNvSpPr>
            <p:nvPr userDrawn="1"/>
          </p:nvSpPr>
          <p:spPr bwMode="auto">
            <a:xfrm flipV="1">
              <a:off x="5893" y="3022"/>
              <a:ext cx="117" cy="115"/>
            </a:xfrm>
            <a:prstGeom prst="rect">
              <a:avLst/>
            </a:prstGeom>
            <a:solidFill>
              <a:srgbClr val="99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</p:grpSp>
      <p:grpSp>
        <p:nvGrpSpPr>
          <p:cNvPr id="1042" name="Group 111"/>
          <p:cNvGrpSpPr>
            <a:grpSpLocks/>
          </p:cNvGrpSpPr>
          <p:nvPr/>
        </p:nvGrpSpPr>
        <p:grpSpPr bwMode="auto">
          <a:xfrm>
            <a:off x="9355138" y="5013325"/>
            <a:ext cx="739775" cy="182563"/>
            <a:chOff x="5893" y="3158"/>
            <a:chExt cx="466" cy="115"/>
          </a:xfrm>
        </p:grpSpPr>
        <p:sp>
          <p:nvSpPr>
            <p:cNvPr id="28784" name="Rectangle 112"/>
            <p:cNvSpPr>
              <a:spLocks noChangeArrowheads="1"/>
            </p:cNvSpPr>
            <p:nvPr userDrawn="1"/>
          </p:nvSpPr>
          <p:spPr bwMode="auto">
            <a:xfrm flipV="1">
              <a:off x="6010" y="3158"/>
              <a:ext cx="116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85" name="Rectangle 113"/>
            <p:cNvSpPr>
              <a:spLocks noChangeArrowheads="1"/>
            </p:cNvSpPr>
            <p:nvPr userDrawn="1"/>
          </p:nvSpPr>
          <p:spPr bwMode="auto">
            <a:xfrm flipV="1">
              <a:off x="6126" y="3158"/>
              <a:ext cx="116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86" name="Rectangle 114"/>
            <p:cNvSpPr>
              <a:spLocks noChangeArrowheads="1"/>
            </p:cNvSpPr>
            <p:nvPr userDrawn="1"/>
          </p:nvSpPr>
          <p:spPr bwMode="auto">
            <a:xfrm flipV="1">
              <a:off x="6242" y="3158"/>
              <a:ext cx="117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87" name="Rectangle 115"/>
            <p:cNvSpPr>
              <a:spLocks noChangeArrowheads="1"/>
            </p:cNvSpPr>
            <p:nvPr userDrawn="1"/>
          </p:nvSpPr>
          <p:spPr bwMode="auto">
            <a:xfrm flipV="1">
              <a:off x="5893" y="3158"/>
              <a:ext cx="117" cy="115"/>
            </a:xfrm>
            <a:prstGeom prst="rect">
              <a:avLst/>
            </a:prstGeom>
            <a:solidFill>
              <a:srgbClr val="99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</p:grpSp>
      <p:grpSp>
        <p:nvGrpSpPr>
          <p:cNvPr id="1043" name="Group 116"/>
          <p:cNvGrpSpPr>
            <a:grpSpLocks/>
          </p:cNvGrpSpPr>
          <p:nvPr/>
        </p:nvGrpSpPr>
        <p:grpSpPr bwMode="auto">
          <a:xfrm>
            <a:off x="9355138" y="5373688"/>
            <a:ext cx="739775" cy="182562"/>
            <a:chOff x="5893" y="3385"/>
            <a:chExt cx="466" cy="115"/>
          </a:xfrm>
        </p:grpSpPr>
        <p:sp>
          <p:nvSpPr>
            <p:cNvPr id="28789" name="Rectangle 117"/>
            <p:cNvSpPr>
              <a:spLocks noChangeArrowheads="1"/>
            </p:cNvSpPr>
            <p:nvPr userDrawn="1"/>
          </p:nvSpPr>
          <p:spPr bwMode="auto">
            <a:xfrm flipV="1">
              <a:off x="6010" y="3385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90" name="Rectangle 118"/>
            <p:cNvSpPr>
              <a:spLocks noChangeArrowheads="1"/>
            </p:cNvSpPr>
            <p:nvPr userDrawn="1"/>
          </p:nvSpPr>
          <p:spPr bwMode="auto">
            <a:xfrm flipV="1">
              <a:off x="6126" y="3385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91" name="Rectangle 119"/>
            <p:cNvSpPr>
              <a:spLocks noChangeArrowheads="1"/>
            </p:cNvSpPr>
            <p:nvPr userDrawn="1"/>
          </p:nvSpPr>
          <p:spPr bwMode="auto">
            <a:xfrm flipV="1">
              <a:off x="6242" y="3385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92" name="Rectangle 120"/>
            <p:cNvSpPr>
              <a:spLocks noChangeArrowheads="1"/>
            </p:cNvSpPr>
            <p:nvPr userDrawn="1"/>
          </p:nvSpPr>
          <p:spPr bwMode="auto">
            <a:xfrm flipV="1">
              <a:off x="5893" y="3385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</p:grpSp>
      <p:grpSp>
        <p:nvGrpSpPr>
          <p:cNvPr id="1044" name="Group 121"/>
          <p:cNvGrpSpPr>
            <a:grpSpLocks/>
          </p:cNvGrpSpPr>
          <p:nvPr/>
        </p:nvGrpSpPr>
        <p:grpSpPr bwMode="auto">
          <a:xfrm>
            <a:off x="9355138" y="5589588"/>
            <a:ext cx="739775" cy="182562"/>
            <a:chOff x="5893" y="3521"/>
            <a:chExt cx="466" cy="115"/>
          </a:xfrm>
        </p:grpSpPr>
        <p:sp>
          <p:nvSpPr>
            <p:cNvPr id="28794" name="Rectangle 122"/>
            <p:cNvSpPr>
              <a:spLocks noChangeArrowheads="1"/>
            </p:cNvSpPr>
            <p:nvPr userDrawn="1"/>
          </p:nvSpPr>
          <p:spPr bwMode="auto">
            <a:xfrm flipV="1">
              <a:off x="6010" y="3521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95" name="Rectangle 123"/>
            <p:cNvSpPr>
              <a:spLocks noChangeArrowheads="1"/>
            </p:cNvSpPr>
            <p:nvPr userDrawn="1"/>
          </p:nvSpPr>
          <p:spPr bwMode="auto">
            <a:xfrm flipV="1">
              <a:off x="6126" y="3521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96" name="Rectangle 124"/>
            <p:cNvSpPr>
              <a:spLocks noChangeArrowheads="1"/>
            </p:cNvSpPr>
            <p:nvPr userDrawn="1"/>
          </p:nvSpPr>
          <p:spPr bwMode="auto">
            <a:xfrm flipV="1">
              <a:off x="6242" y="3521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797" name="Rectangle 125"/>
            <p:cNvSpPr>
              <a:spLocks noChangeArrowheads="1"/>
            </p:cNvSpPr>
            <p:nvPr userDrawn="1"/>
          </p:nvSpPr>
          <p:spPr bwMode="auto">
            <a:xfrm flipV="1">
              <a:off x="5893" y="3521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</p:grpSp>
      <p:grpSp>
        <p:nvGrpSpPr>
          <p:cNvPr id="1045" name="Group 126"/>
          <p:cNvGrpSpPr>
            <a:grpSpLocks/>
          </p:cNvGrpSpPr>
          <p:nvPr/>
        </p:nvGrpSpPr>
        <p:grpSpPr bwMode="auto">
          <a:xfrm>
            <a:off x="9355138" y="5805488"/>
            <a:ext cx="739775" cy="182562"/>
            <a:chOff x="5893" y="3657"/>
            <a:chExt cx="466" cy="115"/>
          </a:xfrm>
        </p:grpSpPr>
        <p:sp>
          <p:nvSpPr>
            <p:cNvPr id="28799" name="Rectangle 127"/>
            <p:cNvSpPr>
              <a:spLocks noChangeArrowheads="1"/>
            </p:cNvSpPr>
            <p:nvPr userDrawn="1"/>
          </p:nvSpPr>
          <p:spPr bwMode="auto">
            <a:xfrm flipV="1">
              <a:off x="6010" y="3657"/>
              <a:ext cx="116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800" name="Rectangle 128"/>
            <p:cNvSpPr>
              <a:spLocks noChangeArrowheads="1"/>
            </p:cNvSpPr>
            <p:nvPr userDrawn="1"/>
          </p:nvSpPr>
          <p:spPr bwMode="auto">
            <a:xfrm flipV="1">
              <a:off x="6126" y="3657"/>
              <a:ext cx="116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801" name="Rectangle 129"/>
            <p:cNvSpPr>
              <a:spLocks noChangeArrowheads="1"/>
            </p:cNvSpPr>
            <p:nvPr userDrawn="1"/>
          </p:nvSpPr>
          <p:spPr bwMode="auto">
            <a:xfrm flipV="1">
              <a:off x="6242" y="3657"/>
              <a:ext cx="117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802" name="Rectangle 130"/>
            <p:cNvSpPr>
              <a:spLocks noChangeArrowheads="1"/>
            </p:cNvSpPr>
            <p:nvPr userDrawn="1"/>
          </p:nvSpPr>
          <p:spPr bwMode="auto">
            <a:xfrm flipV="1">
              <a:off x="5893" y="3657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</p:grpSp>
      <p:grpSp>
        <p:nvGrpSpPr>
          <p:cNvPr id="1046" name="Group 131"/>
          <p:cNvGrpSpPr>
            <a:grpSpLocks/>
          </p:cNvGrpSpPr>
          <p:nvPr/>
        </p:nvGrpSpPr>
        <p:grpSpPr bwMode="auto">
          <a:xfrm>
            <a:off x="9355138" y="6165850"/>
            <a:ext cx="739775" cy="182563"/>
            <a:chOff x="5893" y="3884"/>
            <a:chExt cx="466" cy="115"/>
          </a:xfrm>
        </p:grpSpPr>
        <p:sp>
          <p:nvSpPr>
            <p:cNvPr id="28804" name="Rectangle 132"/>
            <p:cNvSpPr>
              <a:spLocks noChangeArrowheads="1"/>
            </p:cNvSpPr>
            <p:nvPr userDrawn="1"/>
          </p:nvSpPr>
          <p:spPr bwMode="auto">
            <a:xfrm flipV="1">
              <a:off x="6010" y="3884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805" name="Rectangle 133"/>
            <p:cNvSpPr>
              <a:spLocks noChangeArrowheads="1"/>
            </p:cNvSpPr>
            <p:nvPr userDrawn="1"/>
          </p:nvSpPr>
          <p:spPr bwMode="auto">
            <a:xfrm flipV="1">
              <a:off x="6126" y="3884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806" name="Rectangle 134"/>
            <p:cNvSpPr>
              <a:spLocks noChangeArrowheads="1"/>
            </p:cNvSpPr>
            <p:nvPr userDrawn="1"/>
          </p:nvSpPr>
          <p:spPr bwMode="auto">
            <a:xfrm flipV="1">
              <a:off x="6242" y="3884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807" name="Rectangle 135"/>
            <p:cNvSpPr>
              <a:spLocks noChangeArrowheads="1"/>
            </p:cNvSpPr>
            <p:nvPr userDrawn="1"/>
          </p:nvSpPr>
          <p:spPr bwMode="auto">
            <a:xfrm flipV="1">
              <a:off x="5893" y="3884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</p:grpSp>
      <p:grpSp>
        <p:nvGrpSpPr>
          <p:cNvPr id="1047" name="Group 136"/>
          <p:cNvGrpSpPr>
            <a:grpSpLocks/>
          </p:cNvGrpSpPr>
          <p:nvPr/>
        </p:nvGrpSpPr>
        <p:grpSpPr bwMode="auto">
          <a:xfrm>
            <a:off x="9355138" y="6391275"/>
            <a:ext cx="739775" cy="182563"/>
            <a:chOff x="5893" y="4026"/>
            <a:chExt cx="466" cy="115"/>
          </a:xfrm>
        </p:grpSpPr>
        <p:sp>
          <p:nvSpPr>
            <p:cNvPr id="28809" name="Rectangle 137"/>
            <p:cNvSpPr>
              <a:spLocks noChangeArrowheads="1"/>
            </p:cNvSpPr>
            <p:nvPr userDrawn="1"/>
          </p:nvSpPr>
          <p:spPr bwMode="auto">
            <a:xfrm flipV="1">
              <a:off x="6010" y="4026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810" name="Rectangle 138"/>
            <p:cNvSpPr>
              <a:spLocks noChangeArrowheads="1"/>
            </p:cNvSpPr>
            <p:nvPr userDrawn="1"/>
          </p:nvSpPr>
          <p:spPr bwMode="auto">
            <a:xfrm flipV="1">
              <a:off x="6126" y="4026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811" name="Rectangle 139"/>
            <p:cNvSpPr>
              <a:spLocks noChangeArrowheads="1"/>
            </p:cNvSpPr>
            <p:nvPr userDrawn="1"/>
          </p:nvSpPr>
          <p:spPr bwMode="auto">
            <a:xfrm flipV="1">
              <a:off x="6242" y="4026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812" name="Rectangle 140"/>
            <p:cNvSpPr>
              <a:spLocks noChangeArrowheads="1"/>
            </p:cNvSpPr>
            <p:nvPr userDrawn="1"/>
          </p:nvSpPr>
          <p:spPr bwMode="auto">
            <a:xfrm flipV="1">
              <a:off x="5893" y="4026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</p:grpSp>
      <p:grpSp>
        <p:nvGrpSpPr>
          <p:cNvPr id="1048" name="Group 141"/>
          <p:cNvGrpSpPr>
            <a:grpSpLocks/>
          </p:cNvGrpSpPr>
          <p:nvPr/>
        </p:nvGrpSpPr>
        <p:grpSpPr bwMode="auto">
          <a:xfrm>
            <a:off x="9355138" y="6615113"/>
            <a:ext cx="739775" cy="182562"/>
            <a:chOff x="5893" y="4167"/>
            <a:chExt cx="466" cy="115"/>
          </a:xfrm>
        </p:grpSpPr>
        <p:sp>
          <p:nvSpPr>
            <p:cNvPr id="28814" name="Rectangle 142"/>
            <p:cNvSpPr>
              <a:spLocks noChangeArrowheads="1"/>
            </p:cNvSpPr>
            <p:nvPr userDrawn="1"/>
          </p:nvSpPr>
          <p:spPr bwMode="auto">
            <a:xfrm flipV="1">
              <a:off x="6010" y="4167"/>
              <a:ext cx="116" cy="115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815" name="Rectangle 143"/>
            <p:cNvSpPr>
              <a:spLocks noChangeArrowheads="1"/>
            </p:cNvSpPr>
            <p:nvPr userDrawn="1"/>
          </p:nvSpPr>
          <p:spPr bwMode="auto">
            <a:xfrm flipV="1">
              <a:off x="6126" y="4167"/>
              <a:ext cx="116" cy="11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816" name="Rectangle 144"/>
            <p:cNvSpPr>
              <a:spLocks noChangeArrowheads="1"/>
            </p:cNvSpPr>
            <p:nvPr userDrawn="1"/>
          </p:nvSpPr>
          <p:spPr bwMode="auto">
            <a:xfrm flipV="1">
              <a:off x="6242" y="4167"/>
              <a:ext cx="117" cy="11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  <p:sp>
          <p:nvSpPr>
            <p:cNvPr id="28817" name="Rectangle 145"/>
            <p:cNvSpPr>
              <a:spLocks noChangeArrowheads="1"/>
            </p:cNvSpPr>
            <p:nvPr userDrawn="1"/>
          </p:nvSpPr>
          <p:spPr bwMode="auto">
            <a:xfrm flipV="1">
              <a:off x="5893" y="4167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FrutigerNext LT Regular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  <p:sldLayoutId id="2147484020" r:id="rId13"/>
  </p:sldLayoutIdLst>
  <p:hf sldNum="0" hdr="0" ftr="0"/>
  <p:txStyles>
    <p:titleStyle>
      <a:lvl1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+mj-lt"/>
          <a:ea typeface="+mj-ea"/>
          <a:cs typeface="+mj-cs"/>
        </a:defRPr>
      </a:lvl1pPr>
      <a:lvl2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2pPr>
      <a:lvl3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3pPr>
      <a:lvl4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4pPr>
      <a:lvl5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5pPr>
      <a:lvl6pPr marL="457200"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6pPr>
      <a:lvl7pPr marL="914400"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7pPr>
      <a:lvl8pPr marL="1371600"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8pPr>
      <a:lvl9pPr marL="1828800"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9pPr>
    </p:titleStyle>
    <p:bodyStyle>
      <a:lvl1pPr marL="300038" indent="-300038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lr>
          <a:schemeClr val="bg2"/>
        </a:buClr>
        <a:buSzPct val="6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n"/>
        <a:defRPr sz="1600">
          <a:solidFill>
            <a:schemeClr val="tx1"/>
          </a:solidFill>
          <a:latin typeface="FrutigerNext LT Light" pitchFamily="34" charset="0"/>
          <a:ea typeface="+mn-ea"/>
        </a:defRPr>
      </a:lvl3pPr>
      <a:lvl4pPr marL="1401763" indent="-200025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har char="–"/>
        <a:defRPr sz="1400">
          <a:solidFill>
            <a:schemeClr val="tx1"/>
          </a:solidFill>
          <a:latin typeface="+mj-lt"/>
          <a:ea typeface="+mn-ea"/>
        </a:defRPr>
      </a:lvl4pPr>
      <a:lvl5pPr marL="1803400" indent="-201613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Font typeface="FrutigerNext LT Medium"/>
        <a:buChar char="~"/>
        <a:defRPr sz="1200">
          <a:solidFill>
            <a:schemeClr val="tx1"/>
          </a:solidFill>
          <a:latin typeface="+mj-lt"/>
          <a:ea typeface="+mn-ea"/>
        </a:defRPr>
      </a:lvl5pPr>
      <a:lvl6pPr marL="22606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6pPr>
      <a:lvl7pPr marL="27178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7pPr>
      <a:lvl8pPr marL="31750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8pPr>
      <a:lvl9pPr marL="36322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5" tIns="45712" rIns="91425" bIns="45712" anchor="ctr">
            <a:spAutoFit/>
          </a:bodyPr>
          <a:lstStyle/>
          <a:p>
            <a:pPr>
              <a:defRPr/>
            </a:pPr>
            <a:endParaRPr lang="zh-CN" altLang="en-US">
              <a:latin typeface="FrutigerNext LT Regular" pitchFamily="34" charset="0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2463" y="638175"/>
            <a:ext cx="7929562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2" tIns="40076" rIns="80152" bIns="400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463" y="1641475"/>
            <a:ext cx="7929562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-1844675" y="898525"/>
            <a:ext cx="1844675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英文目录标题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:35-40pt  </a:t>
            </a:r>
            <a:endParaRPr lang="zh-CN" altLang="en-US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 R153 G0 B0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FrutigerNext LT Medium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 Arial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en-US" altLang="zh-CN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中文目录标题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:35-40pt  </a:t>
            </a:r>
            <a:endParaRPr lang="zh-CN" altLang="en-US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 R153 G0 B0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黑体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zh-CN" altLang="en-US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zh-CN" altLang="en-US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英文目录正文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:28-30pt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子目录 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) :20-30pt  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黑色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FrutigerNext LT Regular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 Arial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en-US" altLang="zh-CN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中文目录正文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:28-30pt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子目录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):20-30pt </a:t>
            </a:r>
            <a:endParaRPr lang="zh-CN" altLang="en-US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黑色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solidFill>
                  <a:schemeClr val="bg1"/>
                </a:solidFill>
                <a:latin typeface="Arial" charset="0"/>
                <a:ea typeface="华文细黑" pitchFamily="2" charset="-122"/>
              </a:rPr>
              <a:t>细黑体 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zh-CN" altLang="en-US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zh-CN" altLang="en-US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en-US" altLang="zh-CN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en-US" altLang="zh-CN" sz="1100">
              <a:solidFill>
                <a:schemeClr val="bg1"/>
              </a:solidFill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defTabSz="801688" rtl="0" eaLnBrk="0" fontAlgn="base" hangingPunct="0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+mj-lt"/>
          <a:ea typeface="+mj-ea"/>
          <a:cs typeface="+mj-cs"/>
        </a:defRPr>
      </a:lvl1pPr>
      <a:lvl2pPr algn="l" defTabSz="801688" rtl="0" eaLnBrk="0" fontAlgn="base" hangingPunct="0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2pPr>
      <a:lvl3pPr algn="l" defTabSz="801688" rtl="0" eaLnBrk="0" fontAlgn="base" hangingPunct="0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3pPr>
      <a:lvl4pPr algn="l" defTabSz="801688" rtl="0" eaLnBrk="0" fontAlgn="base" hangingPunct="0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4pPr>
      <a:lvl5pPr algn="l" defTabSz="801688" rtl="0" eaLnBrk="0" fontAlgn="base" hangingPunct="0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5pPr>
      <a:lvl6pPr marL="4572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6pPr>
      <a:lvl7pPr marL="9144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7pPr>
      <a:lvl8pPr marL="13716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8pPr>
      <a:lvl9pPr marL="18288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9pPr>
    </p:titleStyle>
    <p:bodyStyle>
      <a:lvl1pPr marL="300038" indent="-300038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har char="•"/>
        <a:defRPr sz="2600" b="1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p"/>
        <a:defRPr sz="2400"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n"/>
        <a:defRPr sz="2200">
          <a:solidFill>
            <a:schemeClr val="tx1"/>
          </a:solidFill>
          <a:latin typeface="+mn-lt"/>
          <a:ea typeface="+mn-ea"/>
        </a:defRPr>
      </a:lvl3pPr>
      <a:lvl4pPr marL="1401763" indent="-200025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1803400" indent="-201613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Font typeface="Arial" pitchFamily="34" charset="0"/>
        <a:buChar char="~"/>
        <a:defRPr sz="2000">
          <a:solidFill>
            <a:schemeClr val="tx1"/>
          </a:solidFill>
          <a:latin typeface="+mn-lt"/>
          <a:ea typeface="+mn-ea"/>
        </a:defRPr>
      </a:lvl5pPr>
      <a:lvl6pPr marL="22606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6pPr>
      <a:lvl7pPr marL="27178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7pPr>
      <a:lvl8pPr marL="31750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8pPr>
      <a:lvl9pPr marL="36322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897563"/>
            <a:ext cx="914400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3233738" y="2674938"/>
            <a:ext cx="2779712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448" tIns="41724" rIns="83448" bIns="41724">
            <a:spAutoFit/>
          </a:bodyPr>
          <a:lstStyle/>
          <a:p>
            <a:pPr defTabSz="835025" eaLnBrk="0" hangingPunct="0">
              <a:defRPr/>
            </a:pPr>
            <a:r>
              <a:rPr lang="en-US" altLang="zh-CN" sz="4400">
                <a:solidFill>
                  <a:srgbClr val="990000"/>
                </a:solidFill>
                <a:latin typeface="Arial" charset="0"/>
              </a:rPr>
              <a:t>Thank you</a:t>
            </a:r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3276600" y="3435350"/>
            <a:ext cx="27384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448" tIns="41724" rIns="83448" bIns="41724">
            <a:spAutoFit/>
          </a:bodyPr>
          <a:lstStyle/>
          <a:p>
            <a:pPr defTabSz="835025" eaLnBrk="0" hangingPunct="0">
              <a:defRPr/>
            </a:pPr>
            <a:r>
              <a:rPr lang="en-US" altLang="zh-CN" sz="2600">
                <a:solidFill>
                  <a:srgbClr val="666666"/>
                </a:solidFill>
                <a:latin typeface="Arial" charset="0"/>
              </a:rPr>
              <a:t>www.huawei.com</a:t>
            </a:r>
            <a:endParaRPr lang="en-US" altLang="zh-CN" sz="2100">
              <a:solidFill>
                <a:srgbClr val="99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  <p:sldLayoutId id="2147484040" r:id="rId9"/>
    <p:sldLayoutId id="2147484041" r:id="rId10"/>
    <p:sldLayoutId id="2147484042" r:id="rId11"/>
  </p:sldLayoutIdLst>
  <p:txStyles>
    <p:titleStyle>
      <a:lvl1pPr algn="ctr" defTabSz="8016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016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2pPr>
      <a:lvl3pPr algn="ctr" defTabSz="8016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3pPr>
      <a:lvl4pPr algn="ctr" defTabSz="8016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4pPr>
      <a:lvl5pPr algn="ctr" defTabSz="8016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00038" indent="-300038" algn="l" defTabSz="801688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</a:defRPr>
      </a:lvl3pPr>
      <a:lvl4pPr marL="1401763" indent="-200025" algn="l" defTabSz="801688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  <a:ea typeface="+mn-ea"/>
        </a:defRPr>
      </a:lvl4pPr>
      <a:lvl5pPr marL="1803400" indent="-201613" algn="l" defTabSz="801688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5pPr>
      <a:lvl6pPr marL="22606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6pPr>
      <a:lvl7pPr marL="27178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7pPr>
      <a:lvl8pPr marL="31750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8pPr>
      <a:lvl9pPr marL="36322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/>
          <a:p>
            <a:pPr defTabSz="801688">
              <a:defRPr/>
            </a:pPr>
            <a:fld id="{AAC535B1-6680-47AA-A395-C98CAD0AB6EC}" type="datetime1">
              <a:rPr lang="zh-CN" altLang="en-US">
                <a:latin typeface="+mn-lt"/>
              </a:rPr>
              <a:pPr defTabSz="801688">
                <a:defRPr/>
              </a:pPr>
              <a:t>2011-11-22</a:t>
            </a:fld>
            <a:endParaRPr lang="en-US" altLang="zh-CN" dirty="0">
              <a:latin typeface="+mn-lt"/>
            </a:endParaRPr>
          </a:p>
        </p:txBody>
      </p:sp>
      <p:sp>
        <p:nvSpPr>
          <p:cNvPr id="5123" name="Rectangle 32"/>
          <p:cNvSpPr>
            <a:spLocks noGrp="1" noChangeArrowheads="1"/>
          </p:cNvSpPr>
          <p:nvPr>
            <p:ph type="subTitle" idx="1"/>
          </p:nvPr>
        </p:nvSpPr>
        <p:spPr>
          <a:xfrm>
            <a:off x="214313" y="3071813"/>
            <a:ext cx="6697662" cy="2952750"/>
          </a:xfrm>
        </p:spPr>
        <p:txBody>
          <a:bodyPr/>
          <a:lstStyle/>
          <a:p>
            <a:pPr>
              <a:lnSpc>
                <a:spcPct val="120000"/>
              </a:lnSpc>
            </a:pPr>
            <a:endParaRPr lang="en-US" altLang="zh-CN" sz="2000" b="0" dirty="0" smtClean="0">
              <a:solidFill>
                <a:schemeClr val="tx1"/>
              </a:solidFill>
              <a:latin typeface="FrutigerNext LT Regular"/>
            </a:endParaRPr>
          </a:p>
          <a:p>
            <a:pPr>
              <a:lnSpc>
                <a:spcPct val="120000"/>
              </a:lnSpc>
            </a:pPr>
            <a:r>
              <a:rPr lang="en-US" altLang="zh-CN" sz="2000" b="0" dirty="0" smtClean="0">
                <a:solidFill>
                  <a:schemeClr val="tx1"/>
                </a:solidFill>
                <a:latin typeface="FrutigerNext LT Regular"/>
              </a:rPr>
              <a:t>(</a:t>
            </a:r>
            <a:r>
              <a:rPr lang="en-US" altLang="zh-CN" sz="2000" b="0" dirty="0" err="1" smtClean="0">
                <a:solidFill>
                  <a:schemeClr val="tx1"/>
                </a:solidFill>
                <a:latin typeface="FrutigerNext LT Regular"/>
              </a:rPr>
              <a:t>Tsinghua</a:t>
            </a:r>
            <a:r>
              <a:rPr lang="en-US" altLang="zh-CN" sz="2000" b="0" dirty="0" smtClean="0">
                <a:solidFill>
                  <a:schemeClr val="tx1"/>
                </a:solidFill>
                <a:latin typeface="FrutigerNext LT Regular"/>
              </a:rPr>
              <a:t>, USTC, </a:t>
            </a:r>
            <a:r>
              <a:rPr lang="en-US" altLang="zh-CN" sz="2000" b="0" dirty="0" err="1" smtClean="0">
                <a:solidFill>
                  <a:schemeClr val="tx1"/>
                </a:solidFill>
                <a:latin typeface="FrutigerNext LT Regular"/>
              </a:rPr>
              <a:t>Mircosoft</a:t>
            </a:r>
            <a:r>
              <a:rPr lang="en-US" altLang="zh-CN" sz="2000" b="0" dirty="0" smtClean="0">
                <a:solidFill>
                  <a:schemeClr val="tx1"/>
                </a:solidFill>
                <a:latin typeface="FrutigerNext LT Regular"/>
              </a:rPr>
              <a:t>, </a:t>
            </a:r>
            <a:r>
              <a:rPr lang="en-US" altLang="zh-CN" sz="2000" b="0" dirty="0" err="1" smtClean="0">
                <a:solidFill>
                  <a:schemeClr val="tx1"/>
                </a:solidFill>
                <a:latin typeface="FrutigerNext LT Regular"/>
              </a:rPr>
              <a:t>HiSilion</a:t>
            </a:r>
            <a:r>
              <a:rPr lang="en-US" altLang="zh-CN" sz="2000" b="0" dirty="0" smtClean="0">
                <a:solidFill>
                  <a:schemeClr val="tx1"/>
                </a:solidFill>
                <a:latin typeface="FrutigerNext LT Regular"/>
              </a:rPr>
              <a:t>, </a:t>
            </a:r>
            <a:r>
              <a:rPr lang="en-US" altLang="zh-CN" sz="2000" b="0" dirty="0" err="1" smtClean="0">
                <a:solidFill>
                  <a:schemeClr val="tx1"/>
                </a:solidFill>
                <a:latin typeface="FrutigerNext LT Regular"/>
              </a:rPr>
              <a:t>Huawei</a:t>
            </a:r>
            <a:r>
              <a:rPr lang="en-US" altLang="zh-CN" sz="2000" b="0" dirty="0" smtClean="0">
                <a:solidFill>
                  <a:schemeClr val="tx1"/>
                </a:solidFill>
                <a:latin typeface="FrutigerNext LT Regular"/>
              </a:rPr>
              <a:t>)</a:t>
            </a:r>
          </a:p>
          <a:p>
            <a:pPr>
              <a:lnSpc>
                <a:spcPct val="120000"/>
              </a:lnSpc>
            </a:pPr>
            <a:endParaRPr lang="en-US" altLang="zh-CN" sz="2000" b="0" dirty="0" smtClean="0">
              <a:solidFill>
                <a:schemeClr val="tx1"/>
              </a:solidFill>
              <a:latin typeface="FrutigerNext LT Regular"/>
            </a:endParaRPr>
          </a:p>
          <a:p>
            <a:pPr>
              <a:lnSpc>
                <a:spcPct val="120000"/>
              </a:lnSpc>
            </a:pPr>
            <a:endParaRPr lang="en-US" altLang="zh-CN" sz="2000" b="0" dirty="0" smtClean="0">
              <a:solidFill>
                <a:schemeClr val="tx1"/>
              </a:solidFill>
              <a:latin typeface="FrutigerNext LT Regular"/>
            </a:endParaRPr>
          </a:p>
        </p:txBody>
      </p:sp>
      <p:sp>
        <p:nvSpPr>
          <p:cNvPr id="5124" name="Rectangle 33"/>
          <p:cNvSpPr>
            <a:spLocks noGrp="1" noChangeArrowheads="1"/>
          </p:cNvSpPr>
          <p:nvPr>
            <p:ph type="ctrTitle"/>
          </p:nvPr>
        </p:nvSpPr>
        <p:spPr>
          <a:xfrm>
            <a:off x="857224" y="1571612"/>
            <a:ext cx="7248546" cy="1717675"/>
          </a:xfrm>
        </p:spPr>
        <p:txBody>
          <a:bodyPr/>
          <a:lstStyle/>
          <a:p>
            <a:pPr eaLnBrk="1" hangingPunct="1"/>
            <a:r>
              <a:rPr lang="en-US" altLang="zh-CN" sz="3200" dirty="0" smtClean="0">
                <a:solidFill>
                  <a:srgbClr val="990000"/>
                </a:solidFill>
              </a:rPr>
              <a:t>CE6.c Report on SDIP simplification</a:t>
            </a:r>
            <a:endParaRPr lang="zh-CN" altLang="en-US" sz="3200" dirty="0" smtClean="0">
              <a:solidFill>
                <a:srgbClr val="990000"/>
              </a:solidFill>
            </a:endParaRPr>
          </a:p>
        </p:txBody>
      </p:sp>
      <p:sp>
        <p:nvSpPr>
          <p:cNvPr id="5125" name="DtsShapeName" descr="SLR^G@HM^NQDOG81@5@B7D475594@80C089I:V889@`M46686@!!!!!BIHO@]m46686!!!1@7G33BE110D816C3G6D熊丝吓逛0/3/qqu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1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3 w 21600"/>
              <a:gd name="T13" fmla="*/ 2272 h 21600"/>
              <a:gd name="T14" fmla="*/ 16554 w 21600"/>
              <a:gd name="T15" fmla="*/ 1368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79200" tIns="39600" rIns="79200" bIns="39600"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6361113" y="6489700"/>
            <a:ext cx="2097087" cy="455613"/>
          </a:xfrm>
        </p:spPr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0F533A6B-682F-490E-848F-AFF03629FBAC}" type="slidenum">
              <a:rPr lang="de-DE" altLang="zh-CN" smtClean="0"/>
              <a:pPr>
                <a:defRPr/>
              </a:pPr>
              <a:t>10</a:t>
            </a:fld>
            <a:endParaRPr lang="en-GB" altLang="zh-CN"/>
          </a:p>
        </p:txBody>
      </p:sp>
      <p:sp>
        <p:nvSpPr>
          <p:cNvPr id="7" name="Rectangle 235"/>
          <p:cNvSpPr>
            <a:spLocks noGrp="1" noChangeArrowheads="1"/>
          </p:cNvSpPr>
          <p:nvPr>
            <p:ph type="title"/>
          </p:nvPr>
        </p:nvSpPr>
        <p:spPr>
          <a:xfrm>
            <a:off x="571472" y="214290"/>
            <a:ext cx="7745412" cy="641333"/>
          </a:xfrm>
        </p:spPr>
        <p:txBody>
          <a:bodyPr/>
          <a:lstStyle/>
          <a:p>
            <a:r>
              <a:rPr lang="en-US" altLang="zh-CN" sz="3000" dirty="0" smtClean="0"/>
              <a:t>Case2 results</a:t>
            </a:r>
            <a:r>
              <a:rPr lang="zh-CN" altLang="zh-CN" sz="3000" dirty="0" smtClean="0"/>
              <a:t>:</a:t>
            </a:r>
            <a:r>
              <a:rPr lang="en-US" altLang="zh-CN" sz="3000" dirty="0" smtClean="0"/>
              <a:t> with </a:t>
            </a:r>
            <a:r>
              <a:rPr lang="en-US" altLang="zh-CN" sz="3000" dirty="0" err="1" smtClean="0"/>
              <a:t>classF</a:t>
            </a:r>
            <a:r>
              <a:rPr lang="zh-CN" altLang="en-US" sz="3200" b="1" dirty="0" smtClean="0"/>
              <a:t/>
            </a:r>
            <a:br>
              <a:rPr lang="zh-CN" altLang="en-US" sz="3200" b="1" dirty="0" smtClean="0"/>
            </a:br>
            <a:endParaRPr lang="zh-CN" altLang="en-US" sz="3000" dirty="0" smtClean="0"/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1643041" y="571489"/>
          <a:ext cx="5715040" cy="5943281"/>
        </p:xfrm>
        <a:graphic>
          <a:graphicData uri="http://schemas.openxmlformats.org/drawingml/2006/table">
            <a:tbl>
              <a:tblPr/>
              <a:tblGrid>
                <a:gridCol w="969916"/>
                <a:gridCol w="796823"/>
                <a:gridCol w="779662"/>
                <a:gridCol w="796077"/>
                <a:gridCol w="796823"/>
                <a:gridCol w="779662"/>
                <a:gridCol w="796077"/>
              </a:tblGrid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 dirty="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All Intra HE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All Intra LC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758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 dirty="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A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B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C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D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-5.7%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F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latin typeface="Arial"/>
                          <a:ea typeface="宋体"/>
                        </a:rPr>
                        <a:t>-5.3%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-5.5%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Overall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-2.1%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-2.1%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-2.2%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-2.3%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-2.5%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-2.6%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Enc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113%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118%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Dec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101%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Random Access HE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Random Access LC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A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B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D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F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-3.0%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Overall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Enc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105%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Dec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 dirty="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Low delay B HE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Low delay B LC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A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B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D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F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-2.0%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Overall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Enc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Dec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99%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85728"/>
            <a:ext cx="8072464" cy="658813"/>
          </a:xfrm>
        </p:spPr>
        <p:txBody>
          <a:bodyPr/>
          <a:lstStyle/>
          <a:p>
            <a:pPr hangingPunct="1"/>
            <a:r>
              <a:rPr lang="en-US" altLang="zh-CN" sz="2000" b="1" dirty="0" smtClean="0"/>
              <a:t>Case3: only non square transform unit for Intra (</a:t>
            </a:r>
            <a:r>
              <a:rPr lang="en-US" altLang="zh-CN" sz="2000" b="1" dirty="0" err="1" smtClean="0"/>
              <a:t>Intra_NSQT</a:t>
            </a:r>
            <a:r>
              <a:rPr lang="en-US" altLang="zh-CN" sz="2000" b="1" dirty="0" smtClean="0"/>
              <a:t>)</a:t>
            </a:r>
            <a:endParaRPr lang="zh-CN" altLang="en-US" sz="2000" b="1" dirty="0" smtClean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285720" y="1285860"/>
          <a:ext cx="8001057" cy="3429023"/>
        </p:xfrm>
        <a:graphic>
          <a:graphicData uri="http://schemas.openxmlformats.org/drawingml/2006/table">
            <a:tbl>
              <a:tblPr/>
              <a:tblGrid>
                <a:gridCol w="1171497"/>
                <a:gridCol w="661679"/>
                <a:gridCol w="661679"/>
                <a:gridCol w="661679"/>
                <a:gridCol w="661679"/>
                <a:gridCol w="661679"/>
                <a:gridCol w="661679"/>
                <a:gridCol w="661679"/>
                <a:gridCol w="695889"/>
                <a:gridCol w="750959"/>
                <a:gridCol w="750959"/>
              </a:tblGrid>
              <a:tr h="961447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</a:rPr>
                        <a:t>64x64 CU</a:t>
                      </a:r>
                      <a:endParaRPr lang="zh-CN" sz="1600" dirty="0">
                        <a:latin typeface="Times New Roman"/>
                        <a:ea typeface="宋体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</a:rPr>
                        <a:t>(SIZE_2Nx2N)</a:t>
                      </a:r>
                      <a:endParaRPr lang="zh-CN" sz="1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</a:rPr>
                        <a:t>32x32 CU</a:t>
                      </a:r>
                      <a:endParaRPr lang="zh-CN" sz="1600" dirty="0">
                        <a:latin typeface="Times New Roman"/>
                        <a:ea typeface="宋体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</a:rPr>
                        <a:t>(SIZE_2Nx2N)</a:t>
                      </a:r>
                      <a:endParaRPr lang="zh-CN" sz="1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16x16 CU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(SIZE_2Nx2N)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8x8 CU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(SIZE_2Nx2N)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8x8 CU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(SIZE_NxN)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4468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SQT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NSQT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</a:rPr>
                        <a:t>SQT</a:t>
                      </a:r>
                      <a:endParaRPr lang="zh-CN" sz="1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</a:rPr>
                        <a:t>NSQT</a:t>
                      </a:r>
                      <a:endParaRPr lang="zh-CN" sz="1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</a:rPr>
                        <a:t>SQT</a:t>
                      </a:r>
                      <a:endParaRPr lang="zh-CN" sz="1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NSQT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SQT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NSQT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SQT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NSQT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68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trafoDepth=0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N/A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N/A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32x32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N/A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</a:rPr>
                        <a:t>16x16</a:t>
                      </a:r>
                      <a:endParaRPr lang="zh-CN" sz="1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</a:rPr>
                        <a:t>N/A</a:t>
                      </a:r>
                      <a:endParaRPr lang="zh-CN" sz="1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</a:rPr>
                        <a:t>8x8</a:t>
                      </a:r>
                      <a:endParaRPr lang="zh-CN" sz="1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N/A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N/A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N/A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10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trafoDepth=1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32x32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32x32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16x16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32x8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8x32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8x8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16x4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4x16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</a:rPr>
                        <a:t>4x4</a:t>
                      </a:r>
                      <a:endParaRPr lang="zh-CN" sz="1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</a:rPr>
                        <a:t>8x2</a:t>
                      </a:r>
                      <a:endParaRPr lang="zh-CN" sz="1600" dirty="0">
                        <a:latin typeface="Times New Roman"/>
                        <a:ea typeface="宋体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</a:rPr>
                        <a:t>2x8</a:t>
                      </a:r>
                      <a:endParaRPr lang="zh-CN" sz="1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</a:rPr>
                        <a:t>4x4</a:t>
                      </a:r>
                      <a:endParaRPr lang="zh-CN" sz="1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N/A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10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trafoDepth=2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</a:rPr>
                        <a:t>16x16</a:t>
                      </a:r>
                      <a:endParaRPr lang="zh-CN" sz="1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16x16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8x8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32x2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2x32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4x4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N/A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N/A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</a:rPr>
                        <a:t>N/A</a:t>
                      </a:r>
                      <a:endParaRPr lang="zh-CN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</a:rPr>
                        <a:t>N/A</a:t>
                      </a:r>
                      <a:endParaRPr lang="zh-CN" sz="1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</a:rPr>
                        <a:t>N/A</a:t>
                      </a:r>
                      <a:endParaRPr lang="zh-CN" sz="1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357158" y="5143512"/>
            <a:ext cx="79398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A flag </a:t>
            </a:r>
            <a:r>
              <a:rPr lang="en-US" altLang="zh-CN" sz="1600" dirty="0" err="1" smtClean="0"/>
              <a:t>non_square_transform_flag</a:t>
            </a:r>
            <a:r>
              <a:rPr lang="en-US" altLang="zh-CN" sz="1600" dirty="0" smtClean="0"/>
              <a:t> is added , an additional flag </a:t>
            </a:r>
            <a:r>
              <a:rPr lang="en-US" altLang="zh-CN" sz="1600" dirty="0" err="1" smtClean="0"/>
              <a:t>non_square_transform</a:t>
            </a:r>
            <a:endParaRPr lang="en-US" altLang="zh-CN" sz="1600" dirty="0" smtClean="0"/>
          </a:p>
          <a:p>
            <a:r>
              <a:rPr lang="en-US" altLang="zh-CN" sz="1600" dirty="0" smtClean="0"/>
              <a:t>_direction is also sent to the decoder when </a:t>
            </a:r>
            <a:r>
              <a:rPr lang="en-US" altLang="zh-CN" sz="1600" dirty="0" err="1" smtClean="0"/>
              <a:t>non_square_transform_flag</a:t>
            </a:r>
            <a:r>
              <a:rPr lang="en-US" altLang="zh-CN" sz="1600" dirty="0" smtClean="0"/>
              <a:t> is true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3"/>
          <p:cNvSpPr>
            <a:spLocks noGrp="1"/>
          </p:cNvSpPr>
          <p:nvPr>
            <p:ph type="dt" sz="half" idx="10"/>
          </p:nvPr>
        </p:nvSpPr>
        <p:spPr>
          <a:xfrm>
            <a:off x="6361113" y="6489700"/>
            <a:ext cx="2097087" cy="455613"/>
          </a:xfrm>
        </p:spPr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0F533A6B-682F-490E-848F-AFF03629FBAC}" type="slidenum">
              <a:rPr lang="de-DE" altLang="zh-CN" smtClean="0"/>
              <a:pPr>
                <a:defRPr/>
              </a:pPr>
              <a:t>12</a:t>
            </a:fld>
            <a:endParaRPr lang="en-GB" altLang="zh-CN"/>
          </a:p>
        </p:txBody>
      </p:sp>
      <p:sp>
        <p:nvSpPr>
          <p:cNvPr id="10" name="Rectangle 235"/>
          <p:cNvSpPr>
            <a:spLocks noGrp="1" noChangeArrowheads="1"/>
          </p:cNvSpPr>
          <p:nvPr>
            <p:ph type="title"/>
          </p:nvPr>
        </p:nvSpPr>
        <p:spPr>
          <a:xfrm>
            <a:off x="571472" y="214290"/>
            <a:ext cx="7745412" cy="641333"/>
          </a:xfrm>
        </p:spPr>
        <p:txBody>
          <a:bodyPr/>
          <a:lstStyle/>
          <a:p>
            <a:r>
              <a:rPr lang="en-US" altLang="zh-CN" sz="3000" dirty="0" smtClean="0"/>
              <a:t>Case3 results: without </a:t>
            </a:r>
            <a:r>
              <a:rPr lang="en-US" altLang="zh-CN" sz="3000" dirty="0" err="1" smtClean="0"/>
              <a:t>ClassF</a:t>
            </a:r>
            <a:r>
              <a:rPr lang="en-US" altLang="zh-CN" sz="3000" dirty="0" smtClean="0"/>
              <a:t> </a:t>
            </a:r>
            <a:r>
              <a:rPr lang="zh-CN" altLang="en-US" sz="3200" b="1" dirty="0" smtClean="0"/>
              <a:t/>
            </a:r>
            <a:br>
              <a:rPr lang="zh-CN" altLang="en-US" sz="3200" b="1" dirty="0" smtClean="0"/>
            </a:br>
            <a:endParaRPr lang="zh-CN" altLang="en-US" sz="3000" dirty="0" smtClean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619670" y="2708920"/>
          <a:ext cx="5760642" cy="1704975"/>
        </p:xfrm>
        <a:graphic>
          <a:graphicData uri="http://schemas.openxmlformats.org/drawingml/2006/table">
            <a:tbl>
              <a:tblPr/>
              <a:tblGrid>
                <a:gridCol w="977654"/>
                <a:gridCol w="801677"/>
                <a:gridCol w="788140"/>
                <a:gridCol w="801677"/>
                <a:gridCol w="801677"/>
                <a:gridCol w="788140"/>
                <a:gridCol w="801677"/>
              </a:tblGrid>
              <a:tr h="152400"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Random Access HE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Random Access LC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A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B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D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Overall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-0.60%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-0.37%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-0.56%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-0.59%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-0.57%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-0.80%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-0.76%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Enc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101%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Dec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102%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1619670" y="764704"/>
          <a:ext cx="5760638" cy="1714500"/>
        </p:xfrm>
        <a:graphic>
          <a:graphicData uri="http://schemas.openxmlformats.org/drawingml/2006/table">
            <a:tbl>
              <a:tblPr/>
              <a:tblGrid>
                <a:gridCol w="977654"/>
                <a:gridCol w="797164"/>
                <a:gridCol w="797164"/>
                <a:gridCol w="797164"/>
                <a:gridCol w="797164"/>
                <a:gridCol w="797164"/>
                <a:gridCol w="797164"/>
              </a:tblGrid>
              <a:tr h="152400"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All Intra HE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All Intra LC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A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B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D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latin typeface="Arial"/>
                          <a:ea typeface="宋体"/>
                        </a:rPr>
                        <a:t>-3.1%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-5.0%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Overall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-1.34%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-1.43%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-1.95%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-1.94%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-0.97%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-1.35%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-1.32%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-1.43%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-1.96%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-1.92%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Enc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114%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114%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Dec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98%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1575026" y="4653136"/>
          <a:ext cx="5766655" cy="1704975"/>
        </p:xfrm>
        <a:graphic>
          <a:graphicData uri="http://schemas.openxmlformats.org/drawingml/2006/table">
            <a:tbl>
              <a:tblPr/>
              <a:tblGrid>
                <a:gridCol w="983671"/>
                <a:gridCol w="801676"/>
                <a:gridCol w="788140"/>
                <a:gridCol w="801676"/>
                <a:gridCol w="801676"/>
                <a:gridCol w="788140"/>
                <a:gridCol w="801676"/>
              </a:tblGrid>
              <a:tr h="152400"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Low delay B HE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Low delay B LC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A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B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-0.1%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-0.1%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0.0%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0.0%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D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0.1%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0.0%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Overall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-0.19%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-0.34%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-0.44%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-0.19%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-0.45%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-0.56%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-0.34%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-0.46%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-0.71%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Enc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Dec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101%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3"/>
          <p:cNvSpPr>
            <a:spLocks noGrp="1"/>
          </p:cNvSpPr>
          <p:nvPr>
            <p:ph type="dt" sz="half" idx="10"/>
          </p:nvPr>
        </p:nvSpPr>
        <p:spPr>
          <a:xfrm>
            <a:off x="6361113" y="6489700"/>
            <a:ext cx="2097087" cy="455613"/>
          </a:xfrm>
        </p:spPr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0F533A6B-682F-490E-848F-AFF03629FBAC}" type="slidenum">
              <a:rPr lang="de-DE" altLang="zh-CN" smtClean="0"/>
              <a:pPr>
                <a:defRPr/>
              </a:pPr>
              <a:t>13</a:t>
            </a:fld>
            <a:endParaRPr lang="en-GB" altLang="zh-CN"/>
          </a:p>
        </p:txBody>
      </p:sp>
      <p:sp>
        <p:nvSpPr>
          <p:cNvPr id="10" name="Rectangle 235"/>
          <p:cNvSpPr>
            <a:spLocks noGrp="1" noChangeArrowheads="1"/>
          </p:cNvSpPr>
          <p:nvPr>
            <p:ph type="title"/>
          </p:nvPr>
        </p:nvSpPr>
        <p:spPr>
          <a:xfrm>
            <a:off x="571472" y="214290"/>
            <a:ext cx="7745412" cy="641333"/>
          </a:xfrm>
        </p:spPr>
        <p:txBody>
          <a:bodyPr/>
          <a:lstStyle/>
          <a:p>
            <a:r>
              <a:rPr lang="en-US" altLang="zh-CN" sz="3000" dirty="0" smtClean="0"/>
              <a:t>Case3 results: with </a:t>
            </a:r>
            <a:r>
              <a:rPr lang="en-US" altLang="zh-CN" sz="3000" dirty="0" err="1" smtClean="0"/>
              <a:t>ClassF</a:t>
            </a:r>
            <a:r>
              <a:rPr lang="en-US" altLang="zh-CN" sz="3000" dirty="0" smtClean="0"/>
              <a:t> </a:t>
            </a:r>
            <a:r>
              <a:rPr lang="zh-CN" altLang="en-US" sz="3200" b="1" dirty="0" smtClean="0"/>
              <a:t/>
            </a:r>
            <a:br>
              <a:rPr lang="zh-CN" altLang="en-US" sz="3200" b="1" dirty="0" smtClean="0"/>
            </a:br>
            <a:endParaRPr lang="zh-CN" altLang="en-US" sz="3000" dirty="0" smtClean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475656" y="692696"/>
          <a:ext cx="5976663" cy="1890117"/>
        </p:xfrm>
        <a:graphic>
          <a:graphicData uri="http://schemas.openxmlformats.org/drawingml/2006/table">
            <a:tbl>
              <a:tblPr/>
              <a:tblGrid>
                <a:gridCol w="1150219"/>
                <a:gridCol w="695837"/>
                <a:gridCol w="817695"/>
                <a:gridCol w="831739"/>
                <a:gridCol w="831739"/>
                <a:gridCol w="817695"/>
                <a:gridCol w="831739"/>
              </a:tblGrid>
              <a:tr h="152400"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All Intra HE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All Intra LC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A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B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-1.7%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D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-2.7%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latin typeface="Arial"/>
                          <a:ea typeface="宋体"/>
                        </a:rPr>
                        <a:t>-5.0%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F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-2.7%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-2.8%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Overall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-1.82%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-2.09%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-2.07%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-1.39%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-1.57%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-1.50%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-1.82%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-2.10%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-2.07%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61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Enc Time[%]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114%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115%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Dec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98%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475656" y="2708920"/>
          <a:ext cx="5976663" cy="1866900"/>
        </p:xfrm>
        <a:graphic>
          <a:graphicData uri="http://schemas.openxmlformats.org/drawingml/2006/table">
            <a:tbl>
              <a:tblPr/>
              <a:tblGrid>
                <a:gridCol w="1150219"/>
                <a:gridCol w="695837"/>
                <a:gridCol w="817695"/>
                <a:gridCol w="831739"/>
                <a:gridCol w="831739"/>
                <a:gridCol w="817695"/>
                <a:gridCol w="831739"/>
              </a:tblGrid>
              <a:tr h="0"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Random Access HE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Random Access LC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A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B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D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F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-2.0%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Overall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-1.04%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-1.04%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-0.76%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-0.81%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-0.87%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-0.96%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-1.03%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-1.04%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Enc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Dec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102%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475656" y="4653136"/>
          <a:ext cx="5976663" cy="1866900"/>
        </p:xfrm>
        <a:graphic>
          <a:graphicData uri="http://schemas.openxmlformats.org/drawingml/2006/table">
            <a:tbl>
              <a:tblPr/>
              <a:tblGrid>
                <a:gridCol w="1150219"/>
                <a:gridCol w="695837"/>
                <a:gridCol w="817695"/>
                <a:gridCol w="831739"/>
                <a:gridCol w="831739"/>
                <a:gridCol w="817695"/>
                <a:gridCol w="831739"/>
              </a:tblGrid>
              <a:tr h="152400"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Low delay B HE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Low delay B LC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A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B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0.0%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0.0%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D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0.1%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-0.1%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0.0%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F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Overall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-0.58%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-0.48%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-0.69%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-0.66%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-0.59%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-0.59%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-0.82%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Enc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Dec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101%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642910" y="0"/>
            <a:ext cx="7745412" cy="712771"/>
          </a:xfrm>
        </p:spPr>
        <p:txBody>
          <a:bodyPr/>
          <a:lstStyle/>
          <a:p>
            <a:r>
              <a:rPr lang="en-US" altLang="zh-CN" dirty="0" smtClean="0"/>
              <a:t>Results summary</a:t>
            </a:r>
            <a:endParaRPr lang="zh-CN" altLang="en-US" dirty="0"/>
          </a:p>
        </p:txBody>
      </p:sp>
      <p:sp>
        <p:nvSpPr>
          <p:cNvPr id="16" name="圆角矩形标注 15"/>
          <p:cNvSpPr/>
          <p:nvPr/>
        </p:nvSpPr>
        <p:spPr bwMode="auto">
          <a:xfrm>
            <a:off x="571472" y="3571876"/>
            <a:ext cx="1071570" cy="565208"/>
          </a:xfrm>
          <a:prstGeom prst="wedgeRoundRectCallout">
            <a:avLst>
              <a:gd name="adj1" fmla="val 90828"/>
              <a:gd name="adj2" fmla="val 207103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9200" tIns="39600" rIns="79200" bIns="396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016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utigerNext LT Regular" pitchFamily="34" charset="0"/>
                <a:ea typeface="MS PGothic" pitchFamily="34" charset="-128"/>
              </a:rPr>
              <a:t>With 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utigerNext LT Regular" pitchFamily="34" charset="0"/>
                <a:ea typeface="MS PGothic" pitchFamily="34" charset="-128"/>
              </a:rPr>
              <a:t>classF</a:t>
            </a:r>
            <a:endParaRPr kumimoji="0" lang="zh-CN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utigerNext LT Regular" pitchFamily="34" charset="0"/>
              <a:ea typeface="MS PGothic" pitchFamily="34" charset="-128"/>
            </a:endParaRPr>
          </a:p>
        </p:txBody>
      </p:sp>
      <p:sp>
        <p:nvSpPr>
          <p:cNvPr id="17" name="圆角矩形标注 16"/>
          <p:cNvSpPr/>
          <p:nvPr/>
        </p:nvSpPr>
        <p:spPr bwMode="auto">
          <a:xfrm>
            <a:off x="438120" y="1295384"/>
            <a:ext cx="1071570" cy="565208"/>
          </a:xfrm>
          <a:prstGeom prst="wedgeRoundRectCallout">
            <a:avLst>
              <a:gd name="adj1" fmla="val 102464"/>
              <a:gd name="adj2" fmla="val 194847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9200" tIns="39600" rIns="79200" bIns="396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016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utigerNext LT Regular" pitchFamily="34" charset="0"/>
                <a:ea typeface="MS PGothic" pitchFamily="34" charset="-128"/>
              </a:rPr>
              <a:t>Without 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utigerNext LT Regular" pitchFamily="34" charset="0"/>
                <a:ea typeface="MS PGothic" pitchFamily="34" charset="-128"/>
              </a:rPr>
              <a:t>classF</a:t>
            </a:r>
            <a:endParaRPr kumimoji="0" lang="zh-CN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utigerNext LT Regular" pitchFamily="34" charset="0"/>
              <a:ea typeface="MS PGothic" pitchFamily="34" charset="-128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123728" y="692696"/>
          <a:ext cx="6696744" cy="2880316"/>
        </p:xfrm>
        <a:graphic>
          <a:graphicData uri="http://schemas.openxmlformats.org/drawingml/2006/table">
            <a:tbl>
              <a:tblPr/>
              <a:tblGrid>
                <a:gridCol w="578860"/>
                <a:gridCol w="557887"/>
                <a:gridCol w="557887"/>
                <a:gridCol w="555790"/>
                <a:gridCol w="555790"/>
                <a:gridCol w="555790"/>
                <a:gridCol w="555790"/>
                <a:gridCol w="555790"/>
                <a:gridCol w="555790"/>
                <a:gridCol w="555790"/>
                <a:gridCol w="555790"/>
                <a:gridCol w="555790"/>
              </a:tblGrid>
              <a:tr h="192021">
                <a:tc rowSpan="3"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宋体"/>
                        </a:rPr>
                        <a:t>Test case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宋体"/>
                        </a:rPr>
                        <a:t>BD-RATE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宋体"/>
                        </a:rPr>
                        <a:t>Enc/Dec Time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2021"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HE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LC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HE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LC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4043"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Y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宋体"/>
                        </a:rPr>
                        <a:t>U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宋体"/>
                        </a:rPr>
                        <a:t>V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Y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宋体"/>
                        </a:rPr>
                        <a:t>U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宋体"/>
                        </a:rPr>
                        <a:t>V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Enc time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Dec time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Enc time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Dec time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宋体"/>
                        </a:rPr>
                        <a:t>case_1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</a:rPr>
                        <a:t>Intra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-2.22%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-2.34%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-2.28%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-2.95%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宋体"/>
                        </a:rPr>
                        <a:t>-3.10%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127%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135%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</a:rPr>
                        <a:t>RA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</a:rPr>
                        <a:t>LD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 gridSpan="12"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2021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case_2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</a:rPr>
                        <a:t>Intra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-1.74%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-1.82%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-2.20%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-2.35%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113%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118%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</a:rPr>
                        <a:t>RA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</a:rPr>
                        <a:t>LD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-0.18%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 gridSpan="12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2021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case_3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</a:rPr>
                        <a:t>Intra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-1.43%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-1.95%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-1.94%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114%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114%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</a:rPr>
                        <a:t>RA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</a:rPr>
                        <a:t>LD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-0.19%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101%</a:t>
                      </a:r>
                      <a:endParaRPr lang="zh-CN" sz="1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2123728" y="3645024"/>
          <a:ext cx="6696744" cy="2664299"/>
        </p:xfrm>
        <a:graphic>
          <a:graphicData uri="http://schemas.openxmlformats.org/drawingml/2006/table">
            <a:tbl>
              <a:tblPr/>
              <a:tblGrid>
                <a:gridCol w="578860"/>
                <a:gridCol w="557887"/>
                <a:gridCol w="557887"/>
                <a:gridCol w="555790"/>
                <a:gridCol w="555790"/>
                <a:gridCol w="555790"/>
                <a:gridCol w="555790"/>
                <a:gridCol w="555790"/>
                <a:gridCol w="555790"/>
                <a:gridCol w="555790"/>
                <a:gridCol w="555790"/>
                <a:gridCol w="555790"/>
              </a:tblGrid>
              <a:tr h="177620">
                <a:tc rowSpan="3"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宋体"/>
                        </a:rPr>
                        <a:t>Test case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宋体"/>
                        </a:rPr>
                        <a:t>BD-RATE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宋体"/>
                        </a:rPr>
                        <a:t>Enc/Dec Time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7620"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HE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LC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HE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LC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55239"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Y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宋体"/>
                        </a:rPr>
                        <a:t>U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宋体"/>
                        </a:rPr>
                        <a:t>V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Y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宋体"/>
                        </a:rPr>
                        <a:t>U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宋体"/>
                        </a:rPr>
                        <a:t>V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Enc time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Dec time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Enc time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Dec time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20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宋体"/>
                        </a:rPr>
                        <a:t>case_1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</a:rPr>
                        <a:t>Intra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-2.14%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-2.69%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-2.80%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宋体"/>
                        </a:rPr>
                        <a:t>-3.01%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宋体"/>
                        </a:rPr>
                        <a:t>-3.31%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宋体"/>
                        </a:rPr>
                        <a:t>-3.44%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127%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134%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2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</a:rPr>
                        <a:t>RA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-1.40%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-1.40%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-1.80%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-1.70%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-1.80%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2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</a:rPr>
                        <a:t>LD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-1.40%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20">
                <a:tc gridSpan="12"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7620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case_2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</a:rPr>
                        <a:t>Intra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-1.70%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-2.10%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-2.20%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-2.30%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-2.50%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-2.60%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113%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118%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2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</a:rPr>
                        <a:t>RA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2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</a:rPr>
                        <a:t>LD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20">
                <a:tc gridSpan="12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7620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case_3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</a:rPr>
                        <a:t>Intra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-1.82%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-2.09%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-2.07%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114%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115%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2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</a:rPr>
                        <a:t>RA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2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</a:rPr>
                        <a:t>LD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102%</a:t>
                      </a:r>
                      <a:endParaRPr lang="zh-CN" sz="1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8643938" cy="658813"/>
          </a:xfrm>
        </p:spPr>
        <p:txBody>
          <a:bodyPr/>
          <a:lstStyle/>
          <a:p>
            <a:pPr hangingPunct="1"/>
            <a:r>
              <a:rPr lang="en-US" altLang="zh-CN" sz="2000" b="1" dirty="0" smtClean="0"/>
              <a:t>Comb_1: Combination of G556 case1+ G267+G322+G142+G143 </a:t>
            </a:r>
            <a:r>
              <a:rPr lang="en-US" altLang="zh-CN" sz="2000" b="1" dirty="0" err="1" smtClean="0"/>
              <a:t>vs</a:t>
            </a:r>
            <a:r>
              <a:rPr lang="en-US" altLang="zh-CN" sz="2000" b="1" dirty="0" smtClean="0"/>
              <a:t> </a:t>
            </a:r>
            <a:r>
              <a:rPr lang="en-US" altLang="zh-CN" sz="2000" b="1" dirty="0" smtClean="0"/>
              <a:t>HM4.0</a:t>
            </a:r>
            <a:br>
              <a:rPr lang="en-US" altLang="zh-CN" sz="2000" b="1" dirty="0" smtClean="0"/>
            </a:br>
            <a:r>
              <a:rPr lang="zh-CN" altLang="en-US" sz="2000" b="1" dirty="0" smtClean="0"/>
              <a:t>（</a:t>
            </a:r>
            <a:r>
              <a:rPr lang="en-US" altLang="zh-CN" sz="2000" b="1" dirty="0" smtClean="0"/>
              <a:t>from JCTVC-G558</a:t>
            </a:r>
            <a:r>
              <a:rPr lang="zh-CN" altLang="en-US" sz="2000" b="1" dirty="0" smtClean="0"/>
              <a:t>）</a:t>
            </a:r>
            <a:endParaRPr lang="zh-CN" altLang="en-US" sz="2000" dirty="0" smtClean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214546" y="857232"/>
          <a:ext cx="5929353" cy="2428892"/>
        </p:xfrm>
        <a:graphic>
          <a:graphicData uri="http://schemas.openxmlformats.org/drawingml/2006/table">
            <a:tbl>
              <a:tblPr/>
              <a:tblGrid>
                <a:gridCol w="1006287"/>
                <a:gridCol w="820511"/>
                <a:gridCol w="820511"/>
                <a:gridCol w="820511"/>
                <a:gridCol w="820511"/>
                <a:gridCol w="820511"/>
                <a:gridCol w="820511"/>
              </a:tblGrid>
              <a:tr h="224897"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All Intra HE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All Intra LC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36142"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65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A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1365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B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Arial"/>
                          <a:ea typeface="宋体"/>
                        </a:rPr>
                        <a:t>-4.1%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-5.3%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1365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-2.5%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1365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D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-2.4%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2489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-7.3%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-7.0%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Arial"/>
                          <a:ea typeface="宋体"/>
                        </a:rPr>
                        <a:t>-4.0%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-9.3%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-7.7%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2489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Overall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-1.49%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-3.68%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-3.69%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-2.40%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-4.71%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-4.68%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2489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-1.49%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-3.71%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-3.70%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-2.40%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-4.72%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-4.67%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65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Enc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129%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136%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489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Dec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2285984" y="3786190"/>
          <a:ext cx="5929355" cy="2286019"/>
        </p:xfrm>
        <a:graphic>
          <a:graphicData uri="http://schemas.openxmlformats.org/drawingml/2006/table">
            <a:tbl>
              <a:tblPr/>
              <a:tblGrid>
                <a:gridCol w="1006287"/>
                <a:gridCol w="825156"/>
                <a:gridCol w="811222"/>
                <a:gridCol w="825156"/>
                <a:gridCol w="825156"/>
                <a:gridCol w="811222"/>
                <a:gridCol w="825156"/>
              </a:tblGrid>
              <a:tr h="194555"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All Intra HE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All Intra LC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04282"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A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848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B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Arial"/>
                          <a:ea typeface="宋体"/>
                        </a:rPr>
                        <a:t>-4.2%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-5.3%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848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848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D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-2.5%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848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-7.4%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-7.0%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Arial"/>
                          <a:ea typeface="宋体"/>
                        </a:rPr>
                        <a:t>-4.0%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-9.3%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-7.7%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455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F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-6.1%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-6.2%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-6.4%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Arial"/>
                          <a:ea typeface="宋体"/>
                        </a:rPr>
                        <a:t>-6.9%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-6.8%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-6.8%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9455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Overall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-2.25%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-4.16%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-4.18%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-3.16%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Arial"/>
                          <a:ea typeface="宋体"/>
                        </a:rPr>
                        <a:t>-5.07%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-5.04%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455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-2.25%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-4.18%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-4.19%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-3.16%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-5.07%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-5.04%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Enc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129%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135%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455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Dec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圆角矩形标注 8"/>
          <p:cNvSpPr/>
          <p:nvPr/>
        </p:nvSpPr>
        <p:spPr bwMode="auto">
          <a:xfrm>
            <a:off x="571472" y="3571876"/>
            <a:ext cx="1071570" cy="565208"/>
          </a:xfrm>
          <a:prstGeom prst="wedgeRoundRectCallout">
            <a:avLst>
              <a:gd name="adj1" fmla="val 90828"/>
              <a:gd name="adj2" fmla="val 207103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9200" tIns="39600" rIns="79200" bIns="396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016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utigerNext LT Regular" pitchFamily="34" charset="0"/>
                <a:ea typeface="MS PGothic" pitchFamily="34" charset="-128"/>
              </a:rPr>
              <a:t>With 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utigerNext LT Regular" pitchFamily="34" charset="0"/>
                <a:ea typeface="MS PGothic" pitchFamily="34" charset="-128"/>
              </a:rPr>
              <a:t>classF</a:t>
            </a:r>
            <a:endParaRPr kumimoji="0" lang="zh-CN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utigerNext LT Regular" pitchFamily="34" charset="0"/>
              <a:ea typeface="MS PGothic" pitchFamily="34" charset="-128"/>
            </a:endParaRPr>
          </a:p>
        </p:txBody>
      </p:sp>
      <p:sp>
        <p:nvSpPr>
          <p:cNvPr id="10" name="圆角矩形标注 9"/>
          <p:cNvSpPr/>
          <p:nvPr/>
        </p:nvSpPr>
        <p:spPr bwMode="auto">
          <a:xfrm>
            <a:off x="438120" y="1295384"/>
            <a:ext cx="1071570" cy="565208"/>
          </a:xfrm>
          <a:prstGeom prst="wedgeRoundRectCallout">
            <a:avLst>
              <a:gd name="adj1" fmla="val 102464"/>
              <a:gd name="adj2" fmla="val 194847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9200" tIns="39600" rIns="79200" bIns="396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016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utigerNext LT Regular" pitchFamily="34" charset="0"/>
                <a:ea typeface="MS PGothic" pitchFamily="34" charset="-128"/>
              </a:rPr>
              <a:t>Without 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utigerNext LT Regular" pitchFamily="34" charset="0"/>
                <a:ea typeface="MS PGothic" pitchFamily="34" charset="-128"/>
              </a:rPr>
              <a:t>classF</a:t>
            </a:r>
            <a:endParaRPr kumimoji="0" lang="zh-CN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utigerNext LT Regular" pitchFamily="34" charset="0"/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8643938" cy="658813"/>
          </a:xfrm>
        </p:spPr>
        <p:txBody>
          <a:bodyPr/>
          <a:lstStyle/>
          <a:p>
            <a:pPr hangingPunct="1"/>
            <a:r>
              <a:rPr lang="en-US" altLang="zh-CN" sz="2000" b="1" dirty="0" smtClean="0"/>
              <a:t>Comb_2: Combination of G556 case1+ G267+G322+G142+G143+G354 </a:t>
            </a:r>
            <a:r>
              <a:rPr lang="en-US" altLang="zh-CN" sz="2000" b="1" dirty="0" err="1" smtClean="0"/>
              <a:t>vs</a:t>
            </a:r>
            <a:r>
              <a:rPr lang="en-US" altLang="zh-CN" sz="2000" b="1" dirty="0" smtClean="0"/>
              <a:t> </a:t>
            </a:r>
            <a:r>
              <a:rPr lang="en-US" altLang="zh-CN" sz="2000" b="1" dirty="0" smtClean="0"/>
              <a:t>HM4.0</a:t>
            </a:r>
            <a:r>
              <a:rPr lang="zh-CN" altLang="en-US" sz="2000" b="1" dirty="0" smtClean="0"/>
              <a:t> （</a:t>
            </a:r>
            <a:r>
              <a:rPr lang="en-US" altLang="zh-CN" sz="2000" b="1" dirty="0" smtClean="0"/>
              <a:t>from JCTVC-G558</a:t>
            </a:r>
            <a:r>
              <a:rPr lang="zh-CN" altLang="en-US" sz="2000" b="1" dirty="0" smtClean="0"/>
              <a:t>）</a:t>
            </a:r>
            <a:endParaRPr lang="zh-CN" altLang="en-US" sz="2000" dirty="0" smtClean="0"/>
          </a:p>
        </p:txBody>
      </p:sp>
      <p:sp>
        <p:nvSpPr>
          <p:cNvPr id="8" name="圆角矩形标注 7"/>
          <p:cNvSpPr/>
          <p:nvPr/>
        </p:nvSpPr>
        <p:spPr bwMode="auto">
          <a:xfrm>
            <a:off x="571472" y="3571876"/>
            <a:ext cx="1071570" cy="565208"/>
          </a:xfrm>
          <a:prstGeom prst="wedgeRoundRectCallout">
            <a:avLst>
              <a:gd name="adj1" fmla="val 90828"/>
              <a:gd name="adj2" fmla="val 207103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9200" tIns="39600" rIns="79200" bIns="396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016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utigerNext LT Regular" pitchFamily="34" charset="0"/>
                <a:ea typeface="MS PGothic" pitchFamily="34" charset="-128"/>
              </a:rPr>
              <a:t>With 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utigerNext LT Regular" pitchFamily="34" charset="0"/>
                <a:ea typeface="MS PGothic" pitchFamily="34" charset="-128"/>
              </a:rPr>
              <a:t>classF</a:t>
            </a:r>
            <a:endParaRPr kumimoji="0" lang="zh-CN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utigerNext LT Regular" pitchFamily="34" charset="0"/>
              <a:ea typeface="MS PGothic" pitchFamily="34" charset="-128"/>
            </a:endParaRPr>
          </a:p>
        </p:txBody>
      </p:sp>
      <p:sp>
        <p:nvSpPr>
          <p:cNvPr id="9" name="圆角矩形标注 8"/>
          <p:cNvSpPr/>
          <p:nvPr/>
        </p:nvSpPr>
        <p:spPr bwMode="auto">
          <a:xfrm>
            <a:off x="438120" y="1295384"/>
            <a:ext cx="1071570" cy="565208"/>
          </a:xfrm>
          <a:prstGeom prst="wedgeRoundRectCallout">
            <a:avLst>
              <a:gd name="adj1" fmla="val 102464"/>
              <a:gd name="adj2" fmla="val 194847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9200" tIns="39600" rIns="79200" bIns="396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016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utigerNext LT Regular" pitchFamily="34" charset="0"/>
                <a:ea typeface="MS PGothic" pitchFamily="34" charset="-128"/>
              </a:rPr>
              <a:t>Without 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utigerNext LT Regular" pitchFamily="34" charset="0"/>
                <a:ea typeface="MS PGothic" pitchFamily="34" charset="-128"/>
              </a:rPr>
              <a:t>classF</a:t>
            </a:r>
            <a:endParaRPr kumimoji="0" lang="zh-CN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utigerNext LT Regular" pitchFamily="34" charset="0"/>
              <a:ea typeface="MS PGothic" pitchFamily="34" charset="-128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2214546" y="857232"/>
          <a:ext cx="6072233" cy="2500332"/>
        </p:xfrm>
        <a:graphic>
          <a:graphicData uri="http://schemas.openxmlformats.org/drawingml/2006/table">
            <a:tbl>
              <a:tblPr/>
              <a:tblGrid>
                <a:gridCol w="1030535"/>
                <a:gridCol w="840283"/>
                <a:gridCol w="840283"/>
                <a:gridCol w="840283"/>
                <a:gridCol w="840283"/>
                <a:gridCol w="840283"/>
                <a:gridCol w="840283"/>
              </a:tblGrid>
              <a:tr h="222252">
                <a:tc>
                  <a:txBody>
                    <a:bodyPr/>
                    <a:lstStyle/>
                    <a:p>
                      <a:endParaRPr lang="zh-CN" sz="12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All Intra HE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All Intra LC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36142">
                <a:tc>
                  <a:txBody>
                    <a:bodyPr/>
                    <a:lstStyle/>
                    <a:p>
                      <a:endParaRPr lang="zh-CN" sz="12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A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latin typeface="Arial"/>
                          <a:ea typeface="宋体"/>
                        </a:rPr>
                        <a:t>-3.1%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latin typeface="Arial"/>
                          <a:ea typeface="宋体"/>
                        </a:rPr>
                        <a:t>-3.1%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latin typeface="Arial"/>
                          <a:ea typeface="宋体"/>
                        </a:rPr>
                        <a:t>-3.9%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latin typeface="Arial"/>
                          <a:ea typeface="宋体"/>
                        </a:rPr>
                        <a:t>-4.1%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2225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B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latin typeface="Arial"/>
                          <a:ea typeface="宋体"/>
                        </a:rPr>
                        <a:t>-4.2%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latin typeface="Arial"/>
                          <a:ea typeface="宋体"/>
                        </a:rPr>
                        <a:t>-4.3%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-2.6%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latin typeface="Arial"/>
                          <a:ea typeface="宋体"/>
                        </a:rPr>
                        <a:t>-4.9%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latin typeface="Arial"/>
                          <a:ea typeface="宋体"/>
                        </a:rPr>
                        <a:t>-5.3%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2225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C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-1.7%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-2.7%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latin typeface="Arial"/>
                          <a:ea typeface="宋体"/>
                        </a:rPr>
                        <a:t>-3.1%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-2.4%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latin typeface="Arial"/>
                          <a:ea typeface="宋体"/>
                        </a:rPr>
                        <a:t>-3.4%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latin typeface="Arial"/>
                          <a:ea typeface="宋体"/>
                        </a:rPr>
                        <a:t>-3.9%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2225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D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-2.7%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-2.7%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-2.3%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latin typeface="Arial"/>
                          <a:ea typeface="宋体"/>
                        </a:rPr>
                        <a:t>-3.2%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latin typeface="Arial"/>
                          <a:ea typeface="宋体"/>
                        </a:rPr>
                        <a:t>-3.2%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3614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E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-2.5%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latin typeface="Arial"/>
                          <a:ea typeface="宋体"/>
                        </a:rPr>
                        <a:t>-7.6%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latin typeface="Arial"/>
                          <a:ea typeface="宋体"/>
                        </a:rPr>
                        <a:t>-7.2%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latin typeface="Arial"/>
                          <a:ea typeface="宋体"/>
                        </a:rPr>
                        <a:t>-4.1%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latin typeface="Arial"/>
                          <a:ea typeface="宋体"/>
                        </a:rPr>
                        <a:t>-9.3%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latin typeface="Arial"/>
                          <a:ea typeface="宋体"/>
                        </a:rPr>
                        <a:t>-7.6%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2225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Overall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-1.67%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latin typeface="Arial"/>
                          <a:ea typeface="宋体"/>
                        </a:rPr>
                        <a:t>-3.89%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latin typeface="Arial"/>
                          <a:ea typeface="宋体"/>
                        </a:rPr>
                        <a:t>-3.93%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-2.50%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latin typeface="Arial"/>
                          <a:ea typeface="宋体"/>
                        </a:rPr>
                        <a:t>-4.71%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latin typeface="Arial"/>
                          <a:ea typeface="宋体"/>
                        </a:rPr>
                        <a:t>-4.70%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3614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2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-1.67%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-3.91%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-3.93%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-2.50%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-4.72%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-4.69%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Enc Time[%]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129%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135%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3614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Dec Time[%]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99%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2214546" y="3786190"/>
          <a:ext cx="6143666" cy="2357456"/>
        </p:xfrm>
        <a:graphic>
          <a:graphicData uri="http://schemas.openxmlformats.org/drawingml/2006/table">
            <a:tbl>
              <a:tblPr/>
              <a:tblGrid>
                <a:gridCol w="1041908"/>
                <a:gridCol w="850293"/>
                <a:gridCol w="850293"/>
                <a:gridCol w="850293"/>
                <a:gridCol w="850293"/>
                <a:gridCol w="850293"/>
                <a:gridCol w="850293"/>
              </a:tblGrid>
              <a:tr h="222354"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All Intra HE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All Intra LC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40"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A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-3.1%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-3.1%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-3.9%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-4.1%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895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B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-4.2%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-4.3%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-2.6%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-4.9%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-5.3%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895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C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-1.7%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-2.7%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-3.1%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-2.4%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-3.4%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-3.9%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895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D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-2.7%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-2.7%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-2.3%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-3.2%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-3.2%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895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E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-2.5%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-7.6%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-7.2%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-4.1%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-9.3%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-7.6%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021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F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-6.1%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-6.2%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-6.6%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-6.9%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-6.7%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-6.8%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895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Overall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-2.42%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-4.27%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-4.38%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-3.23%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-5.03%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-5.04%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02140"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-2.41%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-4.29%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-4.38%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-3.23%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-5.04%</a:t>
                      </a:r>
                      <a:endParaRPr lang="zh-CN" sz="1200" dirty="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-5.05%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Enc Time[%]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129%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19050" marR="1905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19050" marR="1905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134%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19050" marR="1905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19050" marR="1905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Dec Time[%]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19050" marR="1905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19050" marR="1905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98%</a:t>
                      </a:r>
                      <a:endParaRPr lang="zh-CN" sz="1200">
                        <a:latin typeface="Times New Roman"/>
                        <a:ea typeface="宋体"/>
                      </a:endParaRPr>
                    </a:p>
                  </a:txBody>
                  <a:tcPr marL="19050" marR="190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19050" marR="1905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19050" marR="1905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0"/>
            <a:ext cx="5643602" cy="6601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圆角矩形标注 7"/>
          <p:cNvSpPr/>
          <p:nvPr/>
        </p:nvSpPr>
        <p:spPr bwMode="auto">
          <a:xfrm>
            <a:off x="438120" y="1295384"/>
            <a:ext cx="1071570" cy="565208"/>
          </a:xfrm>
          <a:prstGeom prst="wedgeRoundRectCallout">
            <a:avLst>
              <a:gd name="adj1" fmla="val 116686"/>
              <a:gd name="adj2" fmla="val 300250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9200" tIns="39600" rIns="79200" bIns="396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016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utigerNext LT Regular" pitchFamily="34" charset="0"/>
                <a:ea typeface="MS PGothic" pitchFamily="34" charset="-128"/>
              </a:rPr>
              <a:t>Without 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utigerNext LT Regular" pitchFamily="34" charset="0"/>
                <a:ea typeface="MS PGothic" pitchFamily="34" charset="-128"/>
              </a:rPr>
              <a:t>classF</a:t>
            </a:r>
            <a:endParaRPr kumimoji="0" lang="zh-CN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utigerNext LT Regular" pitchFamily="34" charset="0"/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0"/>
            <a:ext cx="5776824" cy="6321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圆角矩形标注 5"/>
          <p:cNvSpPr/>
          <p:nvPr/>
        </p:nvSpPr>
        <p:spPr bwMode="auto">
          <a:xfrm>
            <a:off x="714348" y="1785926"/>
            <a:ext cx="1071570" cy="565208"/>
          </a:xfrm>
          <a:prstGeom prst="wedgeRoundRectCallout">
            <a:avLst>
              <a:gd name="adj1" fmla="val 90828"/>
              <a:gd name="adj2" fmla="val 207103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9200" tIns="39600" rIns="79200" bIns="396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016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utigerNext LT Regular" pitchFamily="34" charset="0"/>
                <a:ea typeface="MS PGothic" pitchFamily="34" charset="-128"/>
              </a:rPr>
              <a:t>With 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utigerNext LT Regular" pitchFamily="34" charset="0"/>
                <a:ea typeface="MS PGothic" pitchFamily="34" charset="-128"/>
              </a:rPr>
              <a:t>classF</a:t>
            </a:r>
            <a:endParaRPr kumimoji="0" lang="zh-CN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utigerNext LT Regular" pitchFamily="34" charset="0"/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Based on the significant gain and drastically reduced complexity, we recommend to adopt SDIP into HM5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0F533A6B-682F-490E-848F-AFF03629FBAC}" type="slidenum">
              <a:rPr lang="de-DE" altLang="zh-CN" smtClean="0"/>
              <a:pPr>
                <a:defRPr/>
              </a:pPr>
              <a:t>19</a:t>
            </a:fld>
            <a:endParaRPr lang="en-GB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ChangeArrowheads="1"/>
          </p:cNvSpPr>
          <p:nvPr/>
        </p:nvSpPr>
        <p:spPr bwMode="auto">
          <a:xfrm>
            <a:off x="736600" y="452438"/>
            <a:ext cx="87534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814" tIns="43906" rIns="87814" bIns="43906" anchor="ctr"/>
          <a:lstStyle/>
          <a:p>
            <a:pPr defTabSz="801688" eaLnBrk="0" hangingPunct="0"/>
            <a:r>
              <a:rPr lang="en-US" altLang="zh-CN" sz="3400">
                <a:solidFill>
                  <a:srgbClr val="990000"/>
                </a:solidFill>
                <a:latin typeface="FrutigerNext LT Medium"/>
                <a:ea typeface="黑体" pitchFamily="2" charset="-122"/>
              </a:rPr>
              <a:t>Agenda</a:t>
            </a:r>
          </a:p>
        </p:txBody>
      </p:sp>
      <p:sp>
        <p:nvSpPr>
          <p:cNvPr id="6147" name="Rectangle 8"/>
          <p:cNvSpPr>
            <a:spLocks noChangeArrowheads="1"/>
          </p:cNvSpPr>
          <p:nvPr/>
        </p:nvSpPr>
        <p:spPr bwMode="auto">
          <a:xfrm>
            <a:off x="736600" y="1724025"/>
            <a:ext cx="7723188" cy="440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828" tIns="43914" rIns="87828" bIns="43914"/>
          <a:lstStyle/>
          <a:p>
            <a:pPr marL="381000" indent="-381000" defTabSz="801688" eaLnBrk="0" hangingPunct="0">
              <a:lnSpc>
                <a:spcPct val="140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</a:pPr>
            <a:r>
              <a:rPr lang="en-US" altLang="zh-CN" sz="2800" dirty="0">
                <a:ea typeface="华文细黑" pitchFamily="2" charset="-122"/>
              </a:rPr>
              <a:t>Introduction</a:t>
            </a:r>
          </a:p>
          <a:p>
            <a:pPr marL="381000" indent="-381000" defTabSz="801688" eaLnBrk="0" hangingPunct="0">
              <a:lnSpc>
                <a:spcPct val="140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</a:pPr>
            <a:r>
              <a:rPr lang="en-US" altLang="zh-CN" sz="2800" dirty="0"/>
              <a:t>SDIP simplification </a:t>
            </a:r>
            <a:r>
              <a:rPr lang="en-US" altLang="zh-CN" sz="2800" dirty="0" smtClean="0"/>
              <a:t>descriptions</a:t>
            </a:r>
          </a:p>
          <a:p>
            <a:pPr marL="381000" indent="-381000" defTabSz="801688" eaLnBrk="0" hangingPunct="0">
              <a:lnSpc>
                <a:spcPct val="140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</a:pPr>
            <a:r>
              <a:rPr lang="en-US" altLang="zh-CN" sz="2800" dirty="0" smtClean="0">
                <a:ea typeface="华文细黑" pitchFamily="2" charset="-122"/>
              </a:rPr>
              <a:t>Results</a:t>
            </a:r>
            <a:endParaRPr lang="en-US" altLang="zh-CN" sz="2800" dirty="0"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7745412" cy="871538"/>
          </a:xfrm>
        </p:spPr>
        <p:txBody>
          <a:bodyPr/>
          <a:lstStyle/>
          <a:p>
            <a:r>
              <a:rPr lang="en-US" altLang="zh-CN" smtClean="0"/>
              <a:t>Introduction</a:t>
            </a:r>
            <a:endParaRPr lang="zh-CN" altLang="en-US" smtClean="0"/>
          </a:p>
        </p:txBody>
      </p:sp>
      <p:sp>
        <p:nvSpPr>
          <p:cNvPr id="7171" name="内容占位符 2"/>
          <p:cNvSpPr>
            <a:spLocks noGrp="1"/>
          </p:cNvSpPr>
          <p:nvPr>
            <p:ph idx="1"/>
          </p:nvPr>
        </p:nvSpPr>
        <p:spPr>
          <a:xfrm>
            <a:off x="142875" y="1071563"/>
            <a:ext cx="9001125" cy="507206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SDIP was adopted into HM3.0-sdip branch in the last Geneva meeting in March of this year. </a:t>
            </a:r>
          </a:p>
          <a:p>
            <a:pPr>
              <a:lnSpc>
                <a:spcPct val="120000"/>
              </a:lnSpc>
            </a:pPr>
            <a:endParaRPr lang="zh-CN" altLang="en-US" dirty="0" smtClean="0"/>
          </a:p>
          <a:p>
            <a:pPr>
              <a:lnSpc>
                <a:spcPct val="120000"/>
              </a:lnSpc>
            </a:pPr>
            <a:r>
              <a:rPr lang="en-US" altLang="zh-CN" dirty="0" smtClean="0"/>
              <a:t>The harmonization between SDIP and other intra tools in HM software was carried out and its performance was evaluated and considered satisfactory at the Turin meeting in July.</a:t>
            </a:r>
          </a:p>
          <a:p>
            <a:pPr>
              <a:lnSpc>
                <a:spcPct val="120000"/>
              </a:lnSpc>
            </a:pPr>
            <a:endParaRPr lang="en-US" altLang="zh-CN" dirty="0" smtClean="0"/>
          </a:p>
          <a:p>
            <a:pPr>
              <a:lnSpc>
                <a:spcPct val="120000"/>
              </a:lnSpc>
            </a:pPr>
            <a:r>
              <a:rPr lang="en-US" altLang="zh-CN" dirty="0" smtClean="0"/>
              <a:t>focusing on the trade-off between coding efficiency and encoding/decoding running time of the harmonized SDIP on the HM4.0 software platform.</a:t>
            </a:r>
          </a:p>
        </p:txBody>
      </p:sp>
      <p:sp>
        <p:nvSpPr>
          <p:cNvPr id="7172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de-DE" altLang="zh-CN" smtClean="0">
                <a:latin typeface="FrutigerNext LT Bold" pitchFamily="20" charset="0"/>
              </a:rPr>
              <a:t>Page </a:t>
            </a:r>
            <a:fld id="{9BA5FEF6-2BA9-472A-97DA-9338EDEC70E1}" type="slidenum">
              <a:rPr lang="de-DE" altLang="zh-CN" smtClean="0">
                <a:latin typeface="FrutigerNext LT Bold" pitchFamily="20" charset="0"/>
              </a:rPr>
              <a:pPr/>
              <a:t>3</a:t>
            </a:fld>
            <a:endParaRPr lang="en-GB" altLang="zh-CN" smtClean="0">
              <a:latin typeface="FrutigerNext LT Bold" pitchFamily="2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45412" cy="1295400"/>
          </a:xfrm>
        </p:spPr>
        <p:txBody>
          <a:bodyPr/>
          <a:lstStyle/>
          <a:p>
            <a:r>
              <a:rPr lang="en-US" altLang="zh-CN" sz="3200" b="1" dirty="0" smtClean="0"/>
              <a:t>SDIP structure</a:t>
            </a:r>
            <a:endParaRPr lang="zh-CN" altLang="en-US" sz="2800" dirty="0" smtClean="0"/>
          </a:p>
        </p:txBody>
      </p:sp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304800" y="152400"/>
            <a:ext cx="85550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269" tIns="40634" rIns="81269" bIns="40634" anchor="ctr"/>
          <a:lstStyle/>
          <a:p>
            <a:pPr defTabSz="801688"/>
            <a:endParaRPr lang="en-US" altLang="ko-KR" sz="4300">
              <a:solidFill>
                <a:srgbClr val="2D2D8A"/>
              </a:solidFill>
              <a:latin typeface="FrutigerNext LT Medium"/>
              <a:ea typeface="Gulim" pitchFamily="34" charset="-127"/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1428728" y="1714488"/>
          <a:ext cx="5357850" cy="2825237"/>
        </p:xfrm>
        <a:graphic>
          <a:graphicData uri="http://schemas.openxmlformats.org/drawingml/2006/table">
            <a:tbl>
              <a:tblPr/>
              <a:tblGrid>
                <a:gridCol w="888264"/>
                <a:gridCol w="1541687"/>
                <a:gridCol w="1540598"/>
                <a:gridCol w="1387301"/>
              </a:tblGrid>
              <a:tr h="50948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Times New Roman"/>
                          <a:ea typeface="宋体"/>
                          <a:cs typeface="Times New Roman"/>
                        </a:rPr>
                        <a:t>CU size</a:t>
                      </a:r>
                      <a:endParaRPr lang="zh-CN" sz="18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7772" marR="477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Times New Roman"/>
                          <a:ea typeface="宋体"/>
                          <a:cs typeface="Times New Roman"/>
                        </a:rPr>
                        <a:t>Non-square PUs</a:t>
                      </a:r>
                      <a:endParaRPr lang="zh-CN" sz="18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7772" marR="477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Times New Roman"/>
                          <a:ea typeface="宋体"/>
                          <a:cs typeface="Times New Roman"/>
                        </a:rPr>
                        <a:t>Non-square TUs</a:t>
                      </a:r>
                      <a:endParaRPr lang="zh-CN" sz="18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7772" marR="477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Times New Roman"/>
                          <a:ea typeface="宋体"/>
                          <a:cs typeface="Times New Roman"/>
                        </a:rPr>
                        <a:t>Intra Mode number</a:t>
                      </a:r>
                      <a:endParaRPr lang="zh-CN" sz="18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7772" marR="477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40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Times New Roman"/>
                          <a:ea typeface="宋体"/>
                          <a:cs typeface="Times New Roman"/>
                        </a:rPr>
                        <a:t>64x64</a:t>
                      </a:r>
                      <a:endParaRPr lang="zh-CN" sz="18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7772" marR="477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Times New Roman"/>
                          <a:ea typeface="宋体"/>
                          <a:cs typeface="Times New Roman"/>
                        </a:rPr>
                        <a:t>-</a:t>
                      </a:r>
                      <a:endParaRPr lang="zh-CN" sz="18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7772" marR="477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7772" marR="477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7772" marR="477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52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Times New Roman"/>
                          <a:ea typeface="宋体"/>
                          <a:cs typeface="Times New Roman"/>
                        </a:rPr>
                        <a:t>32x32</a:t>
                      </a:r>
                      <a:endParaRPr lang="zh-CN" sz="18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7772" marR="477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Times New Roman"/>
                          <a:ea typeface="宋体"/>
                          <a:cs typeface="Times New Roman"/>
                        </a:rPr>
                        <a:t>32x8/8x32</a:t>
                      </a:r>
                      <a:endParaRPr lang="zh-CN" sz="18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7772" marR="477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Times New Roman"/>
                          <a:ea typeface="宋体"/>
                          <a:cs typeface="Times New Roman"/>
                        </a:rPr>
                        <a:t>32x8-&gt;32x2</a:t>
                      </a:r>
                      <a:endParaRPr lang="zh-CN" sz="18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Times New Roman"/>
                          <a:ea typeface="宋体"/>
                          <a:cs typeface="Times New Roman"/>
                        </a:rPr>
                        <a:t>/8x32-&gt;2x32</a:t>
                      </a:r>
                      <a:endParaRPr lang="zh-CN" sz="18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7772" marR="477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Times New Roman"/>
                          <a:ea typeface="宋体"/>
                          <a:cs typeface="Times New Roman"/>
                        </a:rPr>
                        <a:t>35</a:t>
                      </a:r>
                      <a:endParaRPr lang="zh-CN" sz="18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7772" marR="477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3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Times New Roman"/>
                          <a:ea typeface="宋体"/>
                          <a:cs typeface="Times New Roman"/>
                        </a:rPr>
                        <a:t>16x16</a:t>
                      </a:r>
                      <a:endParaRPr lang="zh-CN" sz="18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7772" marR="477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Times New Roman"/>
                          <a:ea typeface="宋体"/>
                          <a:cs typeface="Times New Roman"/>
                        </a:rPr>
                        <a:t>16x4/4x16</a:t>
                      </a:r>
                      <a:endParaRPr lang="zh-CN" sz="18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7772" marR="477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Times New Roman"/>
                          <a:ea typeface="宋体"/>
                          <a:cs typeface="Times New Roman"/>
                        </a:rPr>
                        <a:t>16x4/4x16</a:t>
                      </a:r>
                      <a:endParaRPr lang="zh-CN" sz="18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7772" marR="477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Times New Roman"/>
                          <a:ea typeface="宋体"/>
                          <a:cs typeface="Times New Roman"/>
                        </a:rPr>
                        <a:t>35</a:t>
                      </a:r>
                      <a:endParaRPr lang="zh-CN" sz="18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7772" marR="477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63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Times New Roman"/>
                          <a:ea typeface="宋体"/>
                          <a:cs typeface="Times New Roman"/>
                        </a:rPr>
                        <a:t>8x8</a:t>
                      </a:r>
                      <a:endParaRPr lang="zh-CN" sz="18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7772" marR="477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Times New Roman"/>
                          <a:ea typeface="宋体"/>
                          <a:cs typeface="Times New Roman"/>
                        </a:rPr>
                        <a:t>8x2/2x8</a:t>
                      </a:r>
                      <a:endParaRPr lang="zh-CN" sz="18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7772" marR="477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Times New Roman"/>
                          <a:ea typeface="宋体"/>
                          <a:cs typeface="Times New Roman"/>
                        </a:rPr>
                        <a:t>8x2/2x8</a:t>
                      </a:r>
                      <a:endParaRPr lang="zh-CN" sz="18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7772" marR="477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Times New Roman"/>
                          <a:ea typeface="宋体"/>
                          <a:cs typeface="Times New Roman"/>
                        </a:rPr>
                        <a:t>18</a:t>
                      </a:r>
                      <a:endParaRPr lang="zh-CN" sz="18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7772" marR="477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Simplification of SDIP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altLang="zh-CN" dirty="0" smtClean="0"/>
              <a:t>Case 1: early skip based simplification</a:t>
            </a:r>
            <a:endParaRPr lang="en-US" altLang="zh-CN" dirty="0" smtClean="0"/>
          </a:p>
          <a:p>
            <a:pPr lvl="1"/>
            <a:r>
              <a:rPr lang="en-US" altLang="zh-CN" sz="2000" dirty="0" smtClean="0"/>
              <a:t>Early skip</a:t>
            </a:r>
          </a:p>
          <a:p>
            <a:pPr lvl="1"/>
            <a:r>
              <a:rPr lang="en-US" altLang="zh-CN" sz="2000" dirty="0" smtClean="0"/>
              <a:t>Candidate modes:  the M </a:t>
            </a:r>
          </a:p>
          <a:p>
            <a:pPr lvl="1">
              <a:buNone/>
            </a:pPr>
            <a:r>
              <a:rPr lang="en-US" altLang="zh-CN" sz="2000" dirty="0" smtClean="0"/>
              <a:t>   candidate modes selected</a:t>
            </a:r>
          </a:p>
          <a:p>
            <a:pPr lvl="1">
              <a:buNone/>
            </a:pPr>
            <a:r>
              <a:rPr lang="en-US" altLang="zh-CN" sz="2000" dirty="0" smtClean="0"/>
              <a:t>   in 2Nx2N and the modes</a:t>
            </a:r>
          </a:p>
          <a:p>
            <a:pPr lvl="1">
              <a:buNone/>
            </a:pPr>
            <a:r>
              <a:rPr lang="en-US" altLang="zh-CN" sz="2000" dirty="0" smtClean="0"/>
              <a:t>   whose number is smaller</a:t>
            </a:r>
          </a:p>
          <a:p>
            <a:pPr lvl="1">
              <a:buNone/>
            </a:pPr>
            <a:r>
              <a:rPr lang="en-US" altLang="zh-CN" sz="2000" dirty="0" smtClean="0"/>
              <a:t>   than N&gt;&gt;1, N is the intra</a:t>
            </a:r>
          </a:p>
          <a:p>
            <a:pPr lvl="1">
              <a:buNone/>
            </a:pPr>
            <a:r>
              <a:rPr lang="en-US" altLang="zh-CN" sz="2000" dirty="0" smtClean="0"/>
              <a:t>   mode number of a PU</a:t>
            </a:r>
            <a:endParaRPr lang="zh-CN" altLang="en-US" sz="2000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0F533A6B-682F-490E-848F-AFF03629FBAC}" type="slidenum">
              <a:rPr lang="de-DE" altLang="zh-CN" smtClean="0"/>
              <a:pPr>
                <a:defRPr/>
              </a:pPr>
              <a:t>5</a:t>
            </a:fld>
            <a:endParaRPr lang="en-GB" altLang="zh-CN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44" y="2143116"/>
            <a:ext cx="4429156" cy="3738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35"/>
          <p:cNvSpPr>
            <a:spLocks noGrp="1" noChangeArrowheads="1"/>
          </p:cNvSpPr>
          <p:nvPr>
            <p:ph type="title"/>
          </p:nvPr>
        </p:nvSpPr>
        <p:spPr>
          <a:xfrm>
            <a:off x="652463" y="214290"/>
            <a:ext cx="8491537" cy="641333"/>
          </a:xfrm>
        </p:spPr>
        <p:txBody>
          <a:bodyPr/>
          <a:lstStyle/>
          <a:p>
            <a:r>
              <a:rPr lang="en-US" altLang="zh-CN" sz="3000" dirty="0" smtClean="0"/>
              <a:t>Case</a:t>
            </a:r>
            <a:r>
              <a:rPr lang="zh-CN" altLang="zh-CN" sz="3000" dirty="0" smtClean="0"/>
              <a:t>1</a:t>
            </a:r>
            <a:r>
              <a:rPr lang="en-US" altLang="zh-CN" sz="3000" dirty="0" smtClean="0"/>
              <a:t> results</a:t>
            </a:r>
            <a:r>
              <a:rPr lang="zh-CN" altLang="zh-CN" sz="3000" dirty="0" smtClean="0"/>
              <a:t>:</a:t>
            </a:r>
            <a:r>
              <a:rPr lang="en-US" altLang="zh-CN" sz="3000" dirty="0" smtClean="0"/>
              <a:t> without </a:t>
            </a:r>
            <a:r>
              <a:rPr lang="en-US" altLang="zh-CN" sz="3000" dirty="0" err="1" smtClean="0"/>
              <a:t>classF</a:t>
            </a:r>
            <a:r>
              <a:rPr lang="zh-CN" altLang="en-US" sz="3200" b="1" dirty="0" smtClean="0"/>
              <a:t/>
            </a:r>
            <a:br>
              <a:rPr lang="zh-CN" altLang="en-US" sz="3200" b="1" dirty="0" smtClean="0"/>
            </a:br>
            <a:endParaRPr lang="zh-CN" altLang="en-US" sz="3000" dirty="0" smtClean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143108" y="642917"/>
          <a:ext cx="5357852" cy="1898335"/>
        </p:xfrm>
        <a:graphic>
          <a:graphicData uri="http://schemas.openxmlformats.org/drawingml/2006/table">
            <a:tbl>
              <a:tblPr/>
              <a:tblGrid>
                <a:gridCol w="909296"/>
                <a:gridCol w="741426"/>
                <a:gridCol w="741426"/>
                <a:gridCol w="741426"/>
                <a:gridCol w="741426"/>
                <a:gridCol w="741426"/>
                <a:gridCol w="741426"/>
              </a:tblGrid>
              <a:tr h="171795">
                <a:tc>
                  <a:txBody>
                    <a:bodyPr/>
                    <a:lstStyle/>
                    <a:p>
                      <a:endParaRPr lang="zh-CN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All Intra HE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All Intra LC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385">
                <a:tc>
                  <a:txBody>
                    <a:bodyPr/>
                    <a:lstStyle/>
                    <a:p>
                      <a:endParaRPr lang="zh-CN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A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7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B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-2.4%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-3.0%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7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C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-1.4%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7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D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7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E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-5.3%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latin typeface="Arial"/>
                          <a:ea typeface="宋体"/>
                        </a:rPr>
                        <a:t>-3.8%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latin typeface="Arial"/>
                          <a:ea typeface="宋体"/>
                        </a:rPr>
                        <a:t>-7.1%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-5.6%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717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Overall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-2.22%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-2.34%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-2.28%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-2.95%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-3.10%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717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9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-1.35%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-2.21%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-2.32%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-2.28%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-2.93%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-3.07%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Enc Time[%]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127%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135%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17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Dec Time[%]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102%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2143108" y="2643183"/>
          <a:ext cx="5357852" cy="3857653"/>
        </p:xfrm>
        <a:graphic>
          <a:graphicData uri="http://schemas.openxmlformats.org/drawingml/2006/table">
            <a:tbl>
              <a:tblPr/>
              <a:tblGrid>
                <a:gridCol w="909296"/>
                <a:gridCol w="741426"/>
                <a:gridCol w="741426"/>
                <a:gridCol w="741426"/>
                <a:gridCol w="741426"/>
                <a:gridCol w="741426"/>
                <a:gridCol w="741426"/>
              </a:tblGrid>
              <a:tr h="171451"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Random Access HE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Random Access LC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1451"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A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28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B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8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8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D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Overall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-1.05%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-0.63%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-0.90%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-1.08%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-1.06%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-1.12%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-1.22%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Enc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104%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145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Dec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99%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1451">
                <a:tc>
                  <a:txBody>
                    <a:bodyPr/>
                    <a:lstStyle/>
                    <a:p>
                      <a:endParaRPr lang="zh-CN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1"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Low delay B HE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Low delay B LC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1451">
                <a:tc>
                  <a:txBody>
                    <a:bodyPr/>
                    <a:lstStyle/>
                    <a:p>
                      <a:endParaRPr lang="zh-CN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A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28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B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8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8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D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Overall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-0.27%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-0.72%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-0.89%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-0.46%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-0.73%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-0.99%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Enc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145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Dec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42875"/>
            <a:ext cx="7745413" cy="658813"/>
          </a:xfrm>
        </p:spPr>
        <p:txBody>
          <a:bodyPr/>
          <a:lstStyle/>
          <a:p>
            <a:r>
              <a:rPr lang="en-US" altLang="zh-CN" sz="2000" dirty="0" smtClean="0"/>
              <a:t>Case1 results: with </a:t>
            </a:r>
            <a:r>
              <a:rPr lang="en-US" altLang="zh-CN" sz="2000" dirty="0" err="1" smtClean="0"/>
              <a:t>classF</a:t>
            </a:r>
            <a:endParaRPr lang="zh-CN" altLang="en-US" sz="2000" dirty="0" smtClean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2357422" y="714356"/>
          <a:ext cx="5500725" cy="5943281"/>
        </p:xfrm>
        <a:graphic>
          <a:graphicData uri="http://schemas.openxmlformats.org/drawingml/2006/table">
            <a:tbl>
              <a:tblPr/>
              <a:tblGrid>
                <a:gridCol w="933543"/>
                <a:gridCol w="766942"/>
                <a:gridCol w="750425"/>
                <a:gridCol w="766224"/>
                <a:gridCol w="766942"/>
                <a:gridCol w="750425"/>
                <a:gridCol w="766224"/>
              </a:tblGrid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 dirty="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All Intra HE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All Intra LC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758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 dirty="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A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B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-3.0%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D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-1.5%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latin typeface="Arial"/>
                          <a:ea typeface="宋体"/>
                        </a:rPr>
                        <a:t>-5.3%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-7.1%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-5.6%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F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-6.1%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latin typeface="Arial"/>
                          <a:ea typeface="宋体"/>
                        </a:rPr>
                        <a:t>-5.0%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-5.1%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-6.7%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-5.1%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-5.2%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Overall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-2.1%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-2.7%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-2.8%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-3.0%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-3.3%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-3.4%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Enc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127%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134%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Dec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101%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 dirty="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Random Access HE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Random Access LC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A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B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D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F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latin typeface="Arial"/>
                          <a:ea typeface="宋体"/>
                        </a:rPr>
                        <a:t>-4.9%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-3.9%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Overall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Enc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104%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Dec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99%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Low delay B HE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Low delay B LC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A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B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D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F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-2.5%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Overall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Enc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96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Dec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100%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49227" marR="492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42875"/>
            <a:ext cx="7745413" cy="658813"/>
          </a:xfrm>
        </p:spPr>
        <p:txBody>
          <a:bodyPr/>
          <a:lstStyle/>
          <a:p>
            <a:r>
              <a:rPr lang="en-US" altLang="zh-CN" sz="3200" b="1" dirty="0" smtClean="0"/>
              <a:t>Case2 fast non square PU selection</a:t>
            </a:r>
            <a:endParaRPr lang="zh-CN" altLang="en-US" sz="3200" b="1" dirty="0" smtClean="0"/>
          </a:p>
        </p:txBody>
      </p:sp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500034" y="1000108"/>
            <a:ext cx="7929562" cy="5214974"/>
          </a:xfrm>
        </p:spPr>
        <p:txBody>
          <a:bodyPr/>
          <a:lstStyle/>
          <a:p>
            <a:pPr lvl="1"/>
            <a:r>
              <a:rPr lang="en-US" altLang="zh-CN" sz="2000" dirty="0" smtClean="0"/>
              <a:t>the best intra mode for 2Nx2N and its RD cost were saved</a:t>
            </a:r>
          </a:p>
          <a:p>
            <a:pPr lvl="1"/>
            <a:endParaRPr lang="en-US" altLang="zh-CN" sz="2000" dirty="0" smtClean="0"/>
          </a:p>
          <a:p>
            <a:pPr lvl="1"/>
            <a:r>
              <a:rPr lang="en-US" altLang="zh-CN" sz="2000" dirty="0" smtClean="0"/>
              <a:t>each PU with hNx2N and 2NxhN type will be encoded with the best mode of the 2Nx2N partition</a:t>
            </a:r>
          </a:p>
          <a:p>
            <a:pPr lvl="1"/>
            <a:endParaRPr lang="en-US" altLang="zh-CN" sz="2000" dirty="0" smtClean="0"/>
          </a:p>
          <a:p>
            <a:pPr lvl="1"/>
            <a:r>
              <a:rPr lang="en-US" altLang="zh-CN" sz="2000" dirty="0" smtClean="0"/>
              <a:t>The best non square PU type will be selected to compare with the RD cost of 2Nx2N</a:t>
            </a:r>
          </a:p>
          <a:p>
            <a:pPr lvl="1"/>
            <a:endParaRPr lang="en-US" altLang="zh-CN" sz="2000" dirty="0" smtClean="0"/>
          </a:p>
          <a:p>
            <a:pPr lvl="1"/>
            <a:r>
              <a:rPr lang="en-US" altLang="zh-CN" sz="2000" dirty="0" smtClean="0"/>
              <a:t>If the RD cost of the best non square PU (i.e. 2NxhN) is smaller than that of 2Nx2N, 2NxhN will the RDO and choose the best intra mode for 2NxhN PU</a:t>
            </a:r>
            <a:endParaRPr lang="zh-CN" alt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0F533A6B-682F-490E-848F-AFF03629FBAC}" type="slidenum">
              <a:rPr lang="de-DE" altLang="zh-CN" smtClean="0"/>
              <a:pPr>
                <a:defRPr/>
              </a:pPr>
              <a:t>9</a:t>
            </a:fld>
            <a:endParaRPr lang="en-GB" altLang="zh-CN"/>
          </a:p>
        </p:txBody>
      </p:sp>
      <p:sp>
        <p:nvSpPr>
          <p:cNvPr id="5" name="Rectangle 235"/>
          <p:cNvSpPr>
            <a:spLocks noGrp="1" noChangeArrowheads="1"/>
          </p:cNvSpPr>
          <p:nvPr>
            <p:ph type="title"/>
          </p:nvPr>
        </p:nvSpPr>
        <p:spPr>
          <a:xfrm>
            <a:off x="571472" y="214290"/>
            <a:ext cx="7745412" cy="641333"/>
          </a:xfrm>
        </p:spPr>
        <p:txBody>
          <a:bodyPr/>
          <a:lstStyle/>
          <a:p>
            <a:r>
              <a:rPr lang="en-US" altLang="zh-CN" sz="3000" dirty="0" smtClean="0"/>
              <a:t>Case2 results</a:t>
            </a:r>
            <a:r>
              <a:rPr lang="zh-CN" altLang="zh-CN" sz="3000" dirty="0" smtClean="0"/>
              <a:t>:</a:t>
            </a:r>
            <a:r>
              <a:rPr lang="en-US" altLang="zh-CN" sz="3000" dirty="0" smtClean="0"/>
              <a:t> without </a:t>
            </a:r>
            <a:r>
              <a:rPr lang="en-US" altLang="zh-CN" sz="3000" dirty="0" err="1" smtClean="0"/>
              <a:t>classF</a:t>
            </a:r>
            <a:r>
              <a:rPr lang="zh-CN" altLang="en-US" sz="3200" b="1" dirty="0" smtClean="0"/>
              <a:t/>
            </a:r>
            <a:br>
              <a:rPr lang="zh-CN" altLang="en-US" sz="3200" b="1" dirty="0" smtClean="0"/>
            </a:br>
            <a:endParaRPr lang="zh-CN" altLang="en-US" sz="3000" dirty="0" smtClean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000232" y="642918"/>
          <a:ext cx="5286412" cy="1928825"/>
        </p:xfrm>
        <a:graphic>
          <a:graphicData uri="http://schemas.openxmlformats.org/drawingml/2006/table">
            <a:tbl>
              <a:tblPr/>
              <a:tblGrid>
                <a:gridCol w="897172"/>
                <a:gridCol w="731540"/>
                <a:gridCol w="731540"/>
                <a:gridCol w="731540"/>
                <a:gridCol w="731540"/>
                <a:gridCol w="731540"/>
                <a:gridCol w="731540"/>
              </a:tblGrid>
              <a:tr h="178595"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All Intra HE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All Intra LC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7525"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6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A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96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B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6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6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D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5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latin typeface="Arial"/>
                          <a:ea typeface="宋体"/>
                        </a:rPr>
                        <a:t>-3.9%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-2.7%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-5.7%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</a:rPr>
                        <a:t>-4.4%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785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Overall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85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-1.6%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-2.2%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-2.3%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6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Enc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113%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118%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85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Dec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101%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071670" y="2643183"/>
          <a:ext cx="5214972" cy="3857653"/>
        </p:xfrm>
        <a:graphic>
          <a:graphicData uri="http://schemas.openxmlformats.org/drawingml/2006/table">
            <a:tbl>
              <a:tblPr/>
              <a:tblGrid>
                <a:gridCol w="885048"/>
                <a:gridCol w="721654"/>
                <a:gridCol w="721654"/>
                <a:gridCol w="721654"/>
                <a:gridCol w="721654"/>
                <a:gridCol w="721654"/>
                <a:gridCol w="721654"/>
              </a:tblGrid>
              <a:tr h="171451"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Random Access HE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Random Access LC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1451"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A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28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B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8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8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D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-0.5%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Overall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-0.87%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-0.84%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-0.90%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-0.41%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-0.67%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-0.89%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-0.71%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-0.81%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-0.89%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Enc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105%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145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Dec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99%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99%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1451">
                <a:tc>
                  <a:txBody>
                    <a:bodyPr/>
                    <a:lstStyle/>
                    <a:p>
                      <a:endParaRPr lang="zh-CN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1">
                <a:tc>
                  <a:txBody>
                    <a:bodyPr/>
                    <a:lstStyle/>
                    <a:p>
                      <a:endParaRPr lang="zh-CN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Low delay B HE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Low delay B LC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1451">
                <a:tc>
                  <a:txBody>
                    <a:bodyPr/>
                    <a:lstStyle/>
                    <a:p>
                      <a:endParaRPr lang="zh-CN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Y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U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V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A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28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B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8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C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8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D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-0.2%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Class E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latin typeface="Arial"/>
                          <a:ea typeface="宋体"/>
                        </a:rPr>
                        <a:t>-3.2%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-2.3%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Overall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-0.18%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-0.43%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-0.66%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-0.32%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-0.77%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-1.00%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-0.18%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-0.41%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-0.66%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-0.32%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-0.82%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宋体"/>
                        </a:rPr>
                        <a:t>-0.99%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Enc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104%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103%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145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Dec Time[%]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98%</a:t>
                      </a:r>
                      <a:endParaRPr lang="zh-CN" sz="10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</a:rPr>
                        <a:t>99%</a:t>
                      </a:r>
                      <a:endParaRPr lang="zh-CN" sz="1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default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99"/>
      </a:accent1>
      <a:accent2>
        <a:srgbClr val="FFCC66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B95C"/>
      </a:accent6>
      <a:hlink>
        <a:srgbClr val="FF9900"/>
      </a:hlink>
      <a:folHlink>
        <a:srgbClr val="996600"/>
      </a:folHlink>
    </a:clrScheme>
    <a:fontScheme name="default">
      <a:majorFont>
        <a:latin typeface="FrutigerNext LT Medium"/>
        <a:ea typeface="黑体"/>
        <a:cs typeface=""/>
      </a:majorFont>
      <a:minorFont>
        <a:latin typeface="FrutigerNext LT Regular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rtlCol="0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FrutigerNext LT Regular" pitchFamily="34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utigerNext LT Regular" pitchFamily="34" charset="0"/>
            <a:ea typeface="MS PGothic" pitchFamily="34" charset="-128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990000"/>
        </a:dk2>
        <a:lt2>
          <a:srgbClr val="808080"/>
        </a:lt2>
        <a:accent1>
          <a:srgbClr val="CCFF99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FFCA"/>
        </a:accent5>
        <a:accent6>
          <a:srgbClr val="8AB9B9"/>
        </a:accent6>
        <a:hlink>
          <a:srgbClr val="0099CC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990000"/>
        </a:dk2>
        <a:lt2>
          <a:srgbClr val="969696"/>
        </a:lt2>
        <a:accent1>
          <a:srgbClr val="DDDDDD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8AB9E7"/>
        </a:accent6>
        <a:hlink>
          <a:srgbClr val="99CC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FF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5C8A00"/>
        </a:accent6>
        <a:hlink>
          <a:srgbClr val="FF99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8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9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0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2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3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66"/>
      </a:accent1>
      <a:accent2>
        <a:srgbClr val="FFCC99"/>
      </a:accent2>
      <a:accent3>
        <a:srgbClr val="FFFFFF"/>
      </a:accent3>
      <a:accent4>
        <a:srgbClr val="000000"/>
      </a:accent4>
      <a:accent5>
        <a:srgbClr val="FFE2B8"/>
      </a:accent5>
      <a:accent6>
        <a:srgbClr val="E7B98A"/>
      </a:accent6>
      <a:hlink>
        <a:srgbClr val="FF9900"/>
      </a:hlink>
      <a:folHlink>
        <a:srgbClr val="990000"/>
      </a:folHlink>
    </a:clrScheme>
    <a:fontScheme name="2_自定义设计方案">
      <a:majorFont>
        <a:latin typeface="Arial"/>
        <a:ea typeface="黑体"/>
        <a:cs typeface=""/>
      </a:majorFont>
      <a:minorFont>
        <a:latin typeface="Arial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utigerNext LT Regular" pitchFamily="34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utigerNext LT Regular" pitchFamily="34" charset="0"/>
            <a:ea typeface="MS PGothic" pitchFamily="34" charset="-128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99"/>
      </a:accent1>
      <a:accent2>
        <a:srgbClr val="FFCC66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B95C"/>
      </a:accent6>
      <a:hlink>
        <a:srgbClr val="FF9900"/>
      </a:hlink>
      <a:folHlink>
        <a:srgbClr val="996600"/>
      </a:folHlink>
    </a:clrScheme>
    <a:fontScheme name="1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utigerNext LT Regular" pitchFamily="34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utigerNext LT Regular" pitchFamily="34" charset="0"/>
            <a:ea typeface="MS PGothic" pitchFamily="34" charset="-128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4731</TotalTime>
  <Words>4603</Words>
  <Application>Microsoft Office PowerPoint</Application>
  <PresentationFormat>全屏显示(4:3)</PresentationFormat>
  <Paragraphs>1831</Paragraphs>
  <Slides>20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23" baseType="lpstr">
      <vt:lpstr>default</vt:lpstr>
      <vt:lpstr>2_自定义设计方案</vt:lpstr>
      <vt:lpstr>1_自定义设计方案</vt:lpstr>
      <vt:lpstr>CE6.c Report on SDIP simplification</vt:lpstr>
      <vt:lpstr>幻灯片 2</vt:lpstr>
      <vt:lpstr>Introduction</vt:lpstr>
      <vt:lpstr>SDIP structure</vt:lpstr>
      <vt:lpstr>Simplification of SDIP </vt:lpstr>
      <vt:lpstr>Case1 results: without classF </vt:lpstr>
      <vt:lpstr>Case1 results: with classF</vt:lpstr>
      <vt:lpstr>Case2 fast non square PU selection</vt:lpstr>
      <vt:lpstr>Case2 results: without classF </vt:lpstr>
      <vt:lpstr>Case2 results: with classF </vt:lpstr>
      <vt:lpstr>Case3: only non square transform unit for Intra (Intra_NSQT)</vt:lpstr>
      <vt:lpstr>Case3 results: without ClassF  </vt:lpstr>
      <vt:lpstr>Case3 results: with ClassF  </vt:lpstr>
      <vt:lpstr>Results summary</vt:lpstr>
      <vt:lpstr>Comb_1: Combination of G556 case1+ G267+G322+G142+G143 vs HM4.0 （from JCTVC-G558）</vt:lpstr>
      <vt:lpstr>Comb_2: Combination of G556 case1+ G267+G322+G142+G143+G354 vs HM4.0 （from JCTVC-G558）</vt:lpstr>
      <vt:lpstr>幻灯片 17</vt:lpstr>
      <vt:lpstr>幻灯片 18</vt:lpstr>
      <vt:lpstr>conclusion</vt:lpstr>
      <vt:lpstr>幻灯片 20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huawei</dc:creator>
  <cp:lastModifiedBy>*</cp:lastModifiedBy>
  <cp:revision>421</cp:revision>
  <dcterms:created xsi:type="dcterms:W3CDTF">2009-08-24T03:39:39Z</dcterms:created>
  <dcterms:modified xsi:type="dcterms:W3CDTF">2011-11-21T20:16:39Z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1321905315</vt:lpwstr>
  </property>
  <property fmtid="{D5CDD505-2E9C-101B-9397-08002B2CF9AE}" pid="3" name="_ms_pID_725343">
    <vt:lpwstr>(2)RuyMGVbHvVonot/5ADLg42BgEvAalNjvXyGLcdPIsDndRFrHSHowQuwqRSVVuy308sHyGf5d
qTcyOqJn1n4MOOg7GqAXHltxI0Tyc0WbuqeXNqZAkPEl4s00wgSUyEyeRYXS7cLOvxcNBZxo
4mjmxa+FV9aAJQ7s+KkLp8ICenojQozR/YEzTYGFInkeQUKhJ8tBZqmH+HY1UZRO5FX2WdlH
7jMEtR9HGV4Myi34SKc+Q</vt:lpwstr>
  </property>
  <property fmtid="{D5CDD505-2E9C-101B-9397-08002B2CF9AE}" pid="4" name="_ms_pID_7253431">
    <vt:lpwstr>iJ/Bl6rygeq5Tx9PQoFFyeMNyy6BWW5uedjEEUBxntYOUSGcEB4
EHuEc5LnLPqL0qOGyiEvbYweQtHv9ufVXcSd7wBGAP2ZCRG2NMDBBM3URKkFqS9uCDCG081f
jXw=</vt:lpwstr>
  </property>
</Properties>
</file>