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14"/>
  </p:notesMasterIdLst>
  <p:handoutMasterIdLst>
    <p:handoutMasterId r:id="rId15"/>
  </p:handoutMasterIdLst>
  <p:sldIdLst>
    <p:sldId id="256" r:id="rId9"/>
    <p:sldId id="257" r:id="rId10"/>
    <p:sldId id="258" r:id="rId11"/>
    <p:sldId id="260" r:id="rId12"/>
    <p:sldId id="259" r:id="rId1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BE00"/>
    <a:srgbClr val="E6DA05"/>
    <a:srgbClr val="00765D"/>
    <a:srgbClr val="007A60"/>
    <a:srgbClr val="009474"/>
    <a:srgbClr val="85CA3A"/>
    <a:srgbClr val="BCBEC0"/>
    <a:srgbClr val="006600"/>
    <a:srgbClr val="00823B"/>
    <a:srgbClr val="D8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495" autoAdjust="0"/>
    <p:restoredTop sz="57520" autoAdjust="0"/>
  </p:normalViewPr>
  <p:slideViewPr>
    <p:cSldViewPr showGuides="1">
      <p:cViewPr>
        <p:scale>
          <a:sx n="100" d="100"/>
          <a:sy n="100" d="100"/>
        </p:scale>
        <p:origin x="-728" y="-248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20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06012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81048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jpe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add picture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marR="0" indent="-18415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>
          <a:tab pos="538163" algn="l"/>
        </a:tabLst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Broadband Mobile</a:t>
            </a:r>
          </a:p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Communication</a:t>
            </a:r>
          </a:p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Networks and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Fibre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11/23/11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7.w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oleObject" Target="../embeddings/oleObject3.bin"/><Relationship Id="rId5" Type="http://schemas.openxmlformats.org/officeDocument/2006/relationships/image" Target="../media/image11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13.e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1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861774"/>
          </a:xfrm>
        </p:spPr>
        <p:txBody>
          <a:bodyPr/>
          <a:lstStyle/>
          <a:p>
            <a:r>
              <a:rPr lang="en-US" dirty="0"/>
              <a:t>Non-CE1</a:t>
            </a:r>
            <a:r>
              <a:rPr lang="en-US" dirty="0" smtClean="0"/>
              <a:t>: Counter-based </a:t>
            </a:r>
            <a:r>
              <a:rPr lang="en-US" dirty="0"/>
              <a:t>probability model update with adapted arithmetic coding engine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630942"/>
          </a:xfrm>
        </p:spPr>
        <p:txBody>
          <a:bodyPr/>
          <a:lstStyle/>
          <a:p>
            <a:pPr algn="ctr"/>
            <a:r>
              <a:rPr lang="de-DE" dirty="0"/>
              <a:t>JCTVC-G547</a:t>
            </a:r>
          </a:p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4165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7704088" cy="4516455"/>
          </a:xfrm>
        </p:spPr>
        <p:txBody>
          <a:bodyPr/>
          <a:lstStyle/>
          <a:p>
            <a:r>
              <a:rPr lang="de-DE" dirty="0"/>
              <a:t>C</a:t>
            </a:r>
            <a:r>
              <a:rPr lang="de-DE" dirty="0" smtClean="0"/>
              <a:t>ounter-based probability estimation of JCTVC-F254</a:t>
            </a:r>
            <a:r>
              <a:rPr lang="de-DE" dirty="0" smtClean="0"/>
              <a:t>: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Implementation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virtual</a:t>
            </a:r>
            <a:r>
              <a:rPr lang="de-DE" dirty="0" smtClean="0"/>
              <a:t> </a:t>
            </a:r>
            <a:r>
              <a:rPr lang="de-DE" dirty="0" err="1" smtClean="0"/>
              <a:t>sliding</a:t>
            </a:r>
            <a:r>
              <a:rPr lang="de-DE" dirty="0" smtClean="0"/>
              <a:t> </a:t>
            </a:r>
            <a:r>
              <a:rPr lang="de-DE" dirty="0" err="1" smtClean="0"/>
              <a:t>window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2 </a:t>
            </a:r>
            <a:r>
              <a:rPr lang="de-DE" dirty="0" smtClean="0"/>
              <a:t>independent counters </a:t>
            </a:r>
            <a:r>
              <a:rPr lang="de-DE" b="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dirty="0" smtClean="0"/>
              <a:t> and </a:t>
            </a:r>
            <a:r>
              <a:rPr lang="de-DE" b="0" i="1" dirty="0" smtClean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Window sizes		 and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Counters </a:t>
            </a:r>
            <a:r>
              <a:rPr lang="de-DE" b="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dirty="0" smtClean="0"/>
              <a:t> and </a:t>
            </a:r>
            <a:r>
              <a:rPr lang="de-DE" b="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de-DE" dirty="0" smtClean="0"/>
              <a:t> use 15 </a:t>
            </a:r>
            <a:r>
              <a:rPr lang="de-DE" dirty="0" err="1" smtClean="0"/>
              <a:t>bit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Multiplication-free update (with </a:t>
            </a:r>
            <a:r>
              <a:rPr lang="de-DE" b="0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de-DE" dirty="0" smtClean="0"/>
              <a:t> = </a:t>
            </a:r>
            <a:r>
              <a:rPr lang="de-DE" b="0" i="1" dirty="0" smtClean="0">
                <a:latin typeface="Times New Roman" pitchFamily="18" charset="0"/>
                <a:cs typeface="Times New Roman" pitchFamily="18" charset="0"/>
              </a:rPr>
              <a:t>a, b</a:t>
            </a:r>
            <a:r>
              <a:rPr lang="de-DE" dirty="0" smtClean="0"/>
              <a:t>):</a:t>
            </a:r>
          </a:p>
          <a:p>
            <a:pPr marL="0" indent="0"/>
            <a:r>
              <a:rPr lang="de-DE" dirty="0" smtClean="0"/>
              <a:t>	</a:t>
            </a:r>
          </a:p>
          <a:p>
            <a:pPr marL="342900" indent="-342900">
              <a:buFont typeface="Arial" pitchFamily="34" charset="0"/>
              <a:buChar char="•"/>
            </a:pPr>
            <a:endParaRPr lang="de-DE" dirty="0" smtClean="0"/>
          </a:p>
          <a:p>
            <a:pPr marL="0" indent="0"/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Weighted count:</a:t>
            </a:r>
          </a:p>
          <a:p>
            <a:pPr marL="342900" indent="-342900">
              <a:buFont typeface="Arial" pitchFamily="34" charset="0"/>
              <a:buChar char="•"/>
            </a:pPr>
            <a:endParaRPr lang="de-DE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JCTVC-G547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004" y="2503992"/>
            <a:ext cx="1497619" cy="420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836" y="2503458"/>
            <a:ext cx="1610952" cy="420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008839"/>
              </p:ext>
            </p:extLst>
          </p:nvPr>
        </p:nvGraphicFramePr>
        <p:xfrm>
          <a:off x="2195736" y="5246340"/>
          <a:ext cx="1600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" name="Equation" r:id="rId5" imgW="1066680" imgH="228600" progId="Equation.3">
                  <p:embed/>
                </p:oleObj>
              </mc:Choice>
              <mc:Fallback>
                <p:oleObj name="Equation" r:id="rId5" imgW="10666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5246340"/>
                        <a:ext cx="16002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659108"/>
              </p:ext>
            </p:extLst>
          </p:nvPr>
        </p:nvGraphicFramePr>
        <p:xfrm>
          <a:off x="2267744" y="3781028"/>
          <a:ext cx="38100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" name="Equation" r:id="rId7" imgW="2539800" imgH="533160" progId="Equation.3">
                  <p:embed/>
                </p:oleObj>
              </mc:Choice>
              <mc:Fallback>
                <p:oleObj name="Equation" r:id="rId7" imgW="2539800" imgH="53316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781028"/>
                        <a:ext cx="38100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6306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low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060848"/>
            <a:ext cx="6858000" cy="27432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51520" y="1052736"/>
            <a:ext cx="8424936" cy="4516455"/>
          </a:xfrm>
        </p:spPr>
        <p:txBody>
          <a:bodyPr/>
          <a:lstStyle/>
          <a:p>
            <a:r>
              <a:rPr lang="en-US" dirty="0" smtClean="0"/>
              <a:t>Changes to the M coder:</a:t>
            </a:r>
          </a:p>
          <a:p>
            <a:pPr marL="342900" indent="-342900">
              <a:buFont typeface="Arial"/>
              <a:buChar char="•"/>
            </a:pPr>
            <a:r>
              <a:rPr lang="en-US" b="0" dirty="0" err="1" smtClean="0">
                <a:latin typeface="Times New Roman" pitchFamily="18" charset="0"/>
                <a:cs typeface="Times New Roman" pitchFamily="18" charset="0"/>
              </a:rPr>
              <a:t>rangeTabLPS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b="0" dirty="0" err="1" smtClean="0">
                <a:latin typeface="Times New Roman" pitchFamily="18" charset="0"/>
                <a:cs typeface="Times New Roman" pitchFamily="18" charset="0"/>
              </a:rPr>
              <a:t>pStateIdx</a:t>
            </a:r>
            <a:r>
              <a:rPr lang="en-US" b="0" dirty="0">
                <a:latin typeface="Times New Roman" pitchFamily="18" charset="0"/>
                <a:cs typeface="Times New Roman" pitchFamily="18" charset="0"/>
              </a:rPr>
              <a:t>][</a:t>
            </a:r>
            <a:r>
              <a:rPr lang="en-US" b="0" dirty="0" err="1">
                <a:latin typeface="Times New Roman" pitchFamily="18" charset="0"/>
                <a:cs typeface="Times New Roman" pitchFamily="18" charset="0"/>
              </a:rPr>
              <a:t>qCodIRangeIdx</a:t>
            </a:r>
            <a:r>
              <a:rPr lang="en-US" b="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dirty="0" smtClean="0"/>
              <a:t> </a:t>
            </a:r>
            <a:r>
              <a:rPr lang="en-US" dirty="0" smtClean="0"/>
              <a:t>table of 32x8 is </a:t>
            </a:r>
            <a:r>
              <a:rPr lang="en-US" dirty="0" smtClean="0"/>
              <a:t>used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de-DE" dirty="0" smtClean="0"/>
              <a:t>Probability values corresponding to the 32 rows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equidistant</a:t>
            </a:r>
            <a:r>
              <a:rPr lang="de-DE" dirty="0" smtClean="0"/>
              <a:t>:</a:t>
            </a:r>
          </a:p>
          <a:p>
            <a:pPr marL="342900" indent="-342900">
              <a:buFont typeface="Arial"/>
              <a:buChar char="•"/>
            </a:pPr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 smtClean="0"/>
          </a:p>
          <a:p>
            <a:pPr marL="0" indent="0"/>
            <a:endParaRPr lang="de-DE" sz="2800" dirty="0"/>
          </a:p>
          <a:p>
            <a:pPr marL="0" indent="0"/>
            <a:endParaRPr lang="de-DE" sz="3600" dirty="0" smtClean="0"/>
          </a:p>
          <a:p>
            <a:pPr marL="0" indent="0"/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This allows a simple derivation of </a:t>
            </a:r>
            <a:r>
              <a:rPr lang="en-US" b="0" dirty="0" err="1" smtClean="0">
                <a:latin typeface="Times New Roman" pitchFamily="18" charset="0"/>
                <a:cs typeface="Times New Roman" pitchFamily="18" charset="0"/>
              </a:rPr>
              <a:t>valMPS</a:t>
            </a:r>
            <a:r>
              <a:rPr lang="en-US" dirty="0" smtClean="0"/>
              <a:t> and </a:t>
            </a:r>
            <a:r>
              <a:rPr lang="en-US" b="0" dirty="0" err="1" smtClean="0">
                <a:latin typeface="Times New Roman" pitchFamily="18" charset="0"/>
                <a:cs typeface="Times New Roman" pitchFamily="18" charset="0"/>
              </a:rPr>
              <a:t>pStateIdx</a:t>
            </a:r>
            <a:r>
              <a:rPr lang="en-US" dirty="0" smtClean="0"/>
              <a:t>: </a:t>
            </a:r>
          </a:p>
          <a:p>
            <a:pPr marL="0" indent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JCTVC-G547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en-US" smtClean="0"/>
              <a:pPr>
                <a:defRPr/>
              </a:pPr>
              <a:t>11/23/11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0497909"/>
              </p:ext>
            </p:extLst>
          </p:nvPr>
        </p:nvGraphicFramePr>
        <p:xfrm>
          <a:off x="611560" y="5278438"/>
          <a:ext cx="42481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Equation" r:id="rId4" imgW="2831760" imgH="482400" progId="Equation.3">
                  <p:embed/>
                </p:oleObj>
              </mc:Choice>
              <mc:Fallback>
                <p:oleObj name="Equation" r:id="rId4" imgW="283176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278438"/>
                        <a:ext cx="424815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4033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JCTVC-G547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7488064" cy="4516455"/>
          </a:xfrm>
        </p:spPr>
        <p:txBody>
          <a:bodyPr/>
          <a:lstStyle/>
          <a:p>
            <a:r>
              <a:rPr lang="de-DE" dirty="0" smtClean="0"/>
              <a:t>Two configurations are tested:</a:t>
            </a:r>
          </a:p>
          <a:p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Default configuration always uses the weighted count:</a:t>
            </a:r>
          </a:p>
          <a:p>
            <a:endParaRPr lang="de-DE" dirty="0" smtClean="0"/>
          </a:p>
          <a:p>
            <a:pPr marL="0" indent="0"/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Alternative configuration uses only </a:t>
            </a:r>
            <a:r>
              <a:rPr lang="de-DE" dirty="0" err="1" smtClean="0"/>
              <a:t>estimator</a:t>
            </a:r>
            <a:r>
              <a:rPr lang="de-DE" dirty="0" smtClean="0"/>
              <a:t> </a:t>
            </a:r>
            <a:r>
              <a:rPr lang="de-DE" b="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b="0" i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dirty="0" smtClean="0"/>
              <a:t> </a:t>
            </a:r>
            <a:r>
              <a:rPr lang="de-DE" dirty="0" smtClean="0"/>
              <a:t>for the first 50 bins (and afterwards the weighted count):</a:t>
            </a:r>
            <a:endParaRPr lang="de-DE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322521"/>
              </p:ext>
            </p:extLst>
          </p:nvPr>
        </p:nvGraphicFramePr>
        <p:xfrm>
          <a:off x="2289820" y="2808288"/>
          <a:ext cx="15621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Equation" r:id="rId3" imgW="1041400" imgH="215900" progId="Equation.3">
                  <p:embed/>
                </p:oleObj>
              </mc:Choice>
              <mc:Fallback>
                <p:oleObj name="Equation" r:id="rId3" imgW="1041400" imgH="2159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9820" y="2808288"/>
                        <a:ext cx="1562100" cy="32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8507935"/>
              </p:ext>
            </p:extLst>
          </p:nvPr>
        </p:nvGraphicFramePr>
        <p:xfrm>
          <a:off x="2195736" y="4587974"/>
          <a:ext cx="43053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Equation" r:id="rId5" imgW="2870200" imgH="571500" progId="Equation.3">
                  <p:embed/>
                </p:oleObj>
              </mc:Choice>
              <mc:Fallback>
                <p:oleObj name="Equation" r:id="rId5" imgW="2870200" imgH="571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587974"/>
                        <a:ext cx="4305300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5023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468312" y="1052736"/>
            <a:ext cx="6839991" cy="4516455"/>
          </a:xfrm>
        </p:spPr>
        <p:txBody>
          <a:bodyPr/>
          <a:lstStyle/>
          <a:p>
            <a:r>
              <a:rPr lang="de-DE" dirty="0" smtClean="0"/>
              <a:t>Results: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Default configuration</a:t>
            </a:r>
          </a:p>
          <a:p>
            <a:pPr marL="342900" indent="-342900">
              <a:buFont typeface="Arial" pitchFamily="34" charset="0"/>
              <a:buChar char="•"/>
            </a:pPr>
            <a:endParaRPr lang="de-DE" dirty="0"/>
          </a:p>
          <a:p>
            <a:pPr marL="342900" indent="-342900">
              <a:buFont typeface="Arial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endParaRPr lang="de-DE" dirty="0"/>
          </a:p>
          <a:p>
            <a:pPr marL="0" indent="0"/>
            <a:endParaRPr lang="de-DE" sz="1100" dirty="0" smtClean="0"/>
          </a:p>
          <a:p>
            <a:pPr marL="342900" indent="-342900">
              <a:buFont typeface="Arial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Alternative configuration (with </a:t>
            </a:r>
            <a:r>
              <a:rPr lang="de-DE" dirty="0" err="1" smtClean="0"/>
              <a:t>counter</a:t>
            </a:r>
            <a:r>
              <a:rPr lang="de-DE" dirty="0" smtClean="0"/>
              <a:t> </a:t>
            </a:r>
            <a:r>
              <a:rPr lang="de-DE" b="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b="0" i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dirty="0" smtClean="0"/>
              <a:t> </a:t>
            </a:r>
            <a:r>
              <a:rPr lang="de-DE" dirty="0" smtClean="0"/>
              <a:t>only for first 50 bins )</a:t>
            </a:r>
          </a:p>
          <a:p>
            <a:pPr marL="0" indent="0"/>
            <a:endParaRPr lang="de-DE" dirty="0" smtClean="0"/>
          </a:p>
          <a:p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JCTVC-G547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11/23/11</a:t>
            </a:fld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62" y="1412776"/>
            <a:ext cx="492252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164" y="4005064"/>
            <a:ext cx="4922520" cy="2072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4033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CTVC-G54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Broadband Mobile Communicatio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JCTVC-G547</Template>
  <TotalTime>245</TotalTime>
  <Words>149</Words>
  <Application>Microsoft Macintosh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JCTVC-G547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Equation</vt:lpstr>
      <vt:lpstr>Microsoft Equation</vt:lpstr>
      <vt:lpstr>PowerPoint Presentation</vt:lpstr>
      <vt:lpstr>JCTVC-G547</vt:lpstr>
      <vt:lpstr>JCTVC-G547</vt:lpstr>
      <vt:lpstr>JCTVC-G547</vt:lpstr>
      <vt:lpstr>JCTVC-G547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stegemann</dc:creator>
  <cp:lastModifiedBy>Heiner Kirchhoffer</cp:lastModifiedBy>
  <cp:revision>65</cp:revision>
  <dcterms:created xsi:type="dcterms:W3CDTF">2011-11-17T11:34:30Z</dcterms:created>
  <dcterms:modified xsi:type="dcterms:W3CDTF">2011-11-23T16:03:34Z</dcterms:modified>
</cp:coreProperties>
</file>