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5"/>
  </p:notesMasterIdLst>
  <p:handoutMasterIdLst>
    <p:handoutMasterId r:id="rId16"/>
  </p:handoutMasterIdLst>
  <p:sldIdLst>
    <p:sldId id="288" r:id="rId5"/>
    <p:sldId id="289" r:id="rId6"/>
    <p:sldId id="290" r:id="rId7"/>
    <p:sldId id="295" r:id="rId8"/>
    <p:sldId id="296" r:id="rId9"/>
    <p:sldId id="291" r:id="rId10"/>
    <p:sldId id="292" r:id="rId11"/>
    <p:sldId id="297" r:id="rId12"/>
    <p:sldId id="293" r:id="rId13"/>
    <p:sldId id="294" r:id="rId14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BDBD"/>
    <a:srgbClr val="006600"/>
    <a:srgbClr val="001738"/>
    <a:srgbClr val="00050B"/>
    <a:srgbClr val="010712"/>
    <a:srgbClr val="919191"/>
    <a:srgbClr val="DADADA"/>
    <a:srgbClr val="F48F97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130" d="100"/>
          <a:sy n="130" d="100"/>
        </p:scale>
        <p:origin x="-996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2011/11/18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JCTVC-G504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JCTVC-G504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JCTVC-G504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US" b="1" dirty="0" smtClean="0"/>
              <a:t>CABAC with Combined Context </a:t>
            </a:r>
            <a:r>
              <a:rPr lang="en-US" b="1" dirty="0" smtClean="0"/>
              <a:t>Variables (CCV)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JCTVC-G504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Illustration of 4:4:4 ACV</a:t>
            </a:r>
            <a:r>
              <a:rPr lang="en-GB" baseline="-25000" dirty="0" smtClean="0"/>
              <a:t>0</a:t>
            </a:r>
            <a:r>
              <a:rPr lang="en-GB" dirty="0" smtClean="0"/>
              <a:t> speculation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98" y="1652981"/>
            <a:ext cx="8158351" cy="294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The aim of this proposal is to encode coefficient data in a Transform Unit (TU) in a single pass, with a constant processing time per coefficient.</a:t>
            </a:r>
          </a:p>
          <a:p>
            <a:pPr lvl="1"/>
            <a:r>
              <a:rPr lang="en-GB" sz="1400" dirty="0" smtClean="0"/>
              <a:t>HM4.0:</a:t>
            </a:r>
          </a:p>
          <a:p>
            <a:pPr lvl="2"/>
            <a:r>
              <a:rPr lang="en-GB" sz="1200" dirty="0" smtClean="0"/>
              <a:t>Uses </a:t>
            </a:r>
            <a:r>
              <a:rPr lang="en-GB" sz="1200" dirty="0" smtClean="0"/>
              <a:t>up to 3 Context Variables (CVs) to encode a coefficient.</a:t>
            </a:r>
          </a:p>
          <a:p>
            <a:pPr lvl="2"/>
            <a:r>
              <a:rPr lang="en-GB" sz="1200" dirty="0" smtClean="0"/>
              <a:t>Requires multiple passes of the data.</a:t>
            </a:r>
          </a:p>
          <a:p>
            <a:pPr lvl="2"/>
            <a:r>
              <a:rPr lang="en-GB" sz="1200" dirty="0" smtClean="0"/>
              <a:t>The processing time per coefficient is variable.</a:t>
            </a:r>
          </a:p>
          <a:p>
            <a:pPr lvl="3"/>
            <a:r>
              <a:rPr lang="en-GB" sz="1000" dirty="0" smtClean="0"/>
              <a:t>and the decoder may require additional buffering on the output to regulate the decode rate.</a:t>
            </a:r>
          </a:p>
          <a:p>
            <a:pPr lvl="6"/>
            <a:endParaRPr lang="en-GB" sz="450" dirty="0" smtClean="0"/>
          </a:p>
          <a:p>
            <a:r>
              <a:rPr lang="en-GB" sz="1800" dirty="0" smtClean="0"/>
              <a:t>The CVs in this proposal are the Arithmetic CVs (ACV) of JCTVC-G501, where the ACVs directly represent the probability of a ‘0’.</a:t>
            </a:r>
          </a:p>
          <a:p>
            <a:pPr lvl="6"/>
            <a:endParaRPr lang="en-GB" sz="450" dirty="0" smtClean="0"/>
          </a:p>
          <a:p>
            <a:r>
              <a:rPr lang="en-GB" sz="1800" dirty="0" smtClean="0"/>
              <a:t>The 3 CVs are combined into a 4-symbol alphabet, which is used to encode a coefficient into the CABAC stream with 1 quaternary arithmetic operation.</a:t>
            </a:r>
          </a:p>
          <a:p>
            <a:pPr lvl="6"/>
            <a:endParaRPr lang="en-GB" sz="450" dirty="0" smtClean="0"/>
          </a:p>
          <a:p>
            <a:r>
              <a:rPr lang="en-GB" sz="1800" dirty="0" smtClean="0"/>
              <a:t>The escape and sign data are encoded/decoded in parallel with the CABAC data using the CABAC Packet-based Stream proposal (JCTVC-G494).</a:t>
            </a:r>
          </a:p>
          <a:p>
            <a:pPr lvl="6"/>
            <a:endParaRPr lang="en-GB" sz="450" dirty="0" smtClean="0"/>
          </a:p>
          <a:p>
            <a:r>
              <a:rPr lang="en-GB" sz="1800" dirty="0" smtClean="0"/>
              <a:t>Problems surrounding speculation are discussed, leading to a </a:t>
            </a:r>
            <a:r>
              <a:rPr lang="en-GB" sz="1800" dirty="0" smtClean="0"/>
              <a:t>proposed system </a:t>
            </a:r>
            <a:r>
              <a:rPr lang="en-GB" sz="1800" dirty="0" smtClean="0"/>
              <a:t>with only 2 levels of speculation.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Symbol Space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 </a:t>
            </a:r>
            <a:r>
              <a:rPr lang="en-GB" sz="2000" dirty="0" smtClean="0"/>
              <a:t>HM4.0+ACV </a:t>
            </a:r>
            <a:r>
              <a:rPr lang="en-GB" sz="1200" dirty="0" smtClean="0"/>
              <a:t>(JCTVC-G501)</a:t>
            </a:r>
            <a:r>
              <a:rPr lang="en-GB" sz="2000" dirty="0" smtClean="0"/>
              <a:t>, </a:t>
            </a:r>
            <a:r>
              <a:rPr lang="en-GB" sz="2000" dirty="0" smtClean="0"/>
              <a:t>up to 3 (8-bit) ACVs per coefficient are used.</a:t>
            </a:r>
          </a:p>
          <a:p>
            <a:pPr lvl="1"/>
            <a:r>
              <a:rPr lang="en-GB" sz="1800" dirty="0" smtClean="0"/>
              <a:t>Their meanings are:</a:t>
            </a:r>
          </a:p>
          <a:p>
            <a:pPr lvl="2"/>
            <a:r>
              <a:rPr lang="en-CA" sz="1200" dirty="0" smtClean="0"/>
              <a:t>P(</a:t>
            </a:r>
            <a:r>
              <a:rPr lang="en-CA" sz="1200" i="1" dirty="0" smtClean="0"/>
              <a:t>m</a:t>
            </a:r>
            <a:r>
              <a:rPr lang="en-CA" sz="1200" dirty="0" smtClean="0"/>
              <a:t>=0)</a:t>
            </a:r>
            <a:r>
              <a:rPr lang="en-GB" sz="1200" dirty="0" smtClean="0"/>
              <a:t>, </a:t>
            </a:r>
            <a:r>
              <a:rPr lang="en-CA" sz="1200" dirty="0" smtClean="0"/>
              <a:t>P(</a:t>
            </a:r>
            <a:r>
              <a:rPr lang="en-CA" sz="1200" i="1" dirty="0" smtClean="0"/>
              <a:t>m</a:t>
            </a:r>
            <a:r>
              <a:rPr lang="en-CA" sz="1200" dirty="0" smtClean="0"/>
              <a:t>=1 | </a:t>
            </a:r>
            <a:r>
              <a:rPr lang="en-CA" sz="1200" i="1" dirty="0" smtClean="0"/>
              <a:t>m</a:t>
            </a:r>
            <a:r>
              <a:rPr lang="en-CA" sz="1200" dirty="0" smtClean="0"/>
              <a:t>&gt;0), P(</a:t>
            </a:r>
            <a:r>
              <a:rPr lang="en-CA" sz="1200" i="1" dirty="0" smtClean="0"/>
              <a:t>m</a:t>
            </a:r>
            <a:r>
              <a:rPr lang="en-CA" sz="1200" dirty="0" smtClean="0"/>
              <a:t>=2 | </a:t>
            </a:r>
            <a:r>
              <a:rPr lang="en-CA" sz="1200" i="1" dirty="0" smtClean="0"/>
              <a:t>m</a:t>
            </a:r>
            <a:r>
              <a:rPr lang="en-CA" sz="1200" dirty="0" smtClean="0"/>
              <a:t>&gt;1)</a:t>
            </a:r>
          </a:p>
          <a:p>
            <a:pPr lvl="2"/>
            <a:r>
              <a:rPr lang="en-CA" sz="1200" dirty="0" smtClean="0"/>
              <a:t>Where ‘</a:t>
            </a:r>
            <a:r>
              <a:rPr lang="en-CA" sz="1200" i="1" dirty="0" smtClean="0"/>
              <a:t>m</a:t>
            </a:r>
            <a:r>
              <a:rPr lang="en-CA" sz="1200" dirty="0" smtClean="0"/>
              <a:t>’ is the magnitude of the current coefficient.</a:t>
            </a:r>
          </a:p>
          <a:p>
            <a:pPr lvl="6"/>
            <a:endParaRPr lang="en-CA" sz="850" dirty="0" smtClean="0"/>
          </a:p>
          <a:p>
            <a:pPr lvl="1"/>
            <a:r>
              <a:rPr lang="en-CA" sz="1800" dirty="0" smtClean="0"/>
              <a:t>Therefore, combining the conditional probabilities:</a:t>
            </a:r>
          </a:p>
          <a:p>
            <a:pPr lvl="2"/>
            <a:r>
              <a:rPr lang="en-CA" sz="1200" dirty="0" smtClean="0"/>
              <a:t>P(</a:t>
            </a:r>
            <a:r>
              <a:rPr lang="en-CA" sz="1200" i="1" dirty="0" smtClean="0"/>
              <a:t>m</a:t>
            </a:r>
            <a:r>
              <a:rPr lang="en-CA" sz="1200" dirty="0" smtClean="0"/>
              <a:t>=0) = P(</a:t>
            </a:r>
            <a:r>
              <a:rPr lang="en-CA" sz="1200" i="1" dirty="0" smtClean="0"/>
              <a:t>m</a:t>
            </a:r>
            <a:r>
              <a:rPr lang="en-CA" sz="1200" dirty="0" smtClean="0"/>
              <a:t>=0)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CA" sz="1200" dirty="0" smtClean="0"/>
              <a:t>P(</a:t>
            </a:r>
            <a:r>
              <a:rPr lang="en-CA" sz="1200" i="1" dirty="0" smtClean="0"/>
              <a:t>m</a:t>
            </a:r>
            <a:r>
              <a:rPr lang="en-CA" sz="1200" dirty="0" smtClean="0"/>
              <a:t>=1) = (1-P(</a:t>
            </a:r>
            <a:r>
              <a:rPr lang="en-CA" sz="1200" i="1" dirty="0" smtClean="0"/>
              <a:t>m</a:t>
            </a:r>
            <a:r>
              <a:rPr lang="en-CA" sz="1200" dirty="0" smtClean="0"/>
              <a:t>=0)) × (P(</a:t>
            </a:r>
            <a:r>
              <a:rPr lang="en-CA" sz="1200" i="1" dirty="0" smtClean="0"/>
              <a:t>m</a:t>
            </a:r>
            <a:r>
              <a:rPr lang="en-CA" sz="1200" dirty="0" smtClean="0"/>
              <a:t>=1 | </a:t>
            </a:r>
            <a:r>
              <a:rPr lang="en-CA" sz="1200" i="1" dirty="0" smtClean="0"/>
              <a:t>m</a:t>
            </a:r>
            <a:r>
              <a:rPr lang="en-CA" sz="1200" dirty="0" smtClean="0"/>
              <a:t>&gt;0)</a:t>
            </a:r>
            <a:br>
              <a:rPr lang="en-CA" sz="1200" dirty="0" smtClean="0"/>
            </a:br>
            <a:r>
              <a:rPr lang="en-CA" sz="1200" dirty="0" smtClean="0"/>
              <a:t>P(</a:t>
            </a:r>
            <a:r>
              <a:rPr lang="en-CA" sz="1200" i="1" dirty="0" smtClean="0"/>
              <a:t>m</a:t>
            </a:r>
            <a:r>
              <a:rPr lang="en-CA" sz="1200" dirty="0" smtClean="0"/>
              <a:t>=2) = (1-P(</a:t>
            </a:r>
            <a:r>
              <a:rPr lang="en-CA" sz="1200" i="1" dirty="0" smtClean="0"/>
              <a:t>m</a:t>
            </a:r>
            <a:r>
              <a:rPr lang="en-CA" sz="1200" dirty="0" smtClean="0"/>
              <a:t>=0)-P(</a:t>
            </a:r>
            <a:r>
              <a:rPr lang="en-CA" sz="1200" i="1" dirty="0" smtClean="0"/>
              <a:t>m</a:t>
            </a:r>
            <a:r>
              <a:rPr lang="en-CA" sz="1200" dirty="0" smtClean="0"/>
              <a:t>=1)) × P(</a:t>
            </a:r>
            <a:r>
              <a:rPr lang="en-CA" sz="1200" i="1" dirty="0" smtClean="0"/>
              <a:t>m</a:t>
            </a:r>
            <a:r>
              <a:rPr lang="en-CA" sz="1200" dirty="0" smtClean="0"/>
              <a:t>=2 | </a:t>
            </a:r>
            <a:r>
              <a:rPr lang="en-CA" sz="1200" i="1" dirty="0" smtClean="0"/>
              <a:t>m</a:t>
            </a:r>
            <a:r>
              <a:rPr lang="en-CA" sz="1200" dirty="0" smtClean="0"/>
              <a:t>&gt;2)</a:t>
            </a:r>
            <a:br>
              <a:rPr lang="en-CA" sz="1200" dirty="0" smtClean="0"/>
            </a:br>
            <a:r>
              <a:rPr lang="en-CA" sz="1200" dirty="0" smtClean="0"/>
              <a:t>P(</a:t>
            </a:r>
            <a:r>
              <a:rPr lang="en-CA" sz="1200" i="1" dirty="0" smtClean="0"/>
              <a:t>m</a:t>
            </a:r>
            <a:r>
              <a:rPr lang="en-CA" sz="1200" dirty="0" smtClean="0"/>
              <a:t>&gt;2) = (1-P(</a:t>
            </a:r>
            <a:r>
              <a:rPr lang="en-CA" sz="1200" i="1" dirty="0" smtClean="0"/>
              <a:t>m</a:t>
            </a:r>
            <a:r>
              <a:rPr lang="en-CA" sz="1200" dirty="0" smtClean="0"/>
              <a:t>=0)-P(</a:t>
            </a:r>
            <a:r>
              <a:rPr lang="en-CA" sz="1200" i="1" dirty="0" smtClean="0"/>
              <a:t>m</a:t>
            </a:r>
            <a:r>
              <a:rPr lang="en-CA" sz="1200" dirty="0" smtClean="0"/>
              <a:t>=1)-P(</a:t>
            </a:r>
            <a:r>
              <a:rPr lang="en-CA" sz="1200" i="1" dirty="0" smtClean="0"/>
              <a:t>m</a:t>
            </a:r>
            <a:r>
              <a:rPr lang="en-CA" sz="1200" dirty="0" smtClean="0"/>
              <a:t>=2))</a:t>
            </a:r>
            <a:endParaRPr lang="en-GB" sz="1200" dirty="0" smtClean="0"/>
          </a:p>
          <a:p>
            <a:pPr lvl="6"/>
            <a:endParaRPr lang="en-GB" sz="850" dirty="0" smtClean="0"/>
          </a:p>
          <a:p>
            <a:pPr lvl="1"/>
            <a:r>
              <a:rPr lang="en-GB" sz="1800" dirty="0" smtClean="0"/>
              <a:t>Assuming a 10-bit fractional space (for an 11-bit </a:t>
            </a:r>
            <a:r>
              <a:rPr lang="en-GB" sz="1800" i="1" dirty="0" err="1" smtClean="0"/>
              <a:t>m_uiRange</a:t>
            </a:r>
            <a:r>
              <a:rPr lang="en-GB" sz="1800" dirty="0" smtClean="0"/>
              <a:t> system),</a:t>
            </a:r>
          </a:p>
          <a:p>
            <a:pPr lvl="2"/>
            <a:r>
              <a:rPr lang="en-CA" sz="1200" i="1" dirty="0" smtClean="0"/>
              <a:t>F</a:t>
            </a:r>
            <a:r>
              <a:rPr lang="en-CA" sz="1200" i="1" baseline="-25000" dirty="0" smtClean="0"/>
              <a:t>0</a:t>
            </a:r>
            <a:r>
              <a:rPr lang="en-CA" sz="1200" dirty="0" smtClean="0"/>
              <a:t>=(</a:t>
            </a:r>
            <a:r>
              <a:rPr lang="en-CA" sz="1200" i="1" dirty="0" smtClean="0"/>
              <a:t>ACV</a:t>
            </a:r>
            <a:r>
              <a:rPr lang="en-CA" sz="1200" i="1" baseline="-25000" dirty="0" smtClean="0"/>
              <a:t>0</a:t>
            </a:r>
            <a:r>
              <a:rPr lang="en-CA" sz="1200" dirty="0" smtClean="0"/>
              <a:t>)&lt;&lt;2</a:t>
            </a:r>
            <a:br>
              <a:rPr lang="en-CA" sz="1200" dirty="0" smtClean="0"/>
            </a:br>
            <a:r>
              <a:rPr lang="en-CA" sz="1200" i="1" dirty="0" smtClean="0"/>
              <a:t>F</a:t>
            </a:r>
            <a:r>
              <a:rPr lang="en-CA" sz="1200" i="1" baseline="-25000" dirty="0" smtClean="0"/>
              <a:t>1</a:t>
            </a:r>
            <a:r>
              <a:rPr lang="en-CA" sz="1200" dirty="0" smtClean="0"/>
              <a:t>=(1024-</a:t>
            </a:r>
            <a:r>
              <a:rPr lang="en-CA" sz="1200" i="1" dirty="0" smtClean="0"/>
              <a:t>F</a:t>
            </a:r>
            <a:r>
              <a:rPr lang="en-CA" sz="1200" i="1" baseline="-25000" dirty="0" smtClean="0"/>
              <a:t>0</a:t>
            </a:r>
            <a:r>
              <a:rPr lang="en-CA" sz="1200" dirty="0" smtClean="0"/>
              <a:t>) ×(</a:t>
            </a:r>
            <a:r>
              <a:rPr lang="en-CA" sz="1200" i="1" dirty="0" smtClean="0"/>
              <a:t>ACV</a:t>
            </a:r>
            <a:r>
              <a:rPr lang="en-CA" sz="1200" i="1" baseline="-25000" dirty="0" smtClean="0"/>
              <a:t>1</a:t>
            </a:r>
            <a:r>
              <a:rPr lang="en-CA" sz="1200" dirty="0" smtClean="0"/>
              <a:t>) &gt;&gt; 8</a:t>
            </a:r>
            <a:br>
              <a:rPr lang="en-CA" sz="1200" dirty="0" smtClean="0"/>
            </a:br>
            <a:r>
              <a:rPr lang="en-CA" sz="1200" i="1" dirty="0" smtClean="0"/>
              <a:t>F</a:t>
            </a:r>
            <a:r>
              <a:rPr lang="en-CA" sz="1200" i="1" baseline="-25000" dirty="0" smtClean="0"/>
              <a:t>2</a:t>
            </a:r>
            <a:r>
              <a:rPr lang="en-CA" sz="1200" dirty="0" smtClean="0"/>
              <a:t>=(1024-</a:t>
            </a:r>
            <a:r>
              <a:rPr lang="en-CA" sz="1200" i="1" dirty="0" smtClean="0"/>
              <a:t>F</a:t>
            </a:r>
            <a:r>
              <a:rPr lang="en-CA" sz="1200" i="1" baseline="-25000" dirty="0" smtClean="0"/>
              <a:t>0</a:t>
            </a:r>
            <a:r>
              <a:rPr lang="en-CA" sz="1200" i="1" dirty="0" smtClean="0"/>
              <a:t>-F</a:t>
            </a:r>
            <a:r>
              <a:rPr lang="en-CA" sz="1200" i="1" baseline="-25000" dirty="0" smtClean="0"/>
              <a:t>1</a:t>
            </a:r>
            <a:r>
              <a:rPr lang="en-CA" sz="1200" dirty="0" smtClean="0"/>
              <a:t>) ×(</a:t>
            </a:r>
            <a:r>
              <a:rPr lang="en-CA" sz="1200" i="1" dirty="0" smtClean="0"/>
              <a:t>ACV</a:t>
            </a:r>
            <a:r>
              <a:rPr lang="en-CA" sz="1200" i="1" baseline="-25000" dirty="0" smtClean="0"/>
              <a:t>2</a:t>
            </a:r>
            <a:r>
              <a:rPr lang="en-CA" sz="1200" dirty="0" smtClean="0"/>
              <a:t>) &gt;&gt; 8</a:t>
            </a:r>
            <a:br>
              <a:rPr lang="en-CA" sz="1200" dirty="0" smtClean="0"/>
            </a:br>
            <a:r>
              <a:rPr lang="en-CA" sz="1200" i="1" dirty="0" smtClean="0"/>
              <a:t>F</a:t>
            </a:r>
            <a:r>
              <a:rPr lang="en-CA" sz="1200" i="1" baseline="-25000" dirty="0" smtClean="0"/>
              <a:t>3</a:t>
            </a:r>
            <a:r>
              <a:rPr lang="en-CA" sz="1200" dirty="0" smtClean="0"/>
              <a:t>=(1024-</a:t>
            </a:r>
            <a:r>
              <a:rPr lang="en-CA" sz="1200" i="1" dirty="0" smtClean="0"/>
              <a:t>F</a:t>
            </a:r>
            <a:r>
              <a:rPr lang="en-CA" sz="1200" i="1" baseline="-25000" dirty="0" smtClean="0"/>
              <a:t>0</a:t>
            </a:r>
            <a:r>
              <a:rPr lang="en-CA" sz="1200" i="1" dirty="0" smtClean="0"/>
              <a:t>-F</a:t>
            </a:r>
            <a:r>
              <a:rPr lang="en-CA" sz="1200" i="1" baseline="-25000" dirty="0" smtClean="0"/>
              <a:t>1</a:t>
            </a:r>
            <a:r>
              <a:rPr lang="en-CA" sz="1200" i="1" dirty="0" smtClean="0"/>
              <a:t>-F</a:t>
            </a:r>
            <a:r>
              <a:rPr lang="en-CA" sz="1200" i="1" baseline="-25000" dirty="0" smtClean="0"/>
              <a:t>2</a:t>
            </a:r>
            <a:r>
              <a:rPr lang="en-CA" sz="1200" dirty="0" smtClean="0"/>
              <a:t>)		</a:t>
            </a:r>
            <a:r>
              <a:rPr lang="en-CA" sz="1200" dirty="0" smtClean="0"/>
              <a:t>Note: </a:t>
            </a:r>
            <a:r>
              <a:rPr lang="en-CA" sz="1200" dirty="0" smtClean="0"/>
              <a:t>All symbols are prevented from being allocated 0 space.</a:t>
            </a:r>
            <a:endParaRPr lang="en-GB" sz="1200" dirty="0" smtClean="0"/>
          </a:p>
          <a:p>
            <a:pPr lvl="2"/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2095500" y="5492475"/>
          <a:ext cx="4191000" cy="771525"/>
        </p:xfrm>
        <a:graphic>
          <a:graphicData uri="http://schemas.openxmlformats.org/presentationml/2006/ole">
            <p:oleObj spid="_x0000_s18433" name="Visio" r:id="rId3" imgW="4186714" imgH="76676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err="1" smtClean="0"/>
              <a:t>m_uiRange</a:t>
            </a:r>
            <a:r>
              <a:rPr lang="en-GB" dirty="0" smtClean="0"/>
              <a:t> Calculation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cumulative fractions in the fractional space could be multiplied with </a:t>
            </a:r>
            <a:r>
              <a:rPr lang="en-GB" sz="2000" i="1" dirty="0" err="1" smtClean="0"/>
              <a:t>m_uiRange</a:t>
            </a:r>
            <a:r>
              <a:rPr lang="en-GB" sz="2000" dirty="0" smtClean="0"/>
              <a:t> to generate the 4 cumulative symbol ranges. </a:t>
            </a:r>
          </a:p>
          <a:p>
            <a:pPr lvl="1"/>
            <a:r>
              <a:rPr lang="en-GB" sz="1800" dirty="0" smtClean="0"/>
              <a:t>However, as discussed in JCTVC-G501, it is better for throughput to use an adder-based MPS/LPS system with only a multiplexer on </a:t>
            </a:r>
            <a:r>
              <a:rPr lang="en-GB" sz="1800" i="1" dirty="0" err="1" smtClean="0"/>
              <a:t>m_uiRange</a:t>
            </a:r>
            <a:r>
              <a:rPr lang="en-GB" sz="1800" dirty="0" smtClean="0"/>
              <a:t>.</a:t>
            </a:r>
          </a:p>
          <a:p>
            <a:pPr lvl="4"/>
            <a:endParaRPr lang="en-GB" sz="1000" dirty="0" smtClean="0"/>
          </a:p>
          <a:p>
            <a:r>
              <a:rPr lang="en-GB" sz="2000" dirty="0" smtClean="0"/>
              <a:t>Use the concept of a “first most probable symbol” (FMPS).</a:t>
            </a:r>
          </a:p>
          <a:p>
            <a:pPr lvl="1"/>
            <a:r>
              <a:rPr lang="en-GB" sz="1800" dirty="0" smtClean="0"/>
              <a:t>i.e. the first symbol of ‘0’, ‘1’, ‘2’ or ‘&gt;2’ that has at least 25% of the fractional space.</a:t>
            </a:r>
          </a:p>
          <a:p>
            <a:pPr lvl="1"/>
            <a:r>
              <a:rPr lang="en-GB" sz="1800" dirty="0" smtClean="0"/>
              <a:t>This symbol is given the remainder of the range space after all other symbols have been allocated.</a:t>
            </a:r>
          </a:p>
          <a:p>
            <a:pPr lvl="4"/>
            <a:endParaRPr lang="en-GB" sz="1200" dirty="0" smtClean="0"/>
          </a:p>
          <a:p>
            <a:r>
              <a:rPr lang="en-GB" sz="2000" i="1" dirty="0" err="1" smtClean="0"/>
              <a:t>m_uiRange</a:t>
            </a:r>
            <a:r>
              <a:rPr lang="en-GB" sz="2000" i="1" dirty="0" smtClean="0"/>
              <a:t>,</a:t>
            </a:r>
            <a:r>
              <a:rPr lang="en-GB" sz="2000" dirty="0" smtClean="0"/>
              <a:t> </a:t>
            </a:r>
            <a:r>
              <a:rPr lang="en-GB" sz="2000" i="1" dirty="0" err="1" smtClean="0"/>
              <a:t>m_uiLow</a:t>
            </a:r>
            <a:r>
              <a:rPr lang="en-GB" sz="2000" i="1" dirty="0" smtClean="0"/>
              <a:t> </a:t>
            </a:r>
            <a:r>
              <a:rPr lang="en-GB" sz="2000" dirty="0" smtClean="0"/>
              <a:t>&amp;</a:t>
            </a:r>
            <a:r>
              <a:rPr lang="en-GB" sz="2000" dirty="0" smtClean="0"/>
              <a:t> </a:t>
            </a:r>
            <a:r>
              <a:rPr lang="en-GB" sz="2000" i="1" dirty="0" err="1" smtClean="0"/>
              <a:t>m_uiValue</a:t>
            </a:r>
            <a:r>
              <a:rPr lang="en-GB" sz="2000" dirty="0" smtClean="0"/>
              <a:t> accuracy is increased.</a:t>
            </a:r>
          </a:p>
          <a:p>
            <a:pPr lvl="1"/>
            <a:r>
              <a:rPr lang="en-GB" sz="1800" dirty="0" smtClean="0"/>
              <a:t>Combining ACVs into one operation loses accuracy, and it is better if more precision is used.</a:t>
            </a:r>
          </a:p>
          <a:p>
            <a:pPr lvl="1"/>
            <a:r>
              <a:rPr lang="en-GB" sz="1800" dirty="0" smtClean="0"/>
              <a:t>No tables are used, and therefore the increase in complexity is small.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decoder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5501030"/>
            <a:ext cx="8352000" cy="762970"/>
          </a:xfrm>
        </p:spPr>
        <p:txBody>
          <a:bodyPr/>
          <a:lstStyle/>
          <a:p>
            <a:r>
              <a:rPr lang="en-GB" sz="1600" dirty="0" smtClean="0"/>
              <a:t>When multiple coefficients are decoded in one cycle, preparation stages are parallelized, but the decoding stages are sequential.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277978" y="1433805"/>
          <a:ext cx="8734960" cy="3701492"/>
        </p:xfrm>
        <a:graphic>
          <a:graphicData uri="http://schemas.openxmlformats.org/presentationml/2006/ole">
            <p:oleObj spid="_x0000_s20481" name="Visio" r:id="rId3" imgW="14643752" imgH="621981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Speculation is required when </a:t>
            </a:r>
            <a:r>
              <a:rPr lang="en-GB" sz="2000" dirty="0" smtClean="0"/>
              <a:t>decoding the worst-case scenario:</a:t>
            </a:r>
            <a:endParaRPr lang="en-GB" sz="2000" dirty="0" smtClean="0"/>
          </a:p>
          <a:p>
            <a:pPr lvl="1"/>
            <a:r>
              <a:rPr lang="en-GB" sz="1800" dirty="0" smtClean="0"/>
              <a:t>The combination / preparation of ACVs may be dependent on values that have yet to be decoded.</a:t>
            </a:r>
          </a:p>
          <a:p>
            <a:pPr lvl="2"/>
            <a:r>
              <a:rPr lang="en-GB" sz="1600" dirty="0" smtClean="0"/>
              <a:t>Therefore, all possible combinations must be prepared, increasing logic.</a:t>
            </a:r>
          </a:p>
          <a:p>
            <a:r>
              <a:rPr lang="en-GB" sz="2000" dirty="0" smtClean="0"/>
              <a:t>To reduce the unknown combinations:</a:t>
            </a:r>
          </a:p>
          <a:p>
            <a:pPr lvl="1"/>
            <a:r>
              <a:rPr lang="en-GB" sz="1800" dirty="0" smtClean="0"/>
              <a:t>Update ACVs after each group of 16 coefficients.</a:t>
            </a:r>
          </a:p>
          <a:p>
            <a:pPr lvl="1"/>
            <a:r>
              <a:rPr lang="en-GB" sz="1800" dirty="0" smtClean="0"/>
              <a:t>When decoding 4:2:0, </a:t>
            </a:r>
            <a:r>
              <a:rPr lang="en-GB" sz="1800" dirty="0" smtClean="0"/>
              <a:t>and future 4:2:2 </a:t>
            </a:r>
            <a:r>
              <a:rPr lang="en-GB" sz="1800" dirty="0" smtClean="0"/>
              <a:t>and 4:4:4 systems, decode 2, 3 and 4 coefficients in parallel (respectively).</a:t>
            </a:r>
          </a:p>
          <a:p>
            <a:pPr lvl="2"/>
            <a:r>
              <a:rPr lang="en-GB" sz="1600" dirty="0" smtClean="0"/>
              <a:t>This gives sufficient time to flush the pipeline every 16 coefficients.</a:t>
            </a:r>
          </a:p>
          <a:p>
            <a:pPr lvl="2"/>
            <a:r>
              <a:rPr lang="en-GB" sz="1600" dirty="0" smtClean="0"/>
              <a:t>This gives additional time to add gaps in the decoding, thereby removing the problem of speculation on ACV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.</a:t>
            </a:r>
          </a:p>
          <a:p>
            <a:pPr lvl="1"/>
            <a:r>
              <a:rPr lang="en-GB" sz="1800" dirty="0" smtClean="0"/>
              <a:t>Remove speculation on ACV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and ACV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for large TUs (16x16;32x32).</a:t>
            </a:r>
          </a:p>
          <a:p>
            <a:pPr lvl="2"/>
            <a:r>
              <a:rPr lang="en-GB" sz="1600" dirty="0" smtClean="0"/>
              <a:t>Use the same neighbourhood as ACV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 for “c1”, “c2” calculation.</a:t>
            </a:r>
          </a:p>
          <a:p>
            <a:pPr lvl="1"/>
            <a:r>
              <a:rPr lang="en-GB" sz="1800" dirty="0" smtClean="0"/>
              <a:t>Reduce speculation to ‘</a:t>
            </a:r>
            <a:r>
              <a:rPr lang="en-GB" sz="1800" b="1" dirty="0" smtClean="0"/>
              <a:t>x2</a:t>
            </a:r>
            <a:r>
              <a:rPr lang="en-GB" sz="1800" dirty="0" smtClean="0"/>
              <a:t>’ for ACV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and ACV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for smaller TUs.</a:t>
            </a:r>
          </a:p>
          <a:p>
            <a:pPr lvl="2"/>
            <a:r>
              <a:rPr lang="en-GB" sz="1600" dirty="0" smtClean="0"/>
              <a:t>Use a 3 neighbourhood and a reduced number of combinations for “c1”, “c2</a:t>
            </a:r>
            <a:r>
              <a:rPr lang="en-GB" sz="1600" dirty="0" smtClean="0"/>
              <a:t>”.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3416" y="3348205"/>
            <a:ext cx="6882368" cy="264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3416" y="656693"/>
            <a:ext cx="6882368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91202" y="6086250"/>
            <a:ext cx="7746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We would like to thank </a:t>
            </a:r>
            <a:r>
              <a:rPr lang="en-GB" sz="1600" dirty="0" smtClean="0"/>
              <a:t>Samsung for cross-checking our results (JCTVC-G934)</a:t>
            </a:r>
            <a:endParaRPr lang="en-GB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</a:t>
            </a:r>
            <a:r>
              <a:rPr lang="en-GB" sz="2000" dirty="0" smtClean="0"/>
              <a:t>Combined Context Variable (CCV) </a:t>
            </a:r>
            <a:r>
              <a:rPr lang="en-GB" sz="2000" dirty="0" smtClean="0"/>
              <a:t>system in combination with </a:t>
            </a:r>
            <a:r>
              <a:rPr lang="en-GB" sz="2000" dirty="0" smtClean="0"/>
              <a:t>ACV </a:t>
            </a:r>
            <a:r>
              <a:rPr lang="en-GB" sz="1400" dirty="0" smtClean="0"/>
              <a:t>(JCTVC-G501)</a:t>
            </a:r>
            <a:r>
              <a:rPr lang="en-GB" sz="2000" dirty="0" smtClean="0"/>
              <a:t> and CABAC </a:t>
            </a:r>
            <a:r>
              <a:rPr lang="en-GB" sz="2000" dirty="0" smtClean="0"/>
              <a:t>Packet-based </a:t>
            </a:r>
            <a:r>
              <a:rPr lang="en-GB" sz="2000" dirty="0" smtClean="0"/>
              <a:t>bit-stream </a:t>
            </a:r>
            <a:r>
              <a:rPr lang="en-GB" sz="1400" dirty="0" smtClean="0"/>
              <a:t>(JCTVC-G494)</a:t>
            </a:r>
            <a:r>
              <a:rPr lang="en-GB" sz="2000" dirty="0" smtClean="0"/>
              <a:t>:</a:t>
            </a:r>
            <a:endParaRPr lang="en-GB" sz="2000" dirty="0" smtClean="0"/>
          </a:p>
          <a:p>
            <a:pPr lvl="1"/>
            <a:r>
              <a:rPr lang="en-GB" sz="1800" dirty="0" smtClean="0"/>
              <a:t>Potentially decodes multiple coefficients per clock at a constant rate.</a:t>
            </a:r>
          </a:p>
          <a:p>
            <a:pPr lvl="1"/>
            <a:r>
              <a:rPr lang="en-GB" sz="1800" dirty="0" smtClean="0"/>
              <a:t>A single pass of the data for encoder and decoder.</a:t>
            </a:r>
          </a:p>
          <a:p>
            <a:pPr lvl="1"/>
            <a:r>
              <a:rPr lang="en-GB" sz="1800" dirty="0" smtClean="0"/>
              <a:t>Can be designed to decode the worst-case of data even for 4:4:4 system.</a:t>
            </a:r>
          </a:p>
          <a:p>
            <a:pPr lvl="2"/>
            <a:r>
              <a:rPr lang="en-GB" sz="1600" dirty="0" smtClean="0"/>
              <a:t>No buffering would be required on the output to regulate rate.</a:t>
            </a:r>
          </a:p>
          <a:p>
            <a:pPr lvl="1"/>
            <a:r>
              <a:rPr lang="en-GB" sz="1800" dirty="0" smtClean="0"/>
              <a:t>Uses arithmetic, and not look-up tables for updates to ACVs.</a:t>
            </a:r>
          </a:p>
          <a:p>
            <a:pPr lvl="1"/>
            <a:r>
              <a:rPr lang="en-GB" sz="1800" dirty="0" smtClean="0"/>
              <a:t>Speculation can be reduced to </a:t>
            </a:r>
            <a:r>
              <a:rPr lang="en-GB" sz="1800" dirty="0" smtClean="0"/>
              <a:t>‘x2’ for small blocks; none for larger blocks.</a:t>
            </a:r>
          </a:p>
          <a:p>
            <a:pPr lvl="1"/>
            <a:r>
              <a:rPr lang="en-GB" sz="1800" dirty="0" smtClean="0"/>
              <a:t>Requires (illustrative </a:t>
            </a:r>
            <a:r>
              <a:rPr lang="en-GB" sz="1800" u="sng" dirty="0" smtClean="0"/>
              <a:t>pixel-rate sustained worst case</a:t>
            </a:r>
            <a:r>
              <a:rPr lang="en-GB" sz="1800" dirty="0" smtClean="0"/>
              <a:t>):</a:t>
            </a:r>
          </a:p>
          <a:p>
            <a:pPr lvl="2">
              <a:buNone/>
            </a:pPr>
            <a:r>
              <a:rPr lang="en-GB" sz="1600" dirty="0" smtClean="0"/>
              <a:t>	4:2:0</a:t>
            </a:r>
            <a:r>
              <a:rPr lang="en-GB" sz="1600" dirty="0" smtClean="0"/>
              <a:t>	</a:t>
            </a:r>
            <a:r>
              <a:rPr lang="en-GB" sz="1600" dirty="0" smtClean="0"/>
              <a:t>2x2x2 </a:t>
            </a:r>
            <a:r>
              <a:rPr lang="en-GB" sz="1600" dirty="0" smtClean="0"/>
              <a:t>=   8 multipliers [10x8 bit] </a:t>
            </a:r>
            <a:r>
              <a:rPr lang="en-GB" sz="1600" dirty="0" smtClean="0"/>
              <a:t>;  2x(2x7+24)=   76 adders [~10bit]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4:2:2	</a:t>
            </a:r>
            <a:r>
              <a:rPr lang="en-GB" sz="1600" dirty="0" smtClean="0"/>
              <a:t>3x2x2 </a:t>
            </a:r>
            <a:r>
              <a:rPr lang="en-GB" sz="1600" dirty="0" smtClean="0"/>
              <a:t>= 12 multipliers [10x8 bit] </a:t>
            </a:r>
            <a:r>
              <a:rPr lang="en-GB" sz="1600" dirty="0" smtClean="0"/>
              <a:t>;  3x(2x7+24</a:t>
            </a:r>
            <a:r>
              <a:rPr lang="en-GB" sz="1600" dirty="0" smtClean="0"/>
              <a:t>)= 114 adders [~10bit]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4:4:4</a:t>
            </a:r>
            <a:r>
              <a:rPr lang="en-GB" sz="1600" dirty="0" smtClean="0"/>
              <a:t>	</a:t>
            </a:r>
            <a:r>
              <a:rPr lang="en-GB" sz="1600" dirty="0" smtClean="0"/>
              <a:t>4x2x2 </a:t>
            </a:r>
            <a:r>
              <a:rPr lang="en-GB" sz="1600" dirty="0" smtClean="0"/>
              <a:t>= 16 multipliers [10x8 bit</a:t>
            </a:r>
            <a:r>
              <a:rPr lang="en-GB" sz="1600" dirty="0" smtClean="0"/>
              <a:t>] ;  4x(2x7+24</a:t>
            </a:r>
            <a:r>
              <a:rPr lang="en-GB" sz="1600" dirty="0" smtClean="0"/>
              <a:t>)= 152 adders [~10bit]</a:t>
            </a:r>
            <a:endParaRPr lang="en-GB" sz="1600" dirty="0" smtClean="0"/>
          </a:p>
          <a:p>
            <a:pPr lvl="1"/>
            <a:r>
              <a:rPr lang="en-GB" sz="1800" dirty="0" smtClean="0"/>
              <a:t>No significant change in overall coding efficiency or decoder run-time.</a:t>
            </a:r>
          </a:p>
          <a:p>
            <a:r>
              <a:rPr lang="en-GB" sz="1600" dirty="0" smtClean="0"/>
              <a:t>Diagonal </a:t>
            </a:r>
            <a:r>
              <a:rPr lang="en-GB" sz="1600" dirty="0" err="1" smtClean="0"/>
              <a:t>wavefront</a:t>
            </a:r>
            <a:r>
              <a:rPr lang="en-GB" sz="1600" dirty="0" smtClean="0"/>
              <a:t> processing of LCUs could be applied after CCV entropy decoder to allow subsequent parallel modules to decode blocks.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747</Words>
  <Application>Microsoft Office PowerPoint</Application>
  <PresentationFormat>On-screen Show (4:3)</PresentationFormat>
  <Paragraphs>98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GBM_Master</vt:lpstr>
      <vt:lpstr>Visio</vt:lpstr>
      <vt:lpstr>CABAC with Combined Context Variables (CCV)</vt:lpstr>
      <vt:lpstr>Introduction</vt:lpstr>
      <vt:lpstr>Symbol Space</vt:lpstr>
      <vt:lpstr>m_uiRange Calculation</vt:lpstr>
      <vt:lpstr>Example decoder implementation</vt:lpstr>
      <vt:lpstr>Speculation</vt:lpstr>
      <vt:lpstr>Results</vt:lpstr>
      <vt:lpstr>Conclusion</vt:lpstr>
      <vt:lpstr>Slide 9</vt:lpstr>
      <vt:lpstr>Illustration of 4:4:4 ACV0 speculation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</cp:revision>
  <dcterms:created xsi:type="dcterms:W3CDTF">2010-06-25T05:44:48Z</dcterms:created>
  <dcterms:modified xsi:type="dcterms:W3CDTF">2011-11-18T18:14:17Z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