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3"/>
  </p:notesMasterIdLst>
  <p:handoutMasterIdLst>
    <p:handoutMasterId r:id="rId14"/>
  </p:handout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  <p:sldId id="301" r:id="rId12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7BDBD"/>
    <a:srgbClr val="006600"/>
    <a:srgbClr val="001738"/>
    <a:srgbClr val="00050B"/>
    <a:srgbClr val="010712"/>
    <a:srgbClr val="919191"/>
    <a:srgbClr val="DADADA"/>
    <a:srgbClr val="F48F97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574" autoAdjust="0"/>
  </p:normalViewPr>
  <p:slideViewPr>
    <p:cSldViewPr snapToGrid="0" snapToObjects="1">
      <p:cViewPr varScale="1">
        <p:scale>
          <a:sx n="130" d="100"/>
          <a:sy n="130" d="100"/>
        </p:scale>
        <p:origin x="-996" y="-84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2011/11/18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18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200" baseline="0"/>
            </a:lvl5pPr>
            <a:lvl6pPr>
              <a:lnSpc>
                <a:spcPct val="100000"/>
              </a:lnSpc>
              <a:spcAft>
                <a:spcPts val="600"/>
              </a:spcAft>
              <a:defRPr sz="1100" baseline="0"/>
            </a:lvl6pPr>
            <a:lvl7pPr>
              <a:lnSpc>
                <a:spcPct val="100000"/>
              </a:lnSpc>
              <a:spcAft>
                <a:spcPts val="600"/>
              </a:spcAft>
              <a:defRPr sz="900" baseline="0"/>
            </a:lvl7pPr>
            <a:lvl8pPr>
              <a:lnSpc>
                <a:spcPct val="100000"/>
              </a:lnSpc>
              <a:spcAft>
                <a:spcPts val="600"/>
              </a:spcAft>
              <a:defRPr sz="700"/>
            </a:lvl8pPr>
            <a:lvl9pPr>
              <a:lnSpc>
                <a:spcPct val="100000"/>
              </a:lnSpc>
              <a:spcAft>
                <a:spcPts val="600"/>
              </a:spcAft>
              <a:defRPr sz="500" baseline="0"/>
            </a:lvl9pPr>
          </a:lstStyle>
          <a:p>
            <a:pPr lvl="0"/>
            <a:r>
              <a:rPr lang="en-GB" altLang="ja-JP" dirty="0" smtClean="0"/>
              <a:t>20pnt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18pnt level</a:t>
            </a:r>
          </a:p>
          <a:p>
            <a:pPr lvl="2"/>
            <a:r>
              <a:rPr lang="en-GB" altLang="ja-JP" dirty="0" smtClean="0"/>
              <a:t>16pnt level</a:t>
            </a:r>
          </a:p>
          <a:p>
            <a:pPr lvl="3"/>
            <a:r>
              <a:rPr lang="en-GB" altLang="ja-JP" dirty="0" smtClean="0"/>
              <a:t>14pnt level</a:t>
            </a:r>
          </a:p>
          <a:p>
            <a:pPr lvl="4"/>
            <a:r>
              <a:rPr lang="en-GB" altLang="ja-JP" dirty="0" smtClean="0"/>
              <a:t>12pnt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JCTVC-G501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JCTVC-G501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JCTVC-G501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914526"/>
            <a:ext cx="7704000" cy="928104"/>
          </a:xfrm>
        </p:spPr>
        <p:txBody>
          <a:bodyPr/>
          <a:lstStyle/>
          <a:p>
            <a:r>
              <a:rPr lang="en-GB" altLang="ja-JP" b="1" dirty="0" smtClean="0"/>
              <a:t>CABAC with Arithmetic Context </a:t>
            </a:r>
            <a:r>
              <a:rPr lang="en-GB" altLang="ja-JP" b="1" dirty="0" smtClean="0"/>
              <a:t>Variables (ACV)</a:t>
            </a:r>
            <a:endParaRPr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JCTVC-G501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2000" dirty="0" smtClean="0"/>
          </a:p>
          <a:p>
            <a:r>
              <a:rPr lang="en-GB" sz="2000" dirty="0" smtClean="0"/>
              <a:t>The </a:t>
            </a:r>
            <a:r>
              <a:rPr lang="en-GB" dirty="0" smtClean="0"/>
              <a:t>proposal </a:t>
            </a:r>
            <a:r>
              <a:rPr lang="en-GB" sz="2000" dirty="0" smtClean="0"/>
              <a:t>replaces </a:t>
            </a:r>
            <a:r>
              <a:rPr lang="en-GB" sz="2000" dirty="0" smtClean="0"/>
              <a:t>the look-up tables used in CABAC with arithmetic operations:</a:t>
            </a:r>
          </a:p>
          <a:p>
            <a:pPr lvl="1"/>
            <a:r>
              <a:rPr lang="en-GB" sz="1800" dirty="0" smtClean="0"/>
              <a:t>Tables used to update the current Context Variable (CV) </a:t>
            </a:r>
            <a:r>
              <a:rPr lang="en-GB" sz="1800" dirty="0" smtClean="0"/>
              <a:t>state:</a:t>
            </a:r>
            <a:endParaRPr lang="en-GB" sz="1800" dirty="0" smtClean="0"/>
          </a:p>
          <a:p>
            <a:pPr lvl="2"/>
            <a:r>
              <a:rPr lang="en-US" dirty="0" err="1" smtClean="0"/>
              <a:t>UChar</a:t>
            </a:r>
            <a:r>
              <a:rPr lang="en-US" i="1" dirty="0" smtClean="0"/>
              <a:t> </a:t>
            </a:r>
            <a:r>
              <a:rPr lang="en-US" i="1" dirty="0" err="1" smtClean="0"/>
              <a:t>m_aucNextStateMPS</a:t>
            </a:r>
            <a:r>
              <a:rPr lang="en-US" i="1" dirty="0" smtClean="0"/>
              <a:t> </a:t>
            </a:r>
            <a:r>
              <a:rPr lang="en-US" dirty="0" smtClean="0"/>
              <a:t>[64]</a:t>
            </a:r>
          </a:p>
          <a:p>
            <a:pPr lvl="2"/>
            <a:r>
              <a:rPr lang="en-US" dirty="0" err="1" smtClean="0"/>
              <a:t>UChar</a:t>
            </a:r>
            <a:r>
              <a:rPr lang="en-US" i="1" dirty="0" smtClean="0"/>
              <a:t> </a:t>
            </a:r>
            <a:r>
              <a:rPr lang="en-US" i="1" dirty="0" err="1" smtClean="0"/>
              <a:t>m_aucNextStateLPS</a:t>
            </a:r>
            <a:r>
              <a:rPr lang="en-US" i="1" dirty="0" smtClean="0"/>
              <a:t> </a:t>
            </a:r>
            <a:r>
              <a:rPr lang="en-US" dirty="0" smtClean="0"/>
              <a:t>[64]</a:t>
            </a:r>
          </a:p>
          <a:p>
            <a:pPr lvl="1"/>
            <a:r>
              <a:rPr lang="en-GB" sz="1800" dirty="0" smtClean="0"/>
              <a:t>Table used to update </a:t>
            </a:r>
            <a:r>
              <a:rPr lang="en-GB" sz="1800" dirty="0" smtClean="0"/>
              <a:t>LPS-range:</a:t>
            </a:r>
            <a:endParaRPr lang="en-GB" sz="1800" dirty="0" smtClean="0"/>
          </a:p>
          <a:p>
            <a:pPr lvl="2"/>
            <a:r>
              <a:rPr lang="en-US" dirty="0" err="1" smtClean="0"/>
              <a:t>UChar</a:t>
            </a:r>
            <a:r>
              <a:rPr lang="en-US" i="1" dirty="0" smtClean="0"/>
              <a:t> </a:t>
            </a:r>
            <a:r>
              <a:rPr lang="en-US" i="1" dirty="0" err="1" smtClean="0"/>
              <a:t>sm_aucLPSTable</a:t>
            </a:r>
            <a:r>
              <a:rPr lang="en-US" i="1" dirty="0" smtClean="0"/>
              <a:t> </a:t>
            </a:r>
            <a:r>
              <a:rPr lang="en-US" dirty="0" smtClean="0"/>
              <a:t>[128][4]</a:t>
            </a:r>
            <a:endParaRPr lang="en-GB" sz="1600" dirty="0" smtClean="0"/>
          </a:p>
          <a:p>
            <a:endParaRPr lang="en-GB" sz="2000" dirty="0" smtClean="0"/>
          </a:p>
          <a:p>
            <a:r>
              <a:rPr lang="en-GB" sz="2000" dirty="0" smtClean="0"/>
              <a:t>Our intention </a:t>
            </a:r>
            <a:r>
              <a:rPr lang="en-GB" sz="2000" dirty="0" smtClean="0"/>
              <a:t>is to reduce CABAC complexity / size.</a:t>
            </a:r>
          </a:p>
          <a:p>
            <a:endParaRPr lang="en-GB" sz="2000" dirty="0" smtClean="0"/>
          </a:p>
          <a:p>
            <a:r>
              <a:rPr lang="en-GB" sz="2000" dirty="0" smtClean="0"/>
              <a:t>The resulting CVs become actual probabilities.</a:t>
            </a:r>
          </a:p>
          <a:p>
            <a:pPr lvl="1"/>
            <a:r>
              <a:rPr lang="en-GB" sz="1800" dirty="0" smtClean="0"/>
              <a:t>These are also used in contribution JCTVC-G504.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JCTVC-G501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 </a:t>
            </a:r>
            <a:r>
              <a:rPr lang="en-GB" dirty="0" smtClean="0"/>
              <a:t>1: </a:t>
            </a:r>
            <a:r>
              <a:rPr lang="en-GB" dirty="0" smtClean="0"/>
              <a:t>Multiplier-based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Change Context Variables (CVs):</a:t>
            </a:r>
          </a:p>
          <a:p>
            <a:pPr lvl="1"/>
            <a:r>
              <a:rPr lang="en-GB" dirty="0" smtClean="0"/>
              <a:t>From a 7-bit state to 8-bit state (state</a:t>
            </a:r>
            <a:r>
              <a:rPr lang="en-GB" baseline="-25000" dirty="0" smtClean="0"/>
              <a:t>0</a:t>
            </a:r>
            <a:r>
              <a:rPr lang="en-GB" dirty="0" smtClean="0"/>
              <a:t>).</a:t>
            </a:r>
          </a:p>
          <a:p>
            <a:pPr lvl="1"/>
            <a:r>
              <a:rPr lang="en-GB" dirty="0" smtClean="0"/>
              <a:t>They represent the probability (x256) of a ‘0’.</a:t>
            </a:r>
          </a:p>
          <a:p>
            <a:pPr lvl="5"/>
            <a:endParaRPr lang="en-GB" dirty="0" smtClean="0"/>
          </a:p>
          <a:p>
            <a:r>
              <a:rPr lang="en-GB" dirty="0" smtClean="0"/>
              <a:t>Replace state update tables (</a:t>
            </a:r>
            <a:r>
              <a:rPr lang="en-US" i="1" dirty="0" err="1" smtClean="0"/>
              <a:t>m_aucNextState</a:t>
            </a:r>
            <a:r>
              <a:rPr lang="en-US" i="1" dirty="0" smtClean="0"/>
              <a:t>*PS) </a:t>
            </a:r>
            <a:r>
              <a:rPr lang="en-GB" dirty="0" smtClean="0"/>
              <a:t>with function:</a:t>
            </a:r>
          </a:p>
          <a:p>
            <a:pPr lvl="1"/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Function update(state</a:t>
            </a:r>
            <a:r>
              <a:rPr lang="en-GB" sz="1400" baseline="-25000" dirty="0" smtClean="0">
                <a:latin typeface="Courier New" pitchFamily="49" charset="0"/>
                <a:cs typeface="Courier New" pitchFamily="49" charset="0"/>
              </a:rPr>
              <a:t>0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,value):</a:t>
            </a:r>
            <a:br>
              <a:rPr lang="en-GB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		Let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xorVal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=(value==1?255:0)</a:t>
            </a:r>
            <a:br>
              <a:rPr lang="en-GB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		Let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prob_v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=(state</a:t>
            </a:r>
            <a:r>
              <a:rPr lang="en-GB" sz="1400" baseline="-25000" dirty="0" smtClean="0">
                <a:latin typeface="Courier New" pitchFamily="49" charset="0"/>
                <a:cs typeface="Courier New" pitchFamily="49" charset="0"/>
              </a:rPr>
              <a:t>0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XOR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xorVal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)</a:t>
            </a:r>
            <a:br>
              <a:rPr lang="en-GB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		Let increment=Max(1, 13-(((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prob_v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&lt;&lt;3)-(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prob_v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))&gt;&gt;7))</a:t>
            </a:r>
            <a:br>
              <a:rPr lang="en-GB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		Return Min(251,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prob_v+increment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) XOR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xorVal</a:t>
            </a:r>
            <a:endParaRPr lang="en-GB" sz="1600" dirty="0" smtClean="0"/>
          </a:p>
          <a:p>
            <a:pPr lvl="5"/>
            <a:endParaRPr lang="en-GB" dirty="0" smtClean="0"/>
          </a:p>
          <a:p>
            <a:r>
              <a:rPr lang="en-GB" dirty="0" smtClean="0"/>
              <a:t>Replace range-LPS-table (</a:t>
            </a:r>
            <a:r>
              <a:rPr lang="en-US" i="1" dirty="0" err="1" smtClean="0"/>
              <a:t>sm_aucLPSTable</a:t>
            </a:r>
            <a:r>
              <a:rPr lang="en-GB" dirty="0" smtClean="0"/>
              <a:t>) with multiplier:</a:t>
            </a:r>
          </a:p>
          <a:p>
            <a:pPr lvl="1"/>
            <a:r>
              <a:rPr lang="en-GB" sz="1600" dirty="0" smtClean="0">
                <a:latin typeface="Courier New" pitchFamily="49" charset="0"/>
                <a:cs typeface="Courier New" pitchFamily="49" charset="0"/>
              </a:rPr>
              <a:t>Let </a:t>
            </a:r>
            <a:r>
              <a:rPr lang="en-GB" sz="1600" dirty="0" err="1" smtClean="0">
                <a:latin typeface="Courier New" pitchFamily="49" charset="0"/>
                <a:cs typeface="Courier New" pitchFamily="49" charset="0"/>
              </a:rPr>
              <a:t>zeroRange</a:t>
            </a:r>
            <a:r>
              <a:rPr lang="en-GB" sz="1600" dirty="0" smtClean="0">
                <a:latin typeface="Courier New" pitchFamily="49" charset="0"/>
                <a:cs typeface="Courier New" pitchFamily="49" charset="0"/>
              </a:rPr>
              <a:t> = (</a:t>
            </a:r>
            <a:r>
              <a:rPr lang="en-GB" sz="1600" dirty="0" err="1" smtClean="0">
                <a:latin typeface="Courier New" pitchFamily="49" charset="0"/>
                <a:cs typeface="Courier New" pitchFamily="49" charset="0"/>
              </a:rPr>
              <a:t>m_uiRange</a:t>
            </a:r>
            <a:r>
              <a:rPr lang="en-GB" sz="1600" dirty="0" smtClean="0">
                <a:latin typeface="Courier New" pitchFamily="49" charset="0"/>
                <a:cs typeface="Courier New" pitchFamily="49" charset="0"/>
              </a:rPr>
              <a:t> * CV.state</a:t>
            </a:r>
            <a:r>
              <a:rPr lang="en-GB" sz="1600" baseline="-25000" dirty="0" smtClean="0">
                <a:latin typeface="Courier New" pitchFamily="49" charset="0"/>
                <a:cs typeface="Courier New" pitchFamily="49" charset="0"/>
              </a:rPr>
              <a:t>0</a:t>
            </a:r>
            <a:r>
              <a:rPr lang="en-GB" sz="1600" dirty="0" smtClean="0">
                <a:latin typeface="Courier New" pitchFamily="49" charset="0"/>
                <a:cs typeface="Courier New" pitchFamily="49" charset="0"/>
              </a:rPr>
              <a:t>)&gt;&gt;8</a:t>
            </a:r>
          </a:p>
          <a:p>
            <a:pPr lvl="5"/>
            <a:endParaRPr lang="en-GB" dirty="0" smtClean="0"/>
          </a:p>
          <a:p>
            <a:r>
              <a:rPr lang="en-GB" dirty="0" smtClean="0"/>
              <a:t>The use of a multiplier on </a:t>
            </a:r>
            <a:r>
              <a:rPr lang="en-GB" i="1" dirty="0" err="1" smtClean="0"/>
              <a:t>m_uiRange</a:t>
            </a:r>
            <a:r>
              <a:rPr lang="en-GB" dirty="0" smtClean="0"/>
              <a:t> is, however, not ideal:</a:t>
            </a:r>
          </a:p>
          <a:p>
            <a:pPr lvl="1"/>
            <a:r>
              <a:rPr lang="en-GB" dirty="0" smtClean="0"/>
              <a:t>It is likely to impact throughput, especially if multiple decodes need to be performed per clock cycle.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JCTVC-G501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 </a:t>
            </a:r>
            <a:r>
              <a:rPr lang="en-GB" dirty="0" smtClean="0"/>
              <a:t>2: Adder-based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Replace the multiplier in ‘Method 1’ with 4+1 adders:</a:t>
            </a:r>
          </a:p>
          <a:p>
            <a:pPr lvl="1"/>
            <a:r>
              <a:rPr lang="en-GB" dirty="0" smtClean="0"/>
              <a:t>Approximate the multiplication process:</a:t>
            </a:r>
          </a:p>
          <a:p>
            <a:pPr lvl="1"/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1400" i="1" dirty="0" smtClean="0">
                <a:latin typeface="Courier New" pitchFamily="49" charset="0"/>
                <a:cs typeface="Courier New" pitchFamily="49" charset="0"/>
              </a:rPr>
              <a:t>state</a:t>
            </a:r>
            <a:r>
              <a:rPr lang="en-GB" sz="1400" i="1" baseline="-25000" dirty="0" smtClean="0">
                <a:latin typeface="Courier New" pitchFamily="49" charset="0"/>
                <a:cs typeface="Courier New" pitchFamily="49" charset="0"/>
              </a:rPr>
              <a:t>0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≥128		</a:t>
            </a:r>
            <a:r>
              <a:rPr lang="en-GB" sz="1400" i="1" dirty="0" err="1" smtClean="0">
                <a:latin typeface="Courier New" pitchFamily="49" charset="0"/>
                <a:cs typeface="Courier New" pitchFamily="49" charset="0"/>
              </a:rPr>
              <a:t>lps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=1, </a:t>
            </a:r>
            <a:r>
              <a:rPr lang="en-GB" sz="1400" i="1" dirty="0" err="1" smtClean="0">
                <a:latin typeface="Courier New" pitchFamily="49" charset="0"/>
                <a:cs typeface="Courier New" pitchFamily="49" charset="0"/>
              </a:rPr>
              <a:t>lpFraction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=256-</a:t>
            </a:r>
            <a:r>
              <a:rPr lang="en-GB" sz="1400" i="1" dirty="0" smtClean="0">
                <a:latin typeface="Courier New" pitchFamily="49" charset="0"/>
                <a:cs typeface="Courier New" pitchFamily="49" charset="0"/>
              </a:rPr>
              <a:t>state</a:t>
            </a:r>
            <a:r>
              <a:rPr lang="en-GB" sz="1400" i="1" baseline="-25000" dirty="0" smtClean="0">
                <a:latin typeface="Courier New" pitchFamily="49" charset="0"/>
                <a:cs typeface="Courier New" pitchFamily="49" charset="0"/>
              </a:rPr>
              <a:t>0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smtClean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else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			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l</a:t>
            </a:r>
            <a:r>
              <a:rPr lang="en-GB" sz="1400" i="1" dirty="0" err="1" smtClean="0">
                <a:latin typeface="Courier New" pitchFamily="49" charset="0"/>
                <a:cs typeface="Courier New" pitchFamily="49" charset="0"/>
              </a:rPr>
              <a:t>ps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=0, </a:t>
            </a:r>
            <a:r>
              <a:rPr lang="en-GB" sz="1400" i="1" dirty="0" err="1" smtClean="0">
                <a:latin typeface="Courier New" pitchFamily="49" charset="0"/>
                <a:cs typeface="Courier New" pitchFamily="49" charset="0"/>
              </a:rPr>
              <a:t>lpFraction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GB" sz="1400" i="1" dirty="0" smtClean="0">
                <a:latin typeface="Courier New" pitchFamily="49" charset="0"/>
                <a:cs typeface="Courier New" pitchFamily="49" charset="0"/>
              </a:rPr>
              <a:t>state</a:t>
            </a:r>
            <a:r>
              <a:rPr lang="en-GB" sz="1400" i="1" baseline="-25000" dirty="0" smtClean="0">
                <a:latin typeface="Courier New" pitchFamily="49" charset="0"/>
                <a:cs typeface="Courier New" pitchFamily="49" charset="0"/>
              </a:rPr>
              <a:t>0</a:t>
            </a:r>
            <a:r>
              <a:rPr lang="en-GB" sz="1400" i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sz="1400" i="1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i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sz="1400" i="1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i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candidateLPSRanges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[4]={	(</a:t>
            </a:r>
            <a:r>
              <a:rPr lang="en-GB" sz="1400" i="1" dirty="0" err="1" smtClean="0">
                <a:latin typeface="Courier New" pitchFamily="49" charset="0"/>
                <a:cs typeface="Courier New" pitchFamily="49" charset="0"/>
              </a:rPr>
              <a:t>lpFraction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× 9)&gt;&gt;3,</a:t>
            </a:r>
            <a:br>
              <a:rPr lang="en-GB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			     	(</a:t>
            </a:r>
            <a:r>
              <a:rPr lang="en-GB" sz="1400" i="1" dirty="0" err="1" smtClean="0">
                <a:latin typeface="Courier New" pitchFamily="49" charset="0"/>
                <a:cs typeface="Courier New" pitchFamily="49" charset="0"/>
              </a:rPr>
              <a:t>lpFraction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×11)&gt;&gt;3,</a:t>
            </a:r>
            <a:br>
              <a:rPr lang="en-GB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				(</a:t>
            </a:r>
            <a:r>
              <a:rPr lang="en-GB" sz="1400" i="1" dirty="0" err="1" smtClean="0">
                <a:latin typeface="Courier New" pitchFamily="49" charset="0"/>
                <a:cs typeface="Courier New" pitchFamily="49" charset="0"/>
              </a:rPr>
              <a:t>lpFraction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×13)&gt;&gt;3,</a:t>
            </a:r>
            <a:br>
              <a:rPr lang="en-GB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			   	(</a:t>
            </a:r>
            <a:r>
              <a:rPr lang="en-GB" sz="1400" i="1" dirty="0" err="1" smtClean="0">
                <a:latin typeface="Courier New" pitchFamily="49" charset="0"/>
                <a:cs typeface="Courier New" pitchFamily="49" charset="0"/>
              </a:rPr>
              <a:t>lpFraction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×15)&gt;&gt;3}</a:t>
            </a:r>
            <a:br>
              <a:rPr lang="en-GB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GB" sz="1400" dirty="0" smtClean="0">
                <a:latin typeface="Courier New" pitchFamily="49" charset="0"/>
                <a:cs typeface="Courier New" pitchFamily="49" charset="0"/>
              </a:rPr>
            </a:b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lpsRange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candidateLPSRanges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GB" sz="1400" dirty="0" err="1" smtClean="0">
                <a:latin typeface="Courier New" pitchFamily="49" charset="0"/>
                <a:cs typeface="Courier New" pitchFamily="49" charset="0"/>
              </a:rPr>
              <a:t>m_uiRange</a:t>
            </a:r>
            <a:r>
              <a:rPr lang="en-GB" sz="1400" dirty="0" smtClean="0">
                <a:latin typeface="Courier New" pitchFamily="49" charset="0"/>
                <a:cs typeface="Courier New" pitchFamily="49" charset="0"/>
              </a:rPr>
              <a:t> bits 7,6]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LPS/MPS system is again used.</a:t>
            </a:r>
          </a:p>
          <a:p>
            <a:pPr lvl="1"/>
            <a:r>
              <a:rPr lang="en-GB" dirty="0" smtClean="0"/>
              <a:t>MPS takes the lower end of the range.</a:t>
            </a:r>
          </a:p>
          <a:p>
            <a:endParaRPr lang="en-GB" dirty="0" smtClean="0"/>
          </a:p>
          <a:p>
            <a:r>
              <a:rPr lang="en-GB" dirty="0" smtClean="0"/>
              <a:t>Replaces multiplier on </a:t>
            </a:r>
            <a:r>
              <a:rPr lang="en-GB" i="1" dirty="0" err="1" smtClean="0"/>
              <a:t>m_uiRange</a:t>
            </a:r>
            <a:r>
              <a:rPr lang="en-GB" dirty="0" smtClean="0"/>
              <a:t> with a multiplexer.</a:t>
            </a:r>
          </a:p>
          <a:p>
            <a:pPr lvl="1"/>
            <a:r>
              <a:rPr lang="en-GB" dirty="0" smtClean="0"/>
              <a:t>Method 2 has a</a:t>
            </a:r>
            <a:r>
              <a:rPr lang="en-GB" dirty="0" smtClean="0"/>
              <a:t> </a:t>
            </a:r>
            <a:r>
              <a:rPr lang="en-GB" dirty="0" smtClean="0"/>
              <a:t>similar structure to HM4.0.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JCTVC-G501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JCTVC-G501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3416" y="3471946"/>
            <a:ext cx="6882368" cy="261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3416" y="816810"/>
            <a:ext cx="6882368" cy="261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991202" y="6086250"/>
            <a:ext cx="7746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We would like to thank </a:t>
            </a:r>
            <a:r>
              <a:rPr lang="en-GB" sz="1600" dirty="0" smtClean="0"/>
              <a:t>Samsung for cross-checking our results (JCTVC-G934)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An alternative Context Variable is </a:t>
            </a:r>
            <a:r>
              <a:rPr lang="en-US" sz="1800" dirty="0" smtClean="0"/>
              <a:t>proposed:</a:t>
            </a:r>
            <a:endParaRPr lang="en-US" sz="1800" dirty="0" smtClean="0"/>
          </a:p>
          <a:p>
            <a:pPr lvl="1"/>
            <a:r>
              <a:rPr lang="en-US" sz="1600" dirty="0" smtClean="0"/>
              <a:t>Number of bits is increased from 7 to 8.</a:t>
            </a:r>
          </a:p>
          <a:p>
            <a:pPr lvl="1"/>
            <a:r>
              <a:rPr lang="en-US" sz="1600" dirty="0" smtClean="0"/>
              <a:t>Replaces look-up tables with </a:t>
            </a:r>
            <a:r>
              <a:rPr lang="en-US" sz="1600" dirty="0" smtClean="0"/>
              <a:t>arithmetic.</a:t>
            </a:r>
          </a:p>
          <a:p>
            <a:r>
              <a:rPr lang="en-US" sz="1800" dirty="0" smtClean="0"/>
              <a:t>Two systems are described, both using the same 3-adder update system:</a:t>
            </a:r>
            <a:endParaRPr lang="en-GB" sz="1800" dirty="0" smtClean="0"/>
          </a:p>
          <a:p>
            <a:pPr lvl="1"/>
            <a:r>
              <a:rPr lang="en-US" sz="1600" dirty="0" smtClean="0"/>
              <a:t>Method 1 </a:t>
            </a:r>
            <a:r>
              <a:rPr lang="en-US" sz="1600" dirty="0" smtClean="0"/>
              <a:t>(multiplier-based):</a:t>
            </a:r>
            <a:endParaRPr lang="en-US" sz="1600" dirty="0" smtClean="0"/>
          </a:p>
          <a:p>
            <a:pPr lvl="2"/>
            <a:r>
              <a:rPr lang="en-US" sz="1400" dirty="0" smtClean="0"/>
              <a:t>Utilizes a multiplier on the CABAC range.</a:t>
            </a:r>
          </a:p>
          <a:p>
            <a:pPr lvl="2"/>
            <a:r>
              <a:rPr lang="en-US" sz="1400" dirty="0" smtClean="0"/>
              <a:t>An average {Y, U, V} BD-rate change of {0.0%, -1.1%, -1.1%}.</a:t>
            </a:r>
          </a:p>
          <a:p>
            <a:pPr lvl="2"/>
            <a:r>
              <a:rPr lang="en-US" sz="1400" dirty="0" smtClean="0"/>
              <a:t>Processing times are (within error) the same as HM4.0.</a:t>
            </a:r>
            <a:endParaRPr lang="en-GB" sz="1400" dirty="0" smtClean="0"/>
          </a:p>
          <a:p>
            <a:pPr lvl="1"/>
            <a:r>
              <a:rPr lang="en-US" sz="1600" dirty="0" smtClean="0"/>
              <a:t>Method 2 </a:t>
            </a:r>
            <a:r>
              <a:rPr lang="en-US" sz="1600" dirty="0" smtClean="0"/>
              <a:t>(adder-based):</a:t>
            </a:r>
            <a:endParaRPr lang="en-US" sz="1600" dirty="0" smtClean="0"/>
          </a:p>
          <a:p>
            <a:pPr lvl="2"/>
            <a:r>
              <a:rPr lang="en-US" sz="1400" dirty="0" smtClean="0"/>
              <a:t>Utilizes 5 adders (calculation independent on CABAC range) and a multiplexer.</a:t>
            </a:r>
          </a:p>
          <a:p>
            <a:pPr lvl="2"/>
            <a:r>
              <a:rPr lang="en-US" sz="1400" dirty="0" smtClean="0"/>
              <a:t>It is believed that this system is capable of higher throughput than Method 1.</a:t>
            </a:r>
          </a:p>
          <a:p>
            <a:pPr lvl="2"/>
            <a:r>
              <a:rPr lang="en-US" sz="1400" dirty="0" smtClean="0"/>
              <a:t>An average {Y, U, V} BD-rate change of {0.0%, -0.9%, -1.0%}.</a:t>
            </a:r>
          </a:p>
          <a:p>
            <a:pPr lvl="2"/>
            <a:r>
              <a:rPr lang="en-US" sz="1400" dirty="0" smtClean="0"/>
              <a:t>Increase in encoder processing time of 1%. </a:t>
            </a:r>
          </a:p>
          <a:p>
            <a:pPr lvl="5"/>
            <a:endParaRPr lang="en-US" sz="900" dirty="0" smtClean="0"/>
          </a:p>
          <a:p>
            <a:r>
              <a:rPr lang="en-US" sz="1800" dirty="0" smtClean="0"/>
              <a:t>Method 2 Arithmetic Context Variables (ACV)</a:t>
            </a:r>
            <a:r>
              <a:rPr lang="en-US" sz="1800" dirty="0" smtClean="0"/>
              <a:t> </a:t>
            </a:r>
            <a:r>
              <a:rPr lang="en-US" sz="1800" dirty="0" smtClean="0"/>
              <a:t>are used in </a:t>
            </a:r>
            <a:r>
              <a:rPr lang="en-US" sz="1800" i="1" dirty="0" smtClean="0"/>
              <a:t>JCTVC-G504 “CABAC with Combined Context Variables”. </a:t>
            </a:r>
            <a:endParaRPr lang="en-GB" sz="1800" i="1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JCTVC-G501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Adder-based Range Calculation: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In HM4.0, bits {7, 6} of current </a:t>
            </a:r>
            <a:r>
              <a:rPr lang="en-GB" sz="1800" i="1" dirty="0" err="1" smtClean="0"/>
              <a:t>m_uiRange</a:t>
            </a:r>
            <a:r>
              <a:rPr lang="en-GB" sz="1800" dirty="0" smtClean="0"/>
              <a:t> are used to select the LPS range (out of 4 candidates).</a:t>
            </a:r>
          </a:p>
          <a:p>
            <a:r>
              <a:rPr lang="en-GB" sz="1800" dirty="0" smtClean="0"/>
              <a:t>Similarly, the multiplier of ‘Method 1’ can be approximated into four equally sized bands of </a:t>
            </a:r>
            <a:r>
              <a:rPr lang="en-GB" sz="1800" i="1" dirty="0" err="1" smtClean="0"/>
              <a:t>m_uiRange</a:t>
            </a:r>
            <a:r>
              <a:rPr lang="en-GB" sz="1800" dirty="0" smtClean="0"/>
              <a:t>:</a:t>
            </a:r>
          </a:p>
          <a:p>
            <a:pPr lvl="1"/>
            <a:r>
              <a:rPr lang="en-GB" sz="1600" dirty="0" smtClean="0"/>
              <a:t>When </a:t>
            </a:r>
            <a:r>
              <a:rPr lang="en-GB" sz="1600" i="1" dirty="0" err="1" smtClean="0"/>
              <a:t>m_uiRange</a:t>
            </a:r>
            <a:r>
              <a:rPr lang="en-GB" sz="1600" dirty="0" smtClean="0"/>
              <a:t> is between: </a:t>
            </a:r>
          </a:p>
          <a:p>
            <a:pPr lvl="2"/>
            <a:r>
              <a:rPr lang="en-GB" sz="1400" dirty="0" smtClean="0"/>
              <a:t>256 (0b1</a:t>
            </a:r>
            <a:r>
              <a:rPr lang="en-GB" sz="1400" b="1" dirty="0" smtClean="0">
                <a:solidFill>
                  <a:srgbClr val="C00000"/>
                </a:solidFill>
              </a:rPr>
              <a:t>00</a:t>
            </a:r>
            <a:r>
              <a:rPr lang="en-GB" sz="1400" dirty="0" smtClean="0"/>
              <a:t>000000) &amp; 319 (0b1</a:t>
            </a:r>
            <a:r>
              <a:rPr lang="en-GB" sz="1400" b="1" dirty="0" smtClean="0">
                <a:solidFill>
                  <a:srgbClr val="C00000"/>
                </a:solidFill>
              </a:rPr>
              <a:t>00</a:t>
            </a:r>
            <a:r>
              <a:rPr lang="en-GB" sz="1400" dirty="0" smtClean="0"/>
              <a:t>111111), average is </a:t>
            </a:r>
            <a:r>
              <a:rPr lang="en-GB" sz="1400" i="1" u="sng" dirty="0" smtClean="0"/>
              <a:t>288</a:t>
            </a:r>
            <a:r>
              <a:rPr lang="en-GB" sz="1400" i="1" dirty="0" smtClean="0"/>
              <a:t> </a:t>
            </a:r>
            <a:r>
              <a:rPr lang="en-GB" sz="1400" dirty="0" smtClean="0"/>
              <a:t>(0b1</a:t>
            </a:r>
            <a:r>
              <a:rPr lang="en-GB" sz="1400" b="1" dirty="0" smtClean="0">
                <a:solidFill>
                  <a:srgbClr val="C00000"/>
                </a:solidFill>
              </a:rPr>
              <a:t>00</a:t>
            </a:r>
            <a:r>
              <a:rPr lang="en-GB" sz="1400" dirty="0" smtClean="0"/>
              <a:t>100000)</a:t>
            </a:r>
            <a:endParaRPr lang="en-GB" sz="1400" b="1" dirty="0" smtClean="0"/>
          </a:p>
          <a:p>
            <a:pPr lvl="2"/>
            <a:r>
              <a:rPr lang="en-GB" sz="1400" dirty="0" smtClean="0"/>
              <a:t>320 (0b1</a:t>
            </a:r>
            <a:r>
              <a:rPr lang="en-GB" sz="1400" b="1" dirty="0" smtClean="0">
                <a:solidFill>
                  <a:srgbClr val="C00000"/>
                </a:solidFill>
              </a:rPr>
              <a:t>01</a:t>
            </a:r>
            <a:r>
              <a:rPr lang="en-GB" sz="1400" dirty="0" smtClean="0"/>
              <a:t>000000) </a:t>
            </a:r>
            <a:r>
              <a:rPr lang="en-GB" sz="1400" i="1" dirty="0" smtClean="0"/>
              <a:t>&amp; </a:t>
            </a:r>
            <a:r>
              <a:rPr lang="en-GB" sz="1400" dirty="0" smtClean="0"/>
              <a:t>383 (0b1</a:t>
            </a:r>
            <a:r>
              <a:rPr lang="en-GB" sz="1400" b="1" dirty="0" smtClean="0">
                <a:solidFill>
                  <a:srgbClr val="C00000"/>
                </a:solidFill>
              </a:rPr>
              <a:t>01</a:t>
            </a:r>
            <a:r>
              <a:rPr lang="en-GB" sz="1400" dirty="0" smtClean="0"/>
              <a:t>111111),</a:t>
            </a:r>
            <a:r>
              <a:rPr lang="en-GB" sz="1400" i="1" dirty="0" smtClean="0"/>
              <a:t> </a:t>
            </a:r>
            <a:r>
              <a:rPr lang="en-GB" sz="1400" dirty="0" smtClean="0"/>
              <a:t>average is </a:t>
            </a:r>
            <a:r>
              <a:rPr lang="en-GB" sz="1400" i="1" u="sng" dirty="0" smtClean="0"/>
              <a:t>352</a:t>
            </a:r>
            <a:r>
              <a:rPr lang="en-GB" sz="1400" i="1" dirty="0" smtClean="0"/>
              <a:t> </a:t>
            </a:r>
            <a:r>
              <a:rPr lang="en-GB" sz="1400" dirty="0" smtClean="0"/>
              <a:t>(0b1</a:t>
            </a:r>
            <a:r>
              <a:rPr lang="en-GB" sz="1400" b="1" dirty="0" smtClean="0">
                <a:solidFill>
                  <a:srgbClr val="C00000"/>
                </a:solidFill>
              </a:rPr>
              <a:t>01</a:t>
            </a:r>
            <a:r>
              <a:rPr lang="en-GB" sz="1400" dirty="0" smtClean="0"/>
              <a:t>100000)</a:t>
            </a:r>
          </a:p>
          <a:p>
            <a:pPr lvl="2"/>
            <a:r>
              <a:rPr lang="en-GB" sz="1400" dirty="0" smtClean="0"/>
              <a:t>384 (0b1</a:t>
            </a:r>
            <a:r>
              <a:rPr lang="en-GB" sz="1400" b="1" dirty="0" smtClean="0">
                <a:solidFill>
                  <a:srgbClr val="C00000"/>
                </a:solidFill>
              </a:rPr>
              <a:t>10</a:t>
            </a:r>
            <a:r>
              <a:rPr lang="en-GB" sz="1400" dirty="0" smtClean="0"/>
              <a:t>000000) &amp; 447 (0b1</a:t>
            </a:r>
            <a:r>
              <a:rPr lang="en-GB" sz="1400" b="1" dirty="0" smtClean="0">
                <a:solidFill>
                  <a:srgbClr val="C00000"/>
                </a:solidFill>
              </a:rPr>
              <a:t>10</a:t>
            </a:r>
            <a:r>
              <a:rPr lang="en-GB" sz="1400" dirty="0" smtClean="0"/>
              <a:t>111111), average is </a:t>
            </a:r>
            <a:r>
              <a:rPr lang="en-GB" sz="1400" i="1" u="sng" dirty="0" smtClean="0"/>
              <a:t>416</a:t>
            </a:r>
            <a:r>
              <a:rPr lang="en-GB" sz="1400" dirty="0" smtClean="0"/>
              <a:t> (0b1</a:t>
            </a:r>
            <a:r>
              <a:rPr lang="en-GB" sz="1400" b="1" dirty="0" smtClean="0">
                <a:solidFill>
                  <a:srgbClr val="C00000"/>
                </a:solidFill>
              </a:rPr>
              <a:t>10</a:t>
            </a:r>
            <a:r>
              <a:rPr lang="en-GB" sz="1400" dirty="0" smtClean="0"/>
              <a:t>100000)</a:t>
            </a:r>
          </a:p>
          <a:p>
            <a:pPr lvl="2"/>
            <a:r>
              <a:rPr lang="en-GB" sz="1400" dirty="0" smtClean="0"/>
              <a:t>448 (0b1</a:t>
            </a:r>
            <a:r>
              <a:rPr lang="en-GB" sz="1400" b="1" dirty="0" smtClean="0">
                <a:solidFill>
                  <a:srgbClr val="C00000"/>
                </a:solidFill>
              </a:rPr>
              <a:t>11</a:t>
            </a:r>
            <a:r>
              <a:rPr lang="en-GB" sz="1400" dirty="0" smtClean="0"/>
              <a:t>000000) &amp; 511 (0b1</a:t>
            </a:r>
            <a:r>
              <a:rPr lang="en-GB" sz="1400" b="1" dirty="0" smtClean="0">
                <a:solidFill>
                  <a:srgbClr val="C00000"/>
                </a:solidFill>
              </a:rPr>
              <a:t>11</a:t>
            </a:r>
            <a:r>
              <a:rPr lang="en-GB" sz="1400" dirty="0" smtClean="0"/>
              <a:t>111111), average is </a:t>
            </a:r>
            <a:r>
              <a:rPr lang="en-GB" sz="1400" i="1" u="sng" dirty="0" smtClean="0"/>
              <a:t>480</a:t>
            </a:r>
            <a:r>
              <a:rPr lang="en-GB" sz="1400" dirty="0" smtClean="0"/>
              <a:t> (0b1</a:t>
            </a:r>
            <a:r>
              <a:rPr lang="en-GB" sz="1400" b="1" dirty="0" smtClean="0">
                <a:solidFill>
                  <a:srgbClr val="C00000"/>
                </a:solidFill>
              </a:rPr>
              <a:t>11</a:t>
            </a:r>
            <a:r>
              <a:rPr lang="en-GB" sz="1400" dirty="0" smtClean="0"/>
              <a:t>100000)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i.e. Given a range of </a:t>
            </a:r>
            <a:r>
              <a:rPr lang="en-GB" sz="1600" i="1" dirty="0" err="1" smtClean="0"/>
              <a:t>m_uiRange</a:t>
            </a:r>
            <a:r>
              <a:rPr lang="en-GB" sz="1600" dirty="0" smtClean="0"/>
              <a:t> values, approximate </a:t>
            </a:r>
            <a:r>
              <a:rPr lang="en-GB" sz="1600" i="1" dirty="0" err="1" smtClean="0"/>
              <a:t>m_uiRange</a:t>
            </a:r>
            <a:r>
              <a:rPr lang="en-GB" sz="1600" dirty="0" smtClean="0"/>
              <a:t> to the average value and do a fixed multiply.</a:t>
            </a:r>
          </a:p>
          <a:p>
            <a:pPr lvl="2"/>
            <a:r>
              <a:rPr lang="en-GB" sz="1400" dirty="0" smtClean="0"/>
              <a:t>e.g. if </a:t>
            </a:r>
            <a:r>
              <a:rPr lang="en-GB" sz="1400" i="1" dirty="0" err="1" smtClean="0"/>
              <a:t>m_uiRang</a:t>
            </a:r>
            <a:r>
              <a:rPr lang="en-GB" sz="1400" dirty="0" err="1" smtClean="0"/>
              <a:t>e</a:t>
            </a:r>
            <a:r>
              <a:rPr lang="en-GB" sz="1400" dirty="0" smtClean="0"/>
              <a:t>=370, do (</a:t>
            </a:r>
            <a:r>
              <a:rPr lang="en-GB" sz="1400" dirty="0" err="1" smtClean="0"/>
              <a:t>state</a:t>
            </a:r>
            <a:r>
              <a:rPr lang="en-GB" sz="1400" baseline="-25000" dirty="0" err="1" smtClean="0"/>
              <a:t>LPS</a:t>
            </a:r>
            <a:r>
              <a:rPr lang="en-GB" sz="1400" dirty="0" smtClean="0"/>
              <a:t>*352)&gt;&gt;8 = (</a:t>
            </a:r>
            <a:r>
              <a:rPr lang="en-GB" sz="1400" dirty="0" err="1" smtClean="0"/>
              <a:t>state</a:t>
            </a:r>
            <a:r>
              <a:rPr lang="en-GB" sz="1400" baseline="-25000" dirty="0" err="1" smtClean="0"/>
              <a:t>LPS</a:t>
            </a:r>
            <a:r>
              <a:rPr lang="en-GB" sz="1400" dirty="0" smtClean="0"/>
              <a:t>*11)&gt;&gt;3</a:t>
            </a:r>
          </a:p>
          <a:p>
            <a:pPr lvl="1"/>
            <a:r>
              <a:rPr lang="en-GB" sz="1600" dirty="0" smtClean="0"/>
              <a:t>Without knowing </a:t>
            </a:r>
            <a:r>
              <a:rPr lang="en-GB" sz="1600" i="1" dirty="0" err="1" smtClean="0"/>
              <a:t>m_uiRange</a:t>
            </a:r>
            <a:r>
              <a:rPr lang="en-GB" sz="1600" dirty="0" smtClean="0"/>
              <a:t> in advance, calculate all 4 possible outcomes.</a:t>
            </a:r>
          </a:p>
          <a:p>
            <a:pPr lvl="1"/>
            <a:r>
              <a:rPr lang="en-GB" sz="1600" dirty="0" smtClean="0"/>
              <a:t>Select the correct value once </a:t>
            </a:r>
            <a:r>
              <a:rPr lang="en-GB" sz="1600" i="1" dirty="0" err="1" smtClean="0"/>
              <a:t>m_uiRange</a:t>
            </a:r>
            <a:r>
              <a:rPr lang="en-GB" sz="1600" dirty="0" smtClean="0"/>
              <a:t> is known, using bits {7,6}.</a:t>
            </a:r>
          </a:p>
          <a:p>
            <a:pPr lvl="1"/>
            <a:r>
              <a:rPr lang="en-GB" sz="1600" dirty="0" smtClean="0"/>
              <a:t>LPS / MPS system is required, otherwise symbol range may exceed </a:t>
            </a:r>
            <a:r>
              <a:rPr lang="en-GB" sz="1600" i="1" dirty="0" err="1" smtClean="0"/>
              <a:t>m_uiRange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JCTVC-G501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2011/11/18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D8C616-45A8-4DF6-AB95-DB485F80A8BC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557</Words>
  <Application>Microsoft Office PowerPoint</Application>
  <PresentationFormat>On-screen Show (4:3)</PresentationFormat>
  <Paragraphs>93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GBM_Master</vt:lpstr>
      <vt:lpstr>CABAC with Arithmetic Context Variables (ACV)</vt:lpstr>
      <vt:lpstr>Introduction</vt:lpstr>
      <vt:lpstr>Method 1: Multiplier-based</vt:lpstr>
      <vt:lpstr>Method 2: Adder-based</vt:lpstr>
      <vt:lpstr>Results</vt:lpstr>
      <vt:lpstr>Conclusion</vt:lpstr>
      <vt:lpstr>Slide 7</vt:lpstr>
      <vt:lpstr>Adder-based Range Calculation: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dc:description/>
  <cp:lastModifiedBy/>
  <cp:revision>1</cp:revision>
  <dcterms:created xsi:type="dcterms:W3CDTF">2010-06-25T05:44:48Z</dcterms:created>
  <dcterms:modified xsi:type="dcterms:W3CDTF">2011-11-18T17:44:54Z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