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9"/>
  </p:notesMasterIdLst>
  <p:handoutMasterIdLst>
    <p:handoutMasterId r:id="rId20"/>
  </p:handoutMasterIdLst>
  <p:sldIdLst>
    <p:sldId id="288" r:id="rId5"/>
    <p:sldId id="301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7BDBD"/>
    <a:srgbClr val="006600"/>
    <a:srgbClr val="001738"/>
    <a:srgbClr val="00050B"/>
    <a:srgbClr val="010712"/>
    <a:srgbClr val="919191"/>
    <a:srgbClr val="DADADA"/>
    <a:srgbClr val="F48F97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574" autoAdjust="0"/>
  </p:normalViewPr>
  <p:slideViewPr>
    <p:cSldViewPr snapToGrid="0" snapToObjects="1">
      <p:cViewPr varScale="1">
        <p:scale>
          <a:sx n="130" d="100"/>
          <a:sy n="130" d="100"/>
        </p:scale>
        <p:origin x="-996" y="-84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2011/11/18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JCTVC-G493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JCTVC-G493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JCTVC-G493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914526"/>
            <a:ext cx="7704000" cy="928104"/>
          </a:xfrm>
        </p:spPr>
        <p:txBody>
          <a:bodyPr/>
          <a:lstStyle/>
          <a:p>
            <a:r>
              <a:rPr lang="en-US" altLang="ja-JP" b="1" dirty="0" smtClean="0"/>
              <a:t>CABAC Stream Termination</a:t>
            </a:r>
            <a:endParaRPr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JCTVC-G493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 smtClean="0"/>
              <a:t>For the encoder, the data written to the stream (or buffer) concatenated with “</a:t>
            </a:r>
            <a:r>
              <a:rPr lang="en-GB" sz="1400" dirty="0" err="1" smtClean="0"/>
              <a:t>m_uiLow</a:t>
            </a:r>
            <a:r>
              <a:rPr lang="en-GB" sz="1400" dirty="0" smtClean="0"/>
              <a:t>” is a n-bit value indicating the lower range that the final output can be.</a:t>
            </a:r>
          </a:p>
          <a:p>
            <a:pPr lvl="1"/>
            <a:r>
              <a:rPr lang="en-GB" sz="1200" dirty="0" smtClean="0"/>
              <a:t>For simplicity, call this “low”.</a:t>
            </a:r>
          </a:p>
          <a:p>
            <a:endParaRPr lang="en-GB" sz="1400" dirty="0" smtClean="0"/>
          </a:p>
          <a:p>
            <a:r>
              <a:rPr lang="en-GB" sz="1400" dirty="0" smtClean="0"/>
              <a:t>“range” is a value from 256 to 510, and “high = low + </a:t>
            </a:r>
            <a:r>
              <a:rPr lang="en-GB" sz="1400" dirty="0" err="1" smtClean="0"/>
              <a:t>uiRange</a:t>
            </a:r>
            <a:r>
              <a:rPr lang="en-GB" sz="1400" dirty="0" smtClean="0"/>
              <a:t>” indicates the maximum (exclusive) value that the final output value can be.</a:t>
            </a:r>
          </a:p>
          <a:p>
            <a:endParaRPr lang="en-GB" sz="1400" dirty="0" smtClean="0"/>
          </a:p>
          <a:p>
            <a:r>
              <a:rPr lang="en-GB" sz="1400" dirty="0" smtClean="0"/>
              <a:t>At the end of the stream, any value between “low” and “high” can be selected, without affecting the decode.</a:t>
            </a:r>
          </a:p>
          <a:p>
            <a:endParaRPr lang="en-GB" sz="1400" dirty="0" smtClean="0"/>
          </a:p>
          <a:p>
            <a:r>
              <a:rPr lang="en-GB" sz="1400" dirty="0" smtClean="0"/>
              <a:t>We want the stream to be terminated and any bits that were not needed to decode the stream can be “pushed-back” into the stream (and used for subsequent streams of CABAC or raw data).</a:t>
            </a:r>
          </a:p>
          <a:p>
            <a:endParaRPr lang="en-GB" sz="1400" dirty="0" smtClean="0"/>
          </a:p>
          <a:p>
            <a:r>
              <a:rPr lang="en-GB" sz="1400" dirty="0" smtClean="0"/>
              <a:t>We are looking to output a value “v” where “</a:t>
            </a:r>
            <a:r>
              <a:rPr lang="en-GB" sz="1400" dirty="0" err="1" smtClean="0"/>
              <a:t>v+startBitsOfNextStream</a:t>
            </a:r>
            <a:r>
              <a:rPr lang="en-GB" sz="1400" dirty="0" smtClean="0"/>
              <a:t>” will not affect decoding of the current stream, and “</a:t>
            </a:r>
            <a:r>
              <a:rPr lang="en-GB" sz="1400" dirty="0" err="1" smtClean="0"/>
              <a:t>startBitsOfNextStream</a:t>
            </a:r>
            <a:r>
              <a:rPr lang="en-GB" sz="1400" dirty="0" smtClean="0"/>
              <a:t>” are not encoded using the current stream.</a:t>
            </a:r>
            <a:endParaRPr lang="en-GB" sz="1200" dirty="0" smtClean="0"/>
          </a:p>
          <a:p>
            <a:endParaRPr lang="en-GB" sz="1400" dirty="0" smtClean="0"/>
          </a:p>
          <a:p>
            <a:r>
              <a:rPr lang="en-GB" sz="1400" dirty="0" smtClean="0"/>
              <a:t>We assume that we are not tracking “low” in the decoder (this can give further savings)</a:t>
            </a:r>
          </a:p>
          <a:p>
            <a:pPr lvl="1"/>
            <a:r>
              <a:rPr lang="en-GB" sz="1200" dirty="0" smtClean="0"/>
              <a:t>(See later)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 smtClean="0">
                <a:solidFill>
                  <a:schemeClr val="tx1"/>
                </a:solidFill>
              </a:rPr>
              <a:t>Case 1:</a:t>
            </a:r>
          </a:p>
          <a:p>
            <a:pPr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low=0x45648 	= 0b0100,0101,0110,0100,1000</a:t>
            </a:r>
          </a:p>
          <a:p>
            <a:pPr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range=0x123		= 0b          0001,0010,0011</a:t>
            </a:r>
          </a:p>
          <a:p>
            <a:pPr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high=0x4576b	= 0b0100,0101,0111,0110,1011</a:t>
            </a:r>
          </a:p>
          <a:p>
            <a:pPr lvl="3"/>
            <a:endParaRPr lang="en-GB" sz="600" dirty="0" smtClean="0"/>
          </a:p>
          <a:p>
            <a:r>
              <a:rPr lang="en-GB" sz="1400" dirty="0" smtClean="0">
                <a:solidFill>
                  <a:schemeClr val="tx1"/>
                </a:solidFill>
              </a:rPr>
              <a:t>We can pick any value between “low” and “high”.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We want as many consecutive LSBs as possible to not be required to decode the stream.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We therefore want to find the value between “low” and “high” that has the most ‘0’s at the LSBs.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In this case,</a:t>
            </a:r>
          </a:p>
          <a:p>
            <a:pPr lvl="1">
              <a:buNone/>
            </a:pPr>
            <a:r>
              <a:rPr lang="en-GB" sz="1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GB" sz="105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longestZeros</a:t>
            </a: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= 0b0100,0101,0111,0000,0000</a:t>
            </a:r>
            <a:endParaRPr lang="en-GB" sz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lvl="3"/>
            <a:endParaRPr lang="en-GB" sz="800" dirty="0" smtClean="0"/>
          </a:p>
          <a:p>
            <a:r>
              <a:rPr lang="en-GB" sz="1400" dirty="0" smtClean="0">
                <a:solidFill>
                  <a:schemeClr val="tx1"/>
                </a:solidFill>
              </a:rPr>
              <a:t>We now look at the ranges from “low” -&gt; “</a:t>
            </a:r>
            <a:r>
              <a:rPr lang="en-GB" sz="1400" dirty="0" err="1" smtClean="0">
                <a:solidFill>
                  <a:schemeClr val="tx1"/>
                </a:solidFill>
              </a:rPr>
              <a:t>longestZeros</a:t>
            </a:r>
            <a:r>
              <a:rPr lang="en-GB" sz="1400" dirty="0" smtClean="0">
                <a:solidFill>
                  <a:schemeClr val="tx1"/>
                </a:solidFill>
              </a:rPr>
              <a:t>”, and “</a:t>
            </a:r>
            <a:r>
              <a:rPr lang="en-GB" sz="1400" dirty="0" err="1" smtClean="0">
                <a:solidFill>
                  <a:schemeClr val="tx1"/>
                </a:solidFill>
              </a:rPr>
              <a:t>longestZeros</a:t>
            </a:r>
            <a:r>
              <a:rPr lang="en-GB" sz="1400" dirty="0" smtClean="0">
                <a:solidFill>
                  <a:schemeClr val="tx1"/>
                </a:solidFill>
              </a:rPr>
              <a:t>” -&gt; “high”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If output value was: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0b0100,0101,0110,1xxx,xxxx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then decode would not be affected, and the bottom 7-bits could be from the start of the next stream.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If output value was between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0b0100,0101,0111,00xx,xxxx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then decode would not be affected, and the bottom 6-bits could be from the start of the next stream.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cs typeface="Courier New" pitchFamily="49" charset="0"/>
              </a:rPr>
              <a:t>	We can choose either possibility, and would want to pick the first.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 smtClean="0">
                <a:solidFill>
                  <a:schemeClr val="tx1"/>
                </a:solidFill>
              </a:rPr>
              <a:t>Case 2:</a:t>
            </a:r>
          </a:p>
          <a:p>
            <a:pPr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low=0x456a8 	= 0b0100,0101,0110,1010,1000</a:t>
            </a:r>
          </a:p>
          <a:p>
            <a:pPr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range=0x123		= 0b          0001,0010,0011</a:t>
            </a:r>
          </a:p>
          <a:p>
            <a:pPr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high=0x457cb	= 0b0100,0101,0111,1100,1011</a:t>
            </a:r>
          </a:p>
          <a:p>
            <a:pPr lvl="3"/>
            <a:endParaRPr lang="en-GB" sz="600" dirty="0" smtClean="0"/>
          </a:p>
          <a:p>
            <a:r>
              <a:rPr lang="en-GB" sz="1400" dirty="0" smtClean="0">
                <a:solidFill>
                  <a:schemeClr val="tx1"/>
                </a:solidFill>
              </a:rPr>
              <a:t>We can pick any value between “low” and “high”.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We want as many consecutive LSBs as possible to not be required to decode the stream.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We therefore want to find the value between “low” and “high” that has the most ‘0’s at the LSBs.</a:t>
            </a:r>
          </a:p>
          <a:p>
            <a:pPr lvl="1"/>
            <a:r>
              <a:rPr lang="en-GB" sz="1200" dirty="0" smtClean="0">
                <a:solidFill>
                  <a:schemeClr val="tx1"/>
                </a:solidFill>
              </a:rPr>
              <a:t>In this case,</a:t>
            </a:r>
          </a:p>
          <a:p>
            <a:pPr lvl="1">
              <a:buNone/>
            </a:pPr>
            <a:r>
              <a:rPr lang="en-GB" sz="12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en-GB" sz="1050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longestZeros</a:t>
            </a: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= 0b0100,0101,0111,0000,0000</a:t>
            </a:r>
            <a:endParaRPr lang="en-GB" sz="1200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 lvl="3"/>
            <a:endParaRPr lang="en-GB" sz="800" dirty="0" smtClean="0"/>
          </a:p>
          <a:p>
            <a:r>
              <a:rPr lang="en-GB" sz="1400" dirty="0" smtClean="0">
                <a:solidFill>
                  <a:schemeClr val="tx1"/>
                </a:solidFill>
              </a:rPr>
              <a:t>We now look at the ranges from “low” -&gt; “</a:t>
            </a:r>
            <a:r>
              <a:rPr lang="en-GB" sz="1400" dirty="0" err="1" smtClean="0">
                <a:solidFill>
                  <a:schemeClr val="tx1"/>
                </a:solidFill>
              </a:rPr>
              <a:t>longestZeros</a:t>
            </a:r>
            <a:r>
              <a:rPr lang="en-GB" sz="1400" dirty="0" smtClean="0">
                <a:solidFill>
                  <a:schemeClr val="tx1"/>
                </a:solidFill>
              </a:rPr>
              <a:t>”, and “</a:t>
            </a:r>
            <a:r>
              <a:rPr lang="en-GB" sz="1400" dirty="0" err="1" smtClean="0">
                <a:solidFill>
                  <a:schemeClr val="tx1"/>
                </a:solidFill>
              </a:rPr>
              <a:t>longestZeros</a:t>
            </a:r>
            <a:r>
              <a:rPr lang="en-GB" sz="1400" dirty="0" smtClean="0">
                <a:solidFill>
                  <a:schemeClr val="tx1"/>
                </a:solidFill>
              </a:rPr>
              <a:t>” -&gt; “high”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If output value was: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0b0100,0101,0110,11xx,xxxx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then decode would not be affected, and the bottom 6-bits could be from the start of the next stream.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If output value was between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		0b0100,0101,0111,0xxx,xxxx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	then decode would not be affected, and the bottom 7-bits could be from the start of the next stream.</a:t>
            </a:r>
          </a:p>
          <a:p>
            <a:pPr lvl="1">
              <a:buNone/>
            </a:pPr>
            <a:r>
              <a:rPr lang="en-GB" sz="1050" dirty="0" smtClean="0">
                <a:solidFill>
                  <a:schemeClr val="tx1"/>
                </a:solidFill>
                <a:cs typeface="Courier New" pitchFamily="49" charset="0"/>
              </a:rPr>
              <a:t>	We can choose either possibility, and would want to pick the second.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 (4)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600" dirty="0" smtClean="0">
                <a:solidFill>
                  <a:schemeClr val="tx1"/>
                </a:solidFill>
              </a:rPr>
              <a:t>Because “range &gt;= 256”, there will always be a scenario where 7-bits can be pulled in from the next section of the stream without affecting our decode.</a:t>
            </a:r>
          </a:p>
          <a:p>
            <a:pPr lvl="5"/>
            <a:endParaRPr lang="en-GB" sz="800" dirty="0" smtClean="0"/>
          </a:p>
          <a:p>
            <a:r>
              <a:rPr lang="en-GB" sz="1600" dirty="0" smtClean="0">
                <a:solidFill>
                  <a:schemeClr val="tx1"/>
                </a:solidFill>
              </a:rPr>
              <a:t>The simplest way to therefore consider this is that we are choosing “v” such that: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“v&gt;=</a:t>
            </a:r>
            <a:r>
              <a:rPr lang="en-GB" sz="1400" dirty="0" err="1" smtClean="0">
                <a:solidFill>
                  <a:schemeClr val="tx1"/>
                </a:solidFill>
              </a:rPr>
              <a:t>m_low</a:t>
            </a:r>
            <a:r>
              <a:rPr lang="en-GB" sz="1400" dirty="0" smtClean="0">
                <a:solidFill>
                  <a:schemeClr val="tx1"/>
                </a:solidFill>
              </a:rPr>
              <a:t>” and “v[bits 6:0] = 0” and “v+127&lt;</a:t>
            </a:r>
            <a:r>
              <a:rPr lang="en-GB" sz="1400" dirty="0" err="1" smtClean="0">
                <a:solidFill>
                  <a:schemeClr val="tx1"/>
                </a:solidFill>
              </a:rPr>
              <a:t>low+range</a:t>
            </a:r>
            <a:r>
              <a:rPr lang="en-GB" sz="1400" dirty="0" smtClean="0">
                <a:solidFill>
                  <a:schemeClr val="tx1"/>
                </a:solidFill>
              </a:rPr>
              <a:t>”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i.e. “v=(low+127)&amp;~127”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Or: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“v&gt;low” and “v[bits[6:0] = 0” and “v+127&lt;</a:t>
            </a:r>
            <a:r>
              <a:rPr lang="en-GB" sz="1400" dirty="0" err="1" smtClean="0">
                <a:solidFill>
                  <a:schemeClr val="tx1"/>
                </a:solidFill>
              </a:rPr>
              <a:t>low+range</a:t>
            </a:r>
            <a:r>
              <a:rPr lang="en-GB" sz="1400" dirty="0" smtClean="0">
                <a:solidFill>
                  <a:schemeClr val="tx1"/>
                </a:solidFill>
              </a:rPr>
              <a:t>”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i.e. “v=(low+128)&amp;~127” (which uses a smaller adder)</a:t>
            </a:r>
            <a:endParaRPr lang="en-GB" sz="1000" dirty="0" smtClean="0">
              <a:solidFill>
                <a:schemeClr val="tx1"/>
              </a:solidFill>
            </a:endParaRPr>
          </a:p>
          <a:p>
            <a:pPr lvl="0"/>
            <a:r>
              <a:rPr lang="en-GB" sz="1600" dirty="0" smtClean="0">
                <a:solidFill>
                  <a:schemeClr val="tx1"/>
                </a:solidFill>
              </a:rPr>
              <a:t>The bottom 7 bits are therefore irrelevant to decoding the current stream.</a:t>
            </a:r>
          </a:p>
          <a:p>
            <a:pPr lvl="5"/>
            <a:endParaRPr lang="en-GB" sz="800" dirty="0" smtClean="0"/>
          </a:p>
          <a:p>
            <a:pPr lvl="0"/>
            <a:r>
              <a:rPr lang="en-GB" sz="1600" dirty="0" smtClean="0">
                <a:solidFill>
                  <a:schemeClr val="tx1"/>
                </a:solidFill>
              </a:rPr>
              <a:t>So, in summary,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In the encoder, to terminate:</a:t>
            </a:r>
          </a:p>
          <a:p>
            <a:pPr lvl="2"/>
            <a:r>
              <a:rPr lang="en-GB" sz="1200" dirty="0" err="1" smtClean="0"/>
              <a:t>m_uiLow</a:t>
            </a:r>
            <a:r>
              <a:rPr lang="en-GB" sz="1200" dirty="0" smtClean="0"/>
              <a:t>=(m_uiLow+128)&amp;~127</a:t>
            </a:r>
            <a:br>
              <a:rPr lang="en-GB" sz="1200" dirty="0" smtClean="0"/>
            </a:br>
            <a:r>
              <a:rPr lang="en-GB" sz="1200" dirty="0" smtClean="0"/>
              <a:t>Renormalize (twice)</a:t>
            </a:r>
            <a:br>
              <a:rPr lang="en-GB" sz="1200" dirty="0" smtClean="0"/>
            </a:br>
            <a:r>
              <a:rPr lang="en-GB" sz="1200" dirty="0" smtClean="0"/>
              <a:t>Flush buffered data and reset.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In the decoder:</a:t>
            </a:r>
          </a:p>
          <a:p>
            <a:pPr lvl="2"/>
            <a:r>
              <a:rPr lang="en-GB" sz="1200" dirty="0" smtClean="0"/>
              <a:t>Rewind the stream by 7-bits</a:t>
            </a:r>
            <a:r>
              <a:rPr lang="en-GB" sz="1000" dirty="0" smtClean="0"/>
              <a:t>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13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Theory (5): complexity vs. efficiency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1600" dirty="0" smtClean="0">
                <a:solidFill>
                  <a:schemeClr val="tx1"/>
                </a:solidFill>
              </a:rPr>
              <a:t>If the decoder tracks “</a:t>
            </a:r>
            <a:r>
              <a:rPr lang="en-GB" sz="1600" dirty="0" err="1" smtClean="0">
                <a:solidFill>
                  <a:schemeClr val="tx1"/>
                </a:solidFill>
              </a:rPr>
              <a:t>m_uiLow</a:t>
            </a:r>
            <a:r>
              <a:rPr lang="en-GB" sz="1600" dirty="0" smtClean="0">
                <a:solidFill>
                  <a:schemeClr val="tx1"/>
                </a:solidFill>
              </a:rPr>
              <a:t>”, then the loss will be reduced.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e.g. if “low = 0” and “range=510”, then we could choose “v” so that:</a:t>
            </a:r>
          </a:p>
          <a:p>
            <a:pPr lvl="2"/>
            <a:r>
              <a:rPr lang="en-GB" sz="1200" dirty="0" smtClean="0"/>
              <a:t>“v&gt;=low and v[bits 7:0] = 0”	i.e. “v=(low+255)&amp;~255”</a:t>
            </a:r>
          </a:p>
          <a:p>
            <a:pPr lvl="2"/>
            <a:r>
              <a:rPr lang="en-GB" sz="1200" dirty="0" smtClean="0"/>
              <a:t>The value “v” is chosen, and then checked to see that it is 256 lower than “high”</a:t>
            </a:r>
          </a:p>
          <a:p>
            <a:pPr lvl="3"/>
            <a:r>
              <a:rPr lang="en-GB" sz="1100" dirty="0" smtClean="0"/>
              <a:t>If it is not, then the system reverts back to the 7-bit equation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However, tracking “</a:t>
            </a:r>
            <a:r>
              <a:rPr lang="en-GB" sz="1400" dirty="0" err="1" smtClean="0">
                <a:solidFill>
                  <a:schemeClr val="tx1"/>
                </a:solidFill>
              </a:rPr>
              <a:t>m_uiLow</a:t>
            </a:r>
            <a:r>
              <a:rPr lang="en-GB" sz="1400" dirty="0" smtClean="0">
                <a:solidFill>
                  <a:schemeClr val="tx1"/>
                </a:solidFill>
              </a:rPr>
              <a:t>” in the decoder is slightly more expensive.</a:t>
            </a:r>
          </a:p>
          <a:p>
            <a:pPr lvl="2"/>
            <a:r>
              <a:rPr lang="en-GB" sz="1200" dirty="0" smtClean="0"/>
              <a:t>Using decoding time as an indicator of complexity, shows a cost of ~0.1%.</a:t>
            </a:r>
          </a:p>
          <a:p>
            <a:pPr lvl="1"/>
            <a:r>
              <a:rPr lang="en-GB" sz="1400" dirty="0" smtClean="0">
                <a:solidFill>
                  <a:schemeClr val="tx1"/>
                </a:solidFill>
              </a:rPr>
              <a:t>In summary,</a:t>
            </a:r>
          </a:p>
          <a:p>
            <a:pPr lvl="2"/>
            <a:r>
              <a:rPr lang="en-GB" sz="1200" dirty="0" smtClean="0"/>
              <a:t>In the decoder, track “</a:t>
            </a:r>
            <a:r>
              <a:rPr lang="en-GB" sz="1200" dirty="0" err="1" smtClean="0"/>
              <a:t>m_uiLow</a:t>
            </a:r>
            <a:r>
              <a:rPr lang="en-GB" sz="1200" dirty="0" smtClean="0"/>
              <a:t>”</a:t>
            </a:r>
          </a:p>
          <a:p>
            <a:pPr lvl="2"/>
            <a:r>
              <a:rPr lang="en-GB" sz="1200" dirty="0" smtClean="0"/>
              <a:t>In encoder and decoder do:</a:t>
            </a:r>
          </a:p>
          <a:p>
            <a:pPr lvl="3"/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test256=(m_uiLow+255)&amp;~255</a:t>
            </a:r>
            <a:br>
              <a:rPr lang="en-GB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If (test256+255 &lt; 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m_uiLow+m_uiRange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)</a:t>
            </a:r>
            <a:br>
              <a:rPr lang="en-GB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m_uiRange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=255 (to force one renormalization)</a:t>
            </a:r>
            <a:br>
              <a:rPr lang="en-GB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m_uiLow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=test256</a:t>
            </a:r>
            <a:br>
              <a:rPr lang="en-GB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revBits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=8</a:t>
            </a:r>
            <a:br>
              <a:rPr lang="en-GB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Else</a:t>
            </a:r>
            <a:br>
              <a:rPr lang="en-GB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m_uiLow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=(m_uiLow+128)&amp;~127</a:t>
            </a:r>
            <a:br>
              <a:rPr lang="en-GB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m_uiRange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=127 (to force two renormalizations)</a:t>
            </a:r>
            <a:br>
              <a:rPr lang="en-GB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200" dirty="0" err="1" smtClean="0">
                <a:latin typeface="Courier New" pitchFamily="49" charset="0"/>
                <a:cs typeface="Courier New" pitchFamily="49" charset="0"/>
              </a:rPr>
              <a:t>revBits</a:t>
            </a: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=7</a:t>
            </a:r>
            <a:br>
              <a:rPr lang="en-GB" sz="12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200" dirty="0" smtClean="0">
                <a:latin typeface="Courier New" pitchFamily="49" charset="0"/>
                <a:cs typeface="Courier New" pitchFamily="49" charset="0"/>
              </a:rPr>
              <a:t>Renormalize</a:t>
            </a:r>
            <a:r>
              <a:rPr lang="en-GB" sz="1000" dirty="0" smtClean="0"/>
              <a:t>.</a:t>
            </a:r>
          </a:p>
          <a:p>
            <a:pPr lvl="3"/>
            <a:r>
              <a:rPr lang="en-GB" sz="1000" dirty="0" smtClean="0"/>
              <a:t>CABAC Stream is then terminated. Rewind the stream by </a:t>
            </a:r>
            <a:r>
              <a:rPr lang="en-GB" sz="1000" dirty="0" err="1" smtClean="0"/>
              <a:t>revBits</a:t>
            </a:r>
            <a:r>
              <a:rPr lang="en-GB" sz="1000" dirty="0" smtClean="0"/>
              <a:t> bits – this is the start of the next data.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14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Two methods to terminate the CABAC stream are presented.</a:t>
            </a:r>
          </a:p>
          <a:p>
            <a:pPr lvl="1"/>
            <a:r>
              <a:rPr lang="en-GB" sz="1800" dirty="0" smtClean="0"/>
              <a:t>Proposal 1: Termination </a:t>
            </a:r>
            <a:r>
              <a:rPr lang="en-GB" sz="1800" dirty="0" smtClean="0"/>
              <a:t>takes only 1.5 </a:t>
            </a:r>
            <a:r>
              <a:rPr lang="en-GB" sz="1800" dirty="0" smtClean="0"/>
              <a:t>bits.</a:t>
            </a:r>
            <a:endParaRPr lang="en-GB" sz="1800" dirty="0" smtClean="0"/>
          </a:p>
          <a:p>
            <a:pPr lvl="1"/>
            <a:r>
              <a:rPr lang="en-GB" sz="1800" dirty="0" smtClean="0"/>
              <a:t>Proposal 2: Termination </a:t>
            </a:r>
            <a:r>
              <a:rPr lang="en-GB" sz="1800" dirty="0" smtClean="0"/>
              <a:t>takes only 1 </a:t>
            </a:r>
            <a:r>
              <a:rPr lang="en-GB" sz="1800" dirty="0" smtClean="0"/>
              <a:t>bit.</a:t>
            </a:r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This compares again HM4.0 that takes 8.5 bits to terminate the stream.</a:t>
            </a:r>
          </a:p>
          <a:p>
            <a:pPr lvl="1"/>
            <a:endParaRPr lang="en-GB" sz="1800" dirty="0" smtClean="0"/>
          </a:p>
          <a:p>
            <a:endParaRPr lang="en-GB" sz="2000" dirty="0" smtClean="0"/>
          </a:p>
          <a:p>
            <a:r>
              <a:rPr lang="en-GB" sz="2000" dirty="0" smtClean="0"/>
              <a:t>Applications for the methods are discussed.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Simulations have been run to confirm the cost in bits.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HM4.0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Stream termination occurs prior to IPCM data and at the end of a slice.</a:t>
            </a:r>
          </a:p>
          <a:p>
            <a:r>
              <a:rPr lang="en-GB" sz="2000" dirty="0" smtClean="0"/>
              <a:t>The processing is as follows:</a:t>
            </a:r>
          </a:p>
          <a:p>
            <a:pPr lvl="1"/>
            <a:r>
              <a:rPr lang="en-GB" sz="1800" dirty="0" smtClean="0"/>
              <a:t>If not terminating:</a:t>
            </a:r>
          </a:p>
          <a:p>
            <a:pPr lvl="2"/>
            <a:r>
              <a:rPr lang="en-GB" sz="1600" dirty="0" smtClean="0"/>
              <a:t>Reduce </a:t>
            </a:r>
            <a:r>
              <a:rPr lang="en-GB" sz="1600" dirty="0" err="1" smtClean="0"/>
              <a:t>m_uiRange</a:t>
            </a:r>
            <a:r>
              <a:rPr lang="en-GB" sz="1600" dirty="0" smtClean="0"/>
              <a:t> by 2. Renormalize if required.</a:t>
            </a:r>
          </a:p>
          <a:p>
            <a:pPr lvl="1"/>
            <a:r>
              <a:rPr lang="en-GB" sz="1800" dirty="0" smtClean="0"/>
              <a:t>Else (terminating):</a:t>
            </a:r>
          </a:p>
          <a:p>
            <a:pPr lvl="2"/>
            <a:r>
              <a:rPr lang="en-GB" sz="1600" dirty="0" smtClean="0"/>
              <a:t>Increase </a:t>
            </a:r>
            <a:r>
              <a:rPr lang="en-GB" sz="1600" dirty="0" err="1" smtClean="0"/>
              <a:t>m_uiLow</a:t>
            </a:r>
            <a:r>
              <a:rPr lang="en-GB" sz="1600" dirty="0" smtClean="0"/>
              <a:t> by (m_uiRange-2).</a:t>
            </a:r>
            <a:br>
              <a:rPr lang="en-GB" sz="1600" dirty="0" smtClean="0"/>
            </a:br>
            <a:r>
              <a:rPr lang="en-GB" sz="1600" dirty="0" smtClean="0"/>
              <a:t>Set </a:t>
            </a:r>
            <a:r>
              <a:rPr lang="en-GB" sz="1600" dirty="0" err="1" smtClean="0"/>
              <a:t>m_uiRange</a:t>
            </a:r>
            <a:r>
              <a:rPr lang="en-GB" sz="1600" dirty="0" smtClean="0"/>
              <a:t>=2. Renormalize, producing 7 bits.</a:t>
            </a:r>
            <a:br>
              <a:rPr lang="en-GB" sz="1600" dirty="0" smtClean="0"/>
            </a:br>
            <a:r>
              <a:rPr lang="en-GB" sz="1600" dirty="0" smtClean="0"/>
              <a:t>Output the next bit of </a:t>
            </a:r>
            <a:r>
              <a:rPr lang="en-GB" sz="1600" dirty="0" err="1" smtClean="0"/>
              <a:t>m_uiLow</a:t>
            </a:r>
            <a:r>
              <a:rPr lang="en-GB" sz="1600" dirty="0" smtClean="0"/>
              <a:t>.</a:t>
            </a:r>
            <a:br>
              <a:rPr lang="en-GB" sz="1600" dirty="0" smtClean="0"/>
            </a:br>
            <a:r>
              <a:rPr lang="en-GB" sz="1600" dirty="0" smtClean="0"/>
              <a:t>Output a 1 – this acts both as the 9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bit and as the </a:t>
            </a:r>
            <a:r>
              <a:rPr lang="en-GB" sz="1600" dirty="0" err="1" smtClean="0"/>
              <a:t>rbsp_stop_one_bit</a:t>
            </a:r>
            <a:r>
              <a:rPr lang="en-GB" sz="1600" dirty="0" smtClean="0"/>
              <a:t>.</a:t>
            </a:r>
            <a:br>
              <a:rPr lang="en-GB" sz="1600" dirty="0" smtClean="0"/>
            </a:br>
            <a:endParaRPr lang="en-GB" sz="1600" dirty="0" smtClean="0"/>
          </a:p>
          <a:p>
            <a:r>
              <a:rPr lang="en-GB" sz="2000" dirty="0" smtClean="0"/>
              <a:t>9 bits are written if the bit-stream is terminated.</a:t>
            </a:r>
          </a:p>
          <a:p>
            <a:pPr lvl="1"/>
            <a:r>
              <a:rPr lang="en-GB" sz="1800" dirty="0" smtClean="0"/>
              <a:t>This means a loss of 8.5 bits on average per termination.</a:t>
            </a:r>
          </a:p>
          <a:p>
            <a:r>
              <a:rPr lang="en-GB" sz="2000" dirty="0" smtClean="0"/>
              <a:t>This system is wasteful if the probability of termination &gt;&gt; 0.54%.</a:t>
            </a:r>
          </a:p>
          <a:p>
            <a:pPr lvl="1"/>
            <a:r>
              <a:rPr lang="en-GB" sz="1800" dirty="0" smtClean="0"/>
              <a:t>(                 )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468638" y="5471766"/>
          <a:ext cx="939800" cy="393700"/>
        </p:xfrm>
        <a:graphic>
          <a:graphicData uri="http://schemas.openxmlformats.org/presentationml/2006/ole">
            <p:oleObj spid="_x0000_s1026" name="Equation" r:id="rId3" imgW="939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This proposal considers two methods to terminate the stream.</a:t>
            </a:r>
          </a:p>
          <a:p>
            <a:pPr lvl="1"/>
            <a:r>
              <a:rPr lang="en-GB" sz="1800" dirty="0" smtClean="0"/>
              <a:t>These can be used in combination with either a fixed or context-variable-based probability system indicating whether termination is about to occur.</a:t>
            </a:r>
          </a:p>
          <a:p>
            <a:pPr lvl="4">
              <a:buNone/>
            </a:pPr>
            <a:endParaRPr lang="en-GB" sz="1200" dirty="0" smtClean="0"/>
          </a:p>
          <a:p>
            <a:r>
              <a:rPr lang="en-GB" sz="2000" dirty="0" smtClean="0"/>
              <a:t>As with any arithmetic coding system, the final value a CABAC encoder generates can be any value within the limits of:</a:t>
            </a:r>
          </a:p>
          <a:p>
            <a:pPr lvl="1"/>
            <a:r>
              <a:rPr lang="en-GB" sz="1800" i="1" dirty="0" smtClean="0"/>
              <a:t>[low</a:t>
            </a:r>
            <a:r>
              <a:rPr lang="en-GB" sz="1800" dirty="0" smtClean="0"/>
              <a:t> to </a:t>
            </a:r>
            <a:r>
              <a:rPr lang="en-GB" sz="1800" i="1" dirty="0" smtClean="0"/>
              <a:t>high)</a:t>
            </a:r>
            <a:r>
              <a:rPr lang="en-GB" sz="1800" dirty="0" smtClean="0"/>
              <a:t> 	where </a:t>
            </a:r>
            <a:r>
              <a:rPr lang="en-GB" sz="1800" i="1" dirty="0" smtClean="0"/>
              <a:t>high=</a:t>
            </a:r>
            <a:r>
              <a:rPr lang="en-GB" sz="1800" i="1" dirty="0" err="1" smtClean="0"/>
              <a:t>low+range</a:t>
            </a:r>
            <a:endParaRPr lang="en-GB" sz="1800" dirty="0" smtClean="0"/>
          </a:p>
          <a:p>
            <a:pPr lvl="4">
              <a:buNone/>
            </a:pPr>
            <a:endParaRPr lang="en-GB" sz="1000" dirty="0" smtClean="0"/>
          </a:p>
          <a:p>
            <a:r>
              <a:rPr lang="en-GB" sz="2000" dirty="0" smtClean="0"/>
              <a:t>Therefore, pick a value such that the LSBs are irrelevant for a successful decode.</a:t>
            </a:r>
          </a:p>
          <a:p>
            <a:pPr lvl="1"/>
            <a:r>
              <a:rPr lang="en-GB" sz="1600" dirty="0" smtClean="0"/>
              <a:t>The encoder then would not need to output the LSBs.</a:t>
            </a:r>
          </a:p>
          <a:p>
            <a:pPr lvl="1"/>
            <a:r>
              <a:rPr lang="en-GB" sz="1600" dirty="0" smtClean="0"/>
              <a:t>The decoder would instead read the first few bits of the subsequent part of the data stream following the termination point without affecting the decode.</a:t>
            </a:r>
            <a:endParaRPr lang="en-GB" sz="2000" dirty="0" smtClean="0"/>
          </a:p>
          <a:p>
            <a:pPr lvl="1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4"/>
            <a:endParaRPr lang="en-GB" sz="1000" dirty="0" smtClean="0"/>
          </a:p>
          <a:p>
            <a:r>
              <a:rPr lang="en-GB" sz="2000" dirty="0" smtClean="0"/>
              <a:t>Method:</a:t>
            </a:r>
            <a:endParaRPr lang="en-GB" sz="2000" dirty="0" smtClean="0"/>
          </a:p>
          <a:p>
            <a:pPr marL="742950" lvl="2" indent="-342900"/>
            <a:r>
              <a:rPr lang="en-GB" dirty="0" smtClean="0"/>
              <a:t>In the encoder, to terminate:</a:t>
            </a:r>
          </a:p>
          <a:p>
            <a:pPr marL="1200150" lvl="3" indent="-342900"/>
            <a:r>
              <a:rPr lang="en-GB" dirty="0" err="1" smtClean="0">
                <a:latin typeface="Courier New" pitchFamily="49" charset="0"/>
                <a:cs typeface="Courier New" pitchFamily="49" charset="0"/>
              </a:rPr>
              <a:t>m_uiLow</a:t>
            </a:r>
            <a:r>
              <a:rPr lang="en-GB" dirty="0" smtClean="0">
                <a:latin typeface="Courier New" pitchFamily="49" charset="0"/>
                <a:cs typeface="Courier New" pitchFamily="49" charset="0"/>
              </a:rPr>
              <a:t>=(m_uiLow+128)&amp;~127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Force 2 renormalizations</a:t>
            </a:r>
            <a:br>
              <a:rPr lang="en-GB" dirty="0" smtClean="0"/>
            </a:br>
            <a:r>
              <a:rPr lang="en-GB" dirty="0" smtClean="0"/>
              <a:t>Flush buffered data and reset encoder.</a:t>
            </a:r>
          </a:p>
          <a:p>
            <a:pPr marL="742950" lvl="2" indent="-342900"/>
            <a:r>
              <a:rPr lang="en-GB" dirty="0" smtClean="0"/>
              <a:t>In the decoder, once termination has been determined:</a:t>
            </a:r>
          </a:p>
          <a:p>
            <a:pPr marL="1200150" lvl="3" indent="-342900"/>
            <a:r>
              <a:rPr lang="en-GB" dirty="0" smtClean="0"/>
              <a:t>Rewind the stream by 7-bits. Reset decoder.</a:t>
            </a:r>
          </a:p>
          <a:p>
            <a:pPr marL="1200150" lvl="3" indent="-342900"/>
            <a:endParaRPr lang="en-GB" dirty="0" smtClean="0"/>
          </a:p>
          <a:p>
            <a:pPr marL="342900" lvl="1" indent="-342900"/>
            <a:r>
              <a:rPr lang="en-GB" dirty="0" smtClean="0"/>
              <a:t>Cost:</a:t>
            </a:r>
          </a:p>
          <a:p>
            <a:pPr marL="742950" lvl="2" indent="-342900"/>
            <a:r>
              <a:rPr lang="en-GB" dirty="0" smtClean="0"/>
              <a:t>2 </a:t>
            </a:r>
            <a:r>
              <a:rPr lang="en-GB" dirty="0" smtClean="0"/>
              <a:t>renormalizations per termination.</a:t>
            </a:r>
          </a:p>
          <a:p>
            <a:pPr marL="1200150" lvl="3" indent="-342900"/>
            <a:r>
              <a:rPr lang="en-GB" dirty="0" smtClean="0"/>
              <a:t>i.e. an average of 1.5 bits per termination.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solidFill>
                  <a:schemeClr val="tx1"/>
                </a:solidFill>
              </a:rPr>
              <a:t>Method:</a:t>
            </a:r>
            <a:endParaRPr lang="en-GB" sz="2000" dirty="0" smtClean="0">
              <a:solidFill>
                <a:schemeClr val="tx1"/>
              </a:solidFill>
            </a:endParaRP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In the decoder, track </a:t>
            </a:r>
            <a:r>
              <a:rPr lang="en-GB" sz="1600" dirty="0" err="1" smtClean="0">
                <a:solidFill>
                  <a:schemeClr val="tx1"/>
                </a:solidFill>
              </a:rPr>
              <a:t>m_uiLow</a:t>
            </a:r>
            <a:r>
              <a:rPr lang="en-GB" sz="1600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In encoder and decoder, to terminate:</a:t>
            </a:r>
          </a:p>
          <a:p>
            <a:pPr lvl="2"/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test256=(m_uiLow+255)&amp;~255</a:t>
            </a:r>
            <a:br>
              <a:rPr lang="en-GB" sz="11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If (test256+255 &lt; </a:t>
            </a:r>
            <a:r>
              <a:rPr lang="en-GB" sz="1100" dirty="0" err="1" smtClean="0">
                <a:latin typeface="Courier New" pitchFamily="49" charset="0"/>
                <a:cs typeface="Courier New" pitchFamily="49" charset="0"/>
              </a:rPr>
              <a:t>m_uiLow+m_uiRange</a:t>
            </a: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)</a:t>
            </a:r>
            <a:br>
              <a:rPr lang="en-GB" sz="11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100" dirty="0" err="1" smtClean="0">
                <a:latin typeface="Courier New" pitchFamily="49" charset="0"/>
                <a:cs typeface="Courier New" pitchFamily="49" charset="0"/>
              </a:rPr>
              <a:t>m_uiRange</a:t>
            </a: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=255 (to force one renormalisation)</a:t>
            </a:r>
            <a:br>
              <a:rPr lang="en-GB" sz="11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100" dirty="0" err="1" smtClean="0">
                <a:latin typeface="Courier New" pitchFamily="49" charset="0"/>
                <a:cs typeface="Courier New" pitchFamily="49" charset="0"/>
              </a:rPr>
              <a:t>m_uiLow</a:t>
            </a: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=test256</a:t>
            </a:r>
            <a:br>
              <a:rPr lang="en-GB" sz="11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100" dirty="0" err="1" smtClean="0">
                <a:latin typeface="Courier New" pitchFamily="49" charset="0"/>
                <a:cs typeface="Courier New" pitchFamily="49" charset="0"/>
              </a:rPr>
              <a:t>revBits</a:t>
            </a: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=8</a:t>
            </a:r>
            <a:br>
              <a:rPr lang="en-GB" sz="11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Else</a:t>
            </a:r>
            <a:br>
              <a:rPr lang="en-GB" sz="11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100" dirty="0" err="1" smtClean="0">
                <a:latin typeface="Courier New" pitchFamily="49" charset="0"/>
                <a:cs typeface="Courier New" pitchFamily="49" charset="0"/>
              </a:rPr>
              <a:t>m_uiLow</a:t>
            </a: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=(m_uiLow+128)&amp;~127</a:t>
            </a:r>
            <a:br>
              <a:rPr lang="en-GB" sz="11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100" dirty="0" err="1" smtClean="0">
                <a:latin typeface="Courier New" pitchFamily="49" charset="0"/>
                <a:cs typeface="Courier New" pitchFamily="49" charset="0"/>
              </a:rPr>
              <a:t>m_uiRange</a:t>
            </a: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=127 (to force two renormalisations)</a:t>
            </a:r>
            <a:br>
              <a:rPr lang="en-GB" sz="11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GB" sz="1100" dirty="0" err="1" smtClean="0">
                <a:latin typeface="Courier New" pitchFamily="49" charset="0"/>
                <a:cs typeface="Courier New" pitchFamily="49" charset="0"/>
              </a:rPr>
              <a:t>revBits</a:t>
            </a:r>
            <a:r>
              <a:rPr lang="en-GB" sz="1100" dirty="0" smtClean="0">
                <a:latin typeface="Courier New" pitchFamily="49" charset="0"/>
                <a:cs typeface="Courier New" pitchFamily="49" charset="0"/>
              </a:rPr>
              <a:t>=7</a:t>
            </a:r>
          </a:p>
          <a:p>
            <a:pPr lvl="2"/>
            <a:r>
              <a:rPr lang="en-GB" sz="1400" dirty="0" smtClean="0"/>
              <a:t>In encoder, renormalize, and reset.</a:t>
            </a:r>
          </a:p>
          <a:p>
            <a:pPr lvl="2"/>
            <a:r>
              <a:rPr lang="en-GB" sz="1400" dirty="0" smtClean="0"/>
              <a:t>In decoder, rewind the stream by </a:t>
            </a:r>
            <a:r>
              <a:rPr lang="en-GB" sz="1400" i="1" dirty="0" err="1" smtClean="0"/>
              <a:t>revBits</a:t>
            </a:r>
            <a:r>
              <a:rPr lang="en-GB" sz="1400" dirty="0" smtClean="0"/>
              <a:t> bits – this is the start of the next data.</a:t>
            </a:r>
            <a:endParaRPr lang="en-GB" dirty="0" smtClean="0"/>
          </a:p>
          <a:p>
            <a:pPr marL="342900" lvl="1" indent="-342900"/>
            <a:endParaRPr lang="en-GB" dirty="0" smtClean="0">
              <a:solidFill>
                <a:schemeClr val="tx1"/>
              </a:solidFill>
            </a:endParaRPr>
          </a:p>
          <a:p>
            <a:pPr marL="342900" lvl="1" indent="-342900"/>
            <a:r>
              <a:rPr lang="en-GB" dirty="0" smtClean="0">
                <a:solidFill>
                  <a:schemeClr val="tx1"/>
                </a:solidFill>
              </a:rPr>
              <a:t>Cost:</a:t>
            </a:r>
          </a:p>
          <a:p>
            <a:pPr marL="742950" lvl="2" indent="-342900"/>
            <a:r>
              <a:rPr lang="en-GB" dirty="0" smtClean="0">
                <a:solidFill>
                  <a:schemeClr val="tx1"/>
                </a:solidFill>
              </a:rPr>
              <a:t>1.5 </a:t>
            </a:r>
            <a:r>
              <a:rPr lang="en-GB" dirty="0" smtClean="0">
                <a:solidFill>
                  <a:schemeClr val="tx1"/>
                </a:solidFill>
              </a:rPr>
              <a:t>renormalizations per termination.</a:t>
            </a:r>
          </a:p>
          <a:p>
            <a:pPr marL="1200150" lvl="3" indent="-342900"/>
            <a:r>
              <a:rPr lang="en-GB" dirty="0" smtClean="0"/>
              <a:t>i.e. an average of 1 bit per termination.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Example applications for this could be:</a:t>
            </a:r>
          </a:p>
          <a:p>
            <a:pPr lvl="1"/>
            <a:r>
              <a:rPr lang="en-GB" sz="1600" dirty="0" smtClean="0"/>
              <a:t>Replacement for TRM mechanism for row-per-slice modes.</a:t>
            </a:r>
          </a:p>
          <a:p>
            <a:pPr lvl="2"/>
            <a:r>
              <a:rPr lang="en-GB" sz="1400" dirty="0" smtClean="0"/>
              <a:t>Because P(termination) might be &gt;&gt; 0.54%</a:t>
            </a:r>
          </a:p>
          <a:p>
            <a:pPr lvl="1"/>
            <a:r>
              <a:rPr lang="en-GB" sz="1600" dirty="0" smtClean="0"/>
              <a:t>Replacement for TRM mechanism for the last LCU of the slice.</a:t>
            </a:r>
          </a:p>
          <a:p>
            <a:pPr lvl="2"/>
            <a:r>
              <a:rPr lang="en-GB" sz="1400" dirty="0" smtClean="0"/>
              <a:t>Because P(termination)=1.</a:t>
            </a:r>
          </a:p>
          <a:p>
            <a:pPr lvl="1"/>
            <a:r>
              <a:rPr lang="en-GB" sz="1600" dirty="0" smtClean="0"/>
              <a:t>Replacement for TRM mechanism for IPCM data.</a:t>
            </a:r>
          </a:p>
          <a:p>
            <a:pPr lvl="2"/>
            <a:r>
              <a:rPr lang="en-GB" sz="1400" dirty="0" smtClean="0"/>
              <a:t>Because P(termination) might be &gt;&gt; 0.54%</a:t>
            </a:r>
          </a:p>
          <a:p>
            <a:pPr lvl="1"/>
            <a:r>
              <a:rPr lang="en-GB" sz="1600" dirty="0" smtClean="0"/>
              <a:t>Termination of stream if outstanding bits become too numerous.</a:t>
            </a:r>
            <a:endParaRPr lang="en-GB" sz="1800" dirty="0" smtClean="0"/>
          </a:p>
          <a:p>
            <a:pPr lvl="2"/>
            <a:r>
              <a:rPr lang="en-GB" sz="1400" dirty="0" smtClean="0"/>
              <a:t>See JCTVC-G494 “CABAC Packet-based Stream” for an example.</a:t>
            </a:r>
          </a:p>
          <a:p>
            <a:pPr lvl="3"/>
            <a:endParaRPr lang="en-GB" sz="1200" dirty="0" smtClean="0"/>
          </a:p>
          <a:p>
            <a:r>
              <a:rPr lang="en-GB" sz="2000" dirty="0" smtClean="0"/>
              <a:t>The theory has been demonstrated with a system that terminates after each LCU in an all-intra configuration.</a:t>
            </a:r>
          </a:p>
          <a:p>
            <a:pPr lvl="1"/>
            <a:r>
              <a:rPr lang="en-GB" sz="1600" dirty="0" smtClean="0"/>
              <a:t>The CABAC CV-based data is sent as per HM4.0.</a:t>
            </a:r>
          </a:p>
          <a:p>
            <a:pPr lvl="1"/>
            <a:r>
              <a:rPr lang="en-GB" sz="1600" dirty="0" smtClean="0"/>
              <a:t>The escape and sign bits are sent as raw data following the LCU.</a:t>
            </a:r>
          </a:p>
          <a:p>
            <a:pPr lvl="1"/>
            <a:r>
              <a:rPr lang="en-GB" sz="1600" dirty="0" smtClean="0"/>
              <a:t>Simulations confirm the losses of 1.5 bits and 1 bit for the two systems.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Two algorithms to terminate the CABAC bit stream have been presented.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Simulations have shown that they have a loss of 1.5 bits and 1 bit per termination.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The current HM4.0 method of termination costs 8.5 bits.</a:t>
            </a:r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r>
              <a:rPr lang="en-GB" sz="2000" dirty="0" smtClean="0"/>
              <a:t>Some applications for the algorithms have been listed.</a:t>
            </a:r>
          </a:p>
          <a:p>
            <a:endParaRPr lang="en-GB" sz="2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JCTVC-G493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D8C616-45A8-4DF6-AB95-DB485F80A8BC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858</Words>
  <Application>Microsoft Office PowerPoint</Application>
  <PresentationFormat>On-screen Show (4:3)</PresentationFormat>
  <Paragraphs>208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GBM_Master</vt:lpstr>
      <vt:lpstr>Equation</vt:lpstr>
      <vt:lpstr>CABAC Stream Termination</vt:lpstr>
      <vt:lpstr>Introduction</vt:lpstr>
      <vt:lpstr>In HM4.0</vt:lpstr>
      <vt:lpstr>Proposal</vt:lpstr>
      <vt:lpstr>Proposal 1</vt:lpstr>
      <vt:lpstr>Proposal 2</vt:lpstr>
      <vt:lpstr>Applications</vt:lpstr>
      <vt:lpstr>Conclusion</vt:lpstr>
      <vt:lpstr>Slide 9</vt:lpstr>
      <vt:lpstr>Theory (1)</vt:lpstr>
      <vt:lpstr>Theory (2)</vt:lpstr>
      <vt:lpstr>Theory (3)</vt:lpstr>
      <vt:lpstr>Theory (4)</vt:lpstr>
      <vt:lpstr>Theory (5): complexity vs. efficiency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/>
  <cp:revision>1</cp:revision>
  <dcterms:created xsi:type="dcterms:W3CDTF">2010-06-25T05:44:48Z</dcterms:created>
  <dcterms:modified xsi:type="dcterms:W3CDTF">2011-11-18T17:16:03Z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