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31" r:id="rId4"/>
  </p:sldMasterIdLst>
  <p:notesMasterIdLst>
    <p:notesMasterId r:id="rId15"/>
  </p:notesMasterIdLst>
  <p:handoutMasterIdLst>
    <p:handoutMasterId r:id="rId16"/>
  </p:handoutMasterIdLst>
  <p:sldIdLst>
    <p:sldId id="288" r:id="rId5"/>
    <p:sldId id="296" r:id="rId6"/>
    <p:sldId id="289" r:id="rId7"/>
    <p:sldId id="290" r:id="rId8"/>
    <p:sldId id="297" r:id="rId9"/>
    <p:sldId id="293" r:id="rId10"/>
    <p:sldId id="294" r:id="rId11"/>
    <p:sldId id="295" r:id="rId12"/>
    <p:sldId id="291" r:id="rId13"/>
    <p:sldId id="292" r:id="rId14"/>
  </p:sldIdLst>
  <p:sldSz cx="9144000" cy="6858000" type="screen4x3"/>
  <p:notesSz cx="6805613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B7BDBD"/>
    <a:srgbClr val="006600"/>
    <a:srgbClr val="001738"/>
    <a:srgbClr val="00050B"/>
    <a:srgbClr val="010712"/>
    <a:srgbClr val="919191"/>
    <a:srgbClr val="DADADA"/>
    <a:srgbClr val="F48F97"/>
    <a:srgbClr val="0033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7" autoAdjust="0"/>
    <p:restoredTop sz="96574" autoAdjust="0"/>
  </p:normalViewPr>
  <p:slideViewPr>
    <p:cSldViewPr snapToGrid="0" snapToObjects="1">
      <p:cViewPr varScale="1">
        <p:scale>
          <a:sx n="130" d="100"/>
          <a:sy n="130" d="100"/>
        </p:scale>
        <p:origin x="-996" y="-84"/>
      </p:cViewPr>
      <p:guideLst>
        <p:guide orient="horz" pos="232"/>
        <p:guide orient="horz" pos="4046"/>
        <p:guide orient="horz" pos="2159"/>
        <p:guide orient="horz" pos="119"/>
        <p:guide pos="274"/>
        <p:guide pos="2879"/>
        <p:guide pos="5621"/>
        <p:guide pos="366"/>
        <p:guide pos="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0CA118E9-B086-42CD-921F-F42FE8E0173F}" type="datetime1">
              <a:rPr lang="ja-JP" altLang="en-US"/>
              <a:pPr>
                <a:defRPr/>
              </a:pPr>
              <a:t>2011/11/18</a:t>
            </a:fld>
            <a:endParaRPr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B55CAF1-C374-45EC-AA18-A0CBCF202F9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660235A-EEE4-4233-821A-3370407A8DE7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227EB4-4E75-4FB9-9FF8-43F5EE0AD496}" type="slidenum">
              <a:rPr lang="en-US" altLang="ja-JP" smtClean="0">
                <a:ea typeface="ＭＳ Ｐゴシック" pitchFamily="50" charset="-128"/>
              </a:rPr>
              <a:pPr/>
              <a:t>1</a:t>
            </a:fld>
            <a:endParaRPr lang="en-US" altLang="ja-JP" dirty="0" smtClean="0">
              <a:ea typeface="ＭＳ Ｐゴシック" pitchFamily="50" charset="-128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dirty="0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20000" y="2340000"/>
            <a:ext cx="7704000" cy="5026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3200" baseline="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720000" y="3059999"/>
            <a:ext cx="7704000" cy="432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buFontTx/>
              <a:buNone/>
              <a:defRPr sz="200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サブタイトルの書式</a:t>
            </a:r>
            <a:r>
              <a:rPr lang="ja-JP" altLang="en-US" dirty="0" smtClean="0"/>
              <a:t>設定</a:t>
            </a:r>
            <a:endParaRPr lang="en-US" altLang="ja-JP" dirty="0" smtClean="0"/>
          </a:p>
        </p:txBody>
      </p:sp>
      <p:sp>
        <p:nvSpPr>
          <p:cNvPr id="8" name="テキスト プレースホルダ 9"/>
          <p:cNvSpPr>
            <a:spLocks noGrp="1"/>
          </p:cNvSpPr>
          <p:nvPr>
            <p:ph type="body" sz="quarter" idx="10"/>
          </p:nvPr>
        </p:nvSpPr>
        <p:spPr>
          <a:xfrm>
            <a:off x="720000" y="4320000"/>
            <a:ext cx="7704000" cy="432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spcAft>
                <a:spcPts val="0"/>
              </a:spcAft>
              <a:buFontTx/>
              <a:buNone/>
              <a:defRPr sz="1400">
                <a:solidFill>
                  <a:srgbClr val="FFFFFF"/>
                </a:solidFill>
                <a:latin typeface="+mn-lt"/>
                <a:ea typeface="HGPｺﾞｼｯｸE" pitchFamily="50" charset="-128"/>
              </a:defRPr>
            </a:lvl1pPr>
            <a:lvl2pPr algn="ctr">
              <a:spcAft>
                <a:spcPts val="0"/>
              </a:spcAft>
              <a:buFontTx/>
              <a:buNone/>
              <a:defRPr sz="12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ja-JP" altLang="en-US" dirty="0" smtClean="0"/>
              <a:t>マスタ 部署名の書式設定</a:t>
            </a:r>
          </a:p>
        </p:txBody>
      </p:sp>
      <p:sp>
        <p:nvSpPr>
          <p:cNvPr id="9" name="テキスト プレースホルダ 11"/>
          <p:cNvSpPr>
            <a:spLocks noGrp="1"/>
          </p:cNvSpPr>
          <p:nvPr>
            <p:ph type="body" sz="quarter" idx="11"/>
          </p:nvPr>
        </p:nvSpPr>
        <p:spPr>
          <a:xfrm>
            <a:off x="720000" y="6048000"/>
            <a:ext cx="7704000" cy="360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buFontTx/>
              <a:buNone/>
              <a:defRPr sz="1000" baseline="0">
                <a:solidFill>
                  <a:srgbClr val="FFFFFF"/>
                </a:solidFill>
                <a:latin typeface="+mn-lt"/>
                <a:ea typeface="メイリオ"/>
                <a:cs typeface="メイリオ"/>
              </a:defRPr>
            </a:lvl1pPr>
          </a:lstStyle>
          <a:p>
            <a:pPr lvl="0"/>
            <a:r>
              <a:rPr lang="ja-JP" altLang="en-US" dirty="0" smtClean="0"/>
              <a:t>マスタ ライツ表記の書式設定</a:t>
            </a:r>
          </a:p>
        </p:txBody>
      </p:sp>
      <p:pic>
        <p:nvPicPr>
          <p:cNvPr id="12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000" y="358775"/>
            <a:ext cx="12700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iddlePage_1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3" name="正方形/長方形 22"/>
          <p:cNvSpPr/>
          <p:nvPr userDrawn="1"/>
        </p:nvSpPr>
        <p:spPr>
          <a:xfrm>
            <a:off x="0" y="0"/>
            <a:ext cx="9142413" cy="642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1" name="Rectangle 13"/>
          <p:cNvSpPr>
            <a:spLocks noChangeArrowheads="1"/>
          </p:cNvSpPr>
          <p:nvPr userDrawn="1"/>
        </p:nvSpPr>
        <p:spPr bwMode="auto">
          <a:xfrm>
            <a:off x="0" y="6426198"/>
            <a:ext cx="9140313" cy="432000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="1" baseline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 hasCustomPrompt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24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20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2pPr>
            <a:lvl3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800" baseline="0">
                <a:latin typeface="+mn-lt"/>
                <a:cs typeface="Arial" pitchFamily="34" charset="0"/>
              </a:defRPr>
            </a:lvl3pPr>
            <a:lvl4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600" baseline="0"/>
            </a:lvl4pPr>
            <a:lvl5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400" baseline="0"/>
            </a:lvl5pPr>
            <a:lvl6pPr>
              <a:lnSpc>
                <a:spcPct val="100000"/>
              </a:lnSpc>
              <a:spcAft>
                <a:spcPts val="600"/>
              </a:spcAft>
              <a:defRPr sz="1400" baseline="0"/>
            </a:lvl6pPr>
            <a:lvl7pPr>
              <a:lnSpc>
                <a:spcPct val="100000"/>
              </a:lnSpc>
              <a:spcAft>
                <a:spcPts val="600"/>
              </a:spcAft>
              <a:defRPr sz="1050" baseline="0"/>
            </a:lvl7pPr>
            <a:lvl8pPr>
              <a:lnSpc>
                <a:spcPct val="100000"/>
              </a:lnSpc>
              <a:spcAft>
                <a:spcPts val="600"/>
              </a:spcAft>
              <a:defRPr sz="900"/>
            </a:lvl8pPr>
            <a:lvl9pPr>
              <a:lnSpc>
                <a:spcPct val="100000"/>
              </a:lnSpc>
              <a:spcAft>
                <a:spcPts val="600"/>
              </a:spcAft>
              <a:defRPr sz="900" baseline="0"/>
            </a:lvl9pPr>
          </a:lstStyle>
          <a:p>
            <a:pPr lvl="0"/>
            <a:r>
              <a:rPr lang="en-GB" altLang="ja-JP" dirty="0" smtClean="0"/>
              <a:t>24pnt level</a:t>
            </a:r>
            <a:endParaRPr lang="ja-JP" altLang="en-US" dirty="0" smtClean="0"/>
          </a:p>
          <a:p>
            <a:pPr lvl="1"/>
            <a:r>
              <a:rPr lang="en-GB" altLang="ja-JP" dirty="0" smtClean="0"/>
              <a:t>20pnt level</a:t>
            </a:r>
          </a:p>
          <a:p>
            <a:pPr lvl="2"/>
            <a:r>
              <a:rPr lang="en-GB" altLang="ja-JP" dirty="0" smtClean="0"/>
              <a:t>18pnt level</a:t>
            </a:r>
          </a:p>
          <a:p>
            <a:pPr lvl="3"/>
            <a:r>
              <a:rPr lang="en-GB" altLang="ja-JP" dirty="0" smtClean="0"/>
              <a:t>16pnt level</a:t>
            </a:r>
          </a:p>
          <a:p>
            <a:pPr lvl="4"/>
            <a:r>
              <a:rPr lang="en-GB" altLang="ja-JP" dirty="0" smtClean="0"/>
              <a:t>14pnt level</a:t>
            </a:r>
          </a:p>
          <a:p>
            <a:pPr lvl="5"/>
            <a:r>
              <a:rPr lang="en-GB" altLang="ja-JP" sz="1200" dirty="0" smtClean="0"/>
              <a:t>12pnt level</a:t>
            </a:r>
          </a:p>
          <a:p>
            <a:pPr lvl="6"/>
            <a:r>
              <a:rPr lang="en-GB" altLang="ja-JP" sz="1000" dirty="0" smtClean="0"/>
              <a:t>10pnt level</a:t>
            </a:r>
          </a:p>
          <a:p>
            <a:pPr lvl="7"/>
            <a:r>
              <a:rPr lang="en-GB" altLang="ja-JP" sz="800" dirty="0" smtClean="0"/>
              <a:t>8pnt level</a:t>
            </a:r>
          </a:p>
          <a:p>
            <a:pPr lvl="8"/>
            <a:r>
              <a:rPr lang="en-GB" altLang="ja-JP" sz="600" dirty="0" smtClean="0"/>
              <a:t>6 </a:t>
            </a:r>
            <a:r>
              <a:rPr lang="en-GB" altLang="ja-JP" sz="600" dirty="0" err="1" smtClean="0"/>
              <a:t>pnt</a:t>
            </a:r>
            <a:r>
              <a:rPr lang="en-GB" altLang="ja-JP" sz="600" dirty="0" smtClean="0"/>
              <a:t> level</a:t>
            </a:r>
            <a:endParaRPr lang="en-GB" altLang="ja-JP" sz="800" dirty="0" smtClean="0"/>
          </a:p>
          <a:p>
            <a:pPr lvl="8"/>
            <a:endParaRPr lang="en-GB" altLang="ja-JP" dirty="0" smtClean="0"/>
          </a:p>
          <a:p>
            <a:pPr lvl="8"/>
            <a:endParaRPr lang="ja-JP" altLang="en-US" dirty="0" smtClean="0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JCTVC-G492</a:t>
            </a:r>
            <a:endParaRPr lang="en-US" altLang="ja-JP" dirty="0"/>
          </a:p>
        </p:txBody>
      </p:sp>
      <p:sp>
        <p:nvSpPr>
          <p:cNvPr id="16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行書体" pitchFamily="66" charset="-128"/>
                <a:cs typeface="Arial" pitchFamily="34" charset="0"/>
              </a:defRPr>
            </a:lvl1pPr>
          </a:lstStyle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17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26" name="直線コネクタ 25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2_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aseline="0">
                <a:solidFill>
                  <a:srgbClr val="FFFFFF"/>
                </a:solidFill>
                <a:latin typeface="+mj-lt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6" name="コンテンツ プレースホルダ 2"/>
          <p:cNvSpPr>
            <a:spLocks noGrp="1"/>
          </p:cNvSpPr>
          <p:nvPr>
            <p:ph idx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16" name="Rectangle 13"/>
          <p:cNvSpPr>
            <a:spLocks noChangeArrowheads="1"/>
          </p:cNvSpPr>
          <p:nvPr userDrawn="1"/>
        </p:nvSpPr>
        <p:spPr bwMode="auto">
          <a:xfrm>
            <a:off x="0" y="6426199"/>
            <a:ext cx="9144000" cy="431801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10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JCTVC-G492</a:t>
            </a:r>
          </a:p>
        </p:txBody>
      </p:sp>
      <p:sp>
        <p:nvSpPr>
          <p:cNvPr id="11" name="Date Placeholder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創英角ｺﾞｼｯｸUB" pitchFamily="50" charset="-128"/>
                <a:cs typeface="Arial"/>
              </a:defRPr>
            </a:lvl1pPr>
          </a:lstStyle>
          <a:p>
            <a:pPr>
              <a:defRPr/>
            </a:pPr>
            <a:fld id="{FECD3C8C-7A17-4828-B6C3-C609AC02B6B8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19" name="直線コネクタ 18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63" descr="english_naka_confidential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08963" y="6462713"/>
            <a:ext cx="935037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pic>
        <p:nvPicPr>
          <p:cNvPr id="5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0" name="図 9" descr="mblogo_w.pd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600000" y="3114000"/>
            <a:ext cx="1944000" cy="659449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 userDrawn="1"/>
        </p:nvSpPr>
        <p:spPr bwMode="white">
          <a:xfrm>
            <a:off x="359999" y="6011999"/>
            <a:ext cx="8424000" cy="68578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“SONY” or “</a:t>
            </a:r>
            <a:r>
              <a:rPr kumimoji="1" lang="en-US" altLang="ja-JP" sz="1000" b="0" i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make.believe</a:t>
            </a: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” is a registered trademark and/or trademark of Sony Corporation.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Names of Sony products and services are the registered trademarks and/or trademarks of Sony Corporation or its Group companies.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Other company names and product names are the registered trademarks and/or trademarks of the respective companies.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4325" y="417513"/>
            <a:ext cx="8372475" cy="798512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581775" y="6542088"/>
            <a:ext cx="213360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3A7D8E13-587F-4043-AD86-D4716C173C01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4325" y="6540500"/>
            <a:ext cx="62674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JCTVC-G492</a:t>
            </a:r>
            <a:endParaRPr lang="en-US" altLang="ja-JP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58188" y="6542088"/>
            <a:ext cx="6413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93FB7ED-E398-470A-A047-E362B4515958}" type="slidenum">
              <a:rPr lang="ja-JP" altLang="en-US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23" descr="GBM_top_4-3.jpg"/>
          <p:cNvPicPr>
            <a:picLocks noChangeAspect="1"/>
          </p:cNvPicPr>
          <p:nvPr userDrawn="1"/>
        </p:nvPicPr>
        <p:blipFill>
          <a:blip r:embed="rId9" cstate="print">
            <a:lum/>
          </a:blip>
          <a:srcRect r="287" b="377"/>
          <a:stretch>
            <a:fillRect/>
          </a:stretch>
        </p:blipFill>
        <p:spPr bwMode="auto">
          <a:xfrm>
            <a:off x="-6350" y="0"/>
            <a:ext cx="9153525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51" r:id="rId2"/>
    <p:sldLayoutId id="2147484052" r:id="rId3"/>
    <p:sldLayoutId id="2147484053" r:id="rId4"/>
    <p:sldLayoutId id="2147484054" r:id="rId5"/>
    <p:sldLayoutId id="2147484035" r:id="rId6"/>
    <p:sldLayoutId id="2147484055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+mj-lt"/>
          <a:ea typeface="+mj-ea"/>
          <a:cs typeface="HGP創英角ｺﾞｼｯｸUB" pitchFamily="5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/>
          <p:cNvSpPr>
            <a:spLocks noGrp="1"/>
          </p:cNvSpPr>
          <p:nvPr>
            <p:ph type="ctrTitle"/>
          </p:nvPr>
        </p:nvSpPr>
        <p:spPr>
          <a:xfrm>
            <a:off x="720000" y="1914526"/>
            <a:ext cx="7704000" cy="928104"/>
          </a:xfrm>
        </p:spPr>
        <p:txBody>
          <a:bodyPr/>
          <a:lstStyle/>
          <a:p>
            <a:r>
              <a:rPr lang="en-GB" altLang="ja-JP" b="1" dirty="0" smtClean="0"/>
              <a:t>Maximum VLC Limits in CABAC Escape Coding</a:t>
            </a:r>
            <a:endParaRPr lang="ja-JP" altLang="en-US" dirty="0"/>
          </a:p>
        </p:txBody>
      </p:sp>
      <p:sp>
        <p:nvSpPr>
          <p:cNvPr id="12" name="テキスト プレースホルダ 11"/>
          <p:cNvSpPr>
            <a:spLocks noGrp="1"/>
          </p:cNvSpPr>
          <p:nvPr>
            <p:ph type="body" sz="quarter" idx="10"/>
          </p:nvPr>
        </p:nvSpPr>
        <p:spPr>
          <a:xfrm>
            <a:off x="720000" y="4319999"/>
            <a:ext cx="7704000" cy="966375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Broadcast &amp; Professional Research Labs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Sony Europe Ltd.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Karl Sharman</a:t>
            </a:r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ja-JP" dirty="0" smtClean="0">
                <a:latin typeface="Arial" charset="0"/>
              </a:rPr>
              <a:t>Sony Corp.</a:t>
            </a:r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JCTVC-G492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Theory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/>
            <a:r>
              <a:rPr lang="en-GB" dirty="0" smtClean="0"/>
              <a:t>Given ‘</a:t>
            </a:r>
            <a:r>
              <a:rPr lang="en-US" i="1" dirty="0" err="1" smtClean="0"/>
              <a:t>g_auiGoRicePrefixLen</a:t>
            </a:r>
            <a:r>
              <a:rPr lang="en-US" dirty="0" smtClean="0"/>
              <a:t>[4] = {8, 10, 11,  8}</a:t>
            </a:r>
            <a:r>
              <a:rPr lang="en-GB" dirty="0" smtClean="0"/>
              <a:t>’, this gives</a:t>
            </a:r>
          </a:p>
          <a:p>
            <a:pPr lvl="1"/>
            <a:r>
              <a:rPr lang="en-GB" sz="1800" i="1" dirty="0" smtClean="0"/>
              <a:t>g</a:t>
            </a:r>
            <a:r>
              <a:rPr lang="en-US" sz="1800" i="1" dirty="0" smtClean="0"/>
              <a:t>_</a:t>
            </a:r>
            <a:r>
              <a:rPr lang="en-US" sz="1800" i="1" dirty="0" err="1" smtClean="0"/>
              <a:t>auiGoRiceRange</a:t>
            </a:r>
            <a:r>
              <a:rPr lang="en-US" sz="1800" dirty="0" smtClean="0"/>
              <a:t>[] = {7, 20, </a:t>
            </a:r>
            <a:r>
              <a:rPr lang="en-US" sz="1800" b="1" u="sng" dirty="0" smtClean="0">
                <a:solidFill>
                  <a:srgbClr val="C00000"/>
                </a:solidFill>
              </a:rPr>
              <a:t>46</a:t>
            </a:r>
            <a:r>
              <a:rPr lang="en-US" sz="1800" dirty="0" smtClean="0"/>
              <a:t>, 70};</a:t>
            </a:r>
          </a:p>
          <a:p>
            <a:endParaRPr lang="en-US" sz="2200" dirty="0" smtClean="0"/>
          </a:p>
          <a:p>
            <a:pPr marL="342900" lvl="1" indent="-342900"/>
            <a:r>
              <a:rPr lang="en-US" dirty="0" smtClean="0"/>
              <a:t>Given </a:t>
            </a:r>
            <a:r>
              <a:rPr lang="en-GB" dirty="0" smtClean="0"/>
              <a:t>‘</a:t>
            </a:r>
            <a:r>
              <a:rPr lang="en-US" i="1" dirty="0" err="1" smtClean="0"/>
              <a:t>g_auiGoRicePrefixLen</a:t>
            </a:r>
            <a:r>
              <a:rPr lang="en-US" dirty="0" smtClean="0"/>
              <a:t>[4] = {8, 10, </a:t>
            </a:r>
            <a:r>
              <a:rPr lang="en-US" b="1" u="sng" dirty="0" smtClean="0">
                <a:solidFill>
                  <a:srgbClr val="C00000"/>
                </a:solidFill>
              </a:rPr>
              <a:t>10</a:t>
            </a:r>
            <a:r>
              <a:rPr lang="en-US" dirty="0" smtClean="0"/>
              <a:t>,  8}</a:t>
            </a:r>
            <a:r>
              <a:rPr lang="en-GB" dirty="0" smtClean="0"/>
              <a:t>’, this gives</a:t>
            </a:r>
          </a:p>
          <a:p>
            <a:pPr lvl="1"/>
            <a:r>
              <a:rPr lang="en-GB" sz="1800" i="1" dirty="0" smtClean="0"/>
              <a:t>g</a:t>
            </a:r>
            <a:r>
              <a:rPr lang="en-US" sz="1800" i="1" dirty="0" smtClean="0"/>
              <a:t>_</a:t>
            </a:r>
            <a:r>
              <a:rPr lang="en-US" sz="1800" i="1" dirty="0" err="1" smtClean="0"/>
              <a:t>auiGoRiceRange</a:t>
            </a:r>
            <a:r>
              <a:rPr lang="en-US" sz="1800" dirty="0" smtClean="0"/>
              <a:t>[] = {7, 20, 42, 70};</a:t>
            </a:r>
          </a:p>
          <a:p>
            <a:endParaRPr lang="en-US" sz="2200" dirty="0" smtClean="0"/>
          </a:p>
          <a:p>
            <a:r>
              <a:rPr lang="en-US" sz="2200" dirty="0" smtClean="0"/>
              <a:t>The current set of tables:</a:t>
            </a:r>
          </a:p>
          <a:p>
            <a:pPr lvl="2"/>
            <a:r>
              <a:rPr lang="en-US" sz="1600" dirty="0" smtClean="0"/>
              <a:t>const </a:t>
            </a:r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i="1" dirty="0" err="1" smtClean="0"/>
              <a:t>g_auiGoRicePrefixLen</a:t>
            </a:r>
            <a:r>
              <a:rPr lang="en-US" sz="1600" dirty="0" smtClean="0"/>
              <a:t>[4] = {8, 10, 11,  8};</a:t>
            </a:r>
            <a:endParaRPr lang="en-GB" sz="1600" dirty="0" smtClean="0"/>
          </a:p>
          <a:p>
            <a:pPr lvl="2"/>
            <a:r>
              <a:rPr lang="en-US" sz="1600" dirty="0" smtClean="0"/>
              <a:t>const </a:t>
            </a:r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i="1" dirty="0" err="1" smtClean="0"/>
              <a:t>g_auiGoRiceRange</a:t>
            </a:r>
            <a:r>
              <a:rPr lang="en-US" sz="1600" dirty="0" smtClean="0"/>
              <a:t>[4]     = {7, 20, 42, 70};</a:t>
            </a:r>
            <a:endParaRPr lang="en-GB" sz="1600" dirty="0" smtClean="0"/>
          </a:p>
          <a:p>
            <a:pPr lvl="1"/>
            <a:r>
              <a:rPr lang="en-US" sz="1800" dirty="0" smtClean="0"/>
              <a:t>would therefore use escape-escape coding for values 43, 44, 45 and 46 for </a:t>
            </a:r>
            <a:r>
              <a:rPr lang="en-US" sz="1800" i="1" dirty="0" err="1" smtClean="0"/>
              <a:t>uiGoRiceParam</a:t>
            </a:r>
            <a:r>
              <a:rPr lang="en-US" sz="1800" dirty="0" smtClean="0"/>
              <a:t>=2.</a:t>
            </a:r>
          </a:p>
          <a:p>
            <a:pPr lvl="1"/>
            <a:r>
              <a:rPr lang="en-US" sz="1800" dirty="0" smtClean="0"/>
              <a:t>However, these values can be expressed without requiring escape-escape coding using the current scheme if the range was changed from 42 to 46, or with less cost if the length was reduced from 11 to 10.</a:t>
            </a:r>
          </a:p>
          <a:p>
            <a:endParaRPr lang="en-GB" sz="2200" dirty="0" smtClean="0"/>
          </a:p>
          <a:p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JCTVC-G492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10</a:t>
            </a:fld>
            <a:endParaRPr lang="en-US" altLang="ja-JP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This proposal has identified </a:t>
            </a:r>
            <a:r>
              <a:rPr lang="en-GB" dirty="0" smtClean="0"/>
              <a:t>discrepancies in and between the </a:t>
            </a:r>
            <a:r>
              <a:rPr lang="en-GB" dirty="0" smtClean="0"/>
              <a:t>HM4.0 source code </a:t>
            </a:r>
            <a:r>
              <a:rPr lang="en-GB" dirty="0" smtClean="0"/>
              <a:t>and WD4 regarding </a:t>
            </a:r>
            <a:r>
              <a:rPr lang="en-GB" dirty="0" err="1" smtClean="0"/>
              <a:t>Golomb</a:t>
            </a:r>
            <a:r>
              <a:rPr lang="en-GB" dirty="0" smtClean="0"/>
              <a:t> Rice </a:t>
            </a:r>
            <a:r>
              <a:rPr lang="en-GB" dirty="0" smtClean="0"/>
              <a:t>codes.</a:t>
            </a:r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For completeness, two different sets of tables are analyzed.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JCTVC-G492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HM4.0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In HM4.0 source code there are two tables:</a:t>
            </a:r>
            <a:endParaRPr lang="en-GB" sz="2000" dirty="0" smtClean="0"/>
          </a:p>
          <a:p>
            <a:pPr lvl="3"/>
            <a:r>
              <a:rPr lang="en-US" sz="1400" dirty="0" smtClean="0"/>
              <a:t>const  </a:t>
            </a:r>
            <a:r>
              <a:rPr lang="en-US" sz="1400" dirty="0" err="1" smtClean="0"/>
              <a:t>UInt</a:t>
            </a:r>
            <a:r>
              <a:rPr lang="en-US" sz="1400" dirty="0" smtClean="0"/>
              <a:t>  </a:t>
            </a:r>
            <a:r>
              <a:rPr lang="en-US" sz="1400" i="1" dirty="0" err="1" smtClean="0"/>
              <a:t>g_auiGoRicePrefixLen</a:t>
            </a:r>
            <a:r>
              <a:rPr lang="en-US" sz="1400" dirty="0" smtClean="0"/>
              <a:t>[4]	= {8, 10, 11,  8};</a:t>
            </a:r>
            <a:endParaRPr lang="en-GB" sz="1400" dirty="0" smtClean="0"/>
          </a:p>
          <a:p>
            <a:pPr lvl="3"/>
            <a:r>
              <a:rPr lang="en-US" sz="1400" dirty="0" smtClean="0"/>
              <a:t>const  </a:t>
            </a:r>
            <a:r>
              <a:rPr lang="en-US" sz="1400" dirty="0" err="1" smtClean="0"/>
              <a:t>UInt</a:t>
            </a:r>
            <a:r>
              <a:rPr lang="en-US" sz="1400" dirty="0" smtClean="0"/>
              <a:t>  </a:t>
            </a:r>
            <a:r>
              <a:rPr lang="en-US" sz="1400" i="1" dirty="0" err="1" smtClean="0"/>
              <a:t>g_auiGoRiceRange</a:t>
            </a:r>
            <a:r>
              <a:rPr lang="en-US" sz="1400" dirty="0" smtClean="0"/>
              <a:t>[4]     	= {7, 20, 42, 70};</a:t>
            </a:r>
          </a:p>
          <a:p>
            <a:pPr lvl="6"/>
            <a:endParaRPr lang="en-US" sz="650" dirty="0" smtClean="0"/>
          </a:p>
          <a:p>
            <a:pPr lvl="2"/>
            <a:r>
              <a:rPr lang="en-US" sz="1600" dirty="0" smtClean="0"/>
              <a:t>Indexing the elements of the tables is controlled by ‘</a:t>
            </a:r>
            <a:r>
              <a:rPr lang="en-US" sz="1600" i="1" dirty="0" err="1" smtClean="0"/>
              <a:t>uiGoRiceParam</a:t>
            </a:r>
            <a:r>
              <a:rPr lang="en-US" sz="1600" i="1" dirty="0" smtClean="0"/>
              <a:t>’</a:t>
            </a:r>
          </a:p>
          <a:p>
            <a:pPr lvl="6"/>
            <a:endParaRPr lang="en-GB" sz="650" dirty="0" smtClean="0"/>
          </a:p>
          <a:p>
            <a:pPr lvl="1"/>
            <a:r>
              <a:rPr lang="en-GB" sz="1800" dirty="0" smtClean="0"/>
              <a:t>The array </a:t>
            </a:r>
            <a:r>
              <a:rPr lang="en-US" sz="1800" i="1" dirty="0" err="1" smtClean="0"/>
              <a:t>g_auiGoRicePrefixLen</a:t>
            </a:r>
            <a:r>
              <a:rPr lang="en-US" sz="1800" dirty="0" smtClean="0"/>
              <a:t> is used to limit the length of the </a:t>
            </a:r>
            <a:r>
              <a:rPr lang="en-US" sz="1800" dirty="0" err="1" smtClean="0"/>
              <a:t>Golomb</a:t>
            </a:r>
            <a:r>
              <a:rPr lang="en-US" sz="1800" dirty="0" smtClean="0"/>
              <a:t> Rice prefix, and therefore limit the maximum value that is encoded using a simple </a:t>
            </a:r>
            <a:r>
              <a:rPr lang="en-US" sz="1800" dirty="0" err="1" smtClean="0"/>
              <a:t>Golomb</a:t>
            </a:r>
            <a:r>
              <a:rPr lang="en-US" sz="1800" dirty="0" smtClean="0"/>
              <a:t> Rice code.</a:t>
            </a:r>
          </a:p>
          <a:p>
            <a:pPr lvl="6"/>
            <a:endParaRPr lang="en-US" sz="850" dirty="0" smtClean="0"/>
          </a:p>
          <a:p>
            <a:pPr lvl="1"/>
            <a:r>
              <a:rPr lang="en-US" sz="1800" dirty="0" smtClean="0"/>
              <a:t>The array </a:t>
            </a:r>
            <a:r>
              <a:rPr lang="en-US" sz="1800" i="1" dirty="0" err="1" smtClean="0"/>
              <a:t>g_auiGoRiceRange</a:t>
            </a:r>
            <a:r>
              <a:rPr lang="en-US" sz="1800" dirty="0" smtClean="0"/>
              <a:t> describes the maximum value that is encoded using a simple </a:t>
            </a:r>
            <a:r>
              <a:rPr lang="en-US" sz="1800" dirty="0" err="1" smtClean="0"/>
              <a:t>Golomb</a:t>
            </a:r>
            <a:r>
              <a:rPr lang="en-US" sz="1800" dirty="0" smtClean="0"/>
              <a:t> Rice code.</a:t>
            </a:r>
          </a:p>
          <a:p>
            <a:pPr lvl="2"/>
            <a:r>
              <a:rPr lang="en-US" sz="1600" dirty="0" smtClean="0"/>
              <a:t>Larger values are sent with additional Exponential </a:t>
            </a:r>
            <a:r>
              <a:rPr lang="en-US" sz="1600" dirty="0" err="1" smtClean="0"/>
              <a:t>Golomb</a:t>
            </a:r>
            <a:r>
              <a:rPr lang="en-US" sz="1600" dirty="0" smtClean="0"/>
              <a:t> codes.</a:t>
            </a:r>
          </a:p>
          <a:p>
            <a:pPr lvl="6"/>
            <a:endParaRPr lang="en-US" sz="850" dirty="0" smtClean="0"/>
          </a:p>
          <a:p>
            <a:r>
              <a:rPr lang="en-US" sz="2000" dirty="0" smtClean="0"/>
              <a:t>In WD4, only the </a:t>
            </a:r>
            <a:r>
              <a:rPr lang="en-US" sz="2000" i="1" dirty="0" err="1" smtClean="0"/>
              <a:t>g_auiGoRiceRange</a:t>
            </a:r>
            <a:r>
              <a:rPr lang="en-US" sz="2000" dirty="0" smtClean="0"/>
              <a:t> table is described</a:t>
            </a:r>
          </a:p>
          <a:p>
            <a:pPr lvl="3"/>
            <a:r>
              <a:rPr lang="en-US" sz="1200" dirty="0" smtClean="0"/>
              <a:t>This implies maximum prefix lengths of {7, 10, 10, 8};</a:t>
            </a:r>
          </a:p>
          <a:p>
            <a:pPr lvl="4"/>
            <a:r>
              <a:rPr lang="en-US" sz="1000" dirty="0" smtClean="0"/>
              <a:t>Derived as (</a:t>
            </a:r>
            <a:r>
              <a:rPr lang="en-US" sz="1000" dirty="0" err="1" smtClean="0"/>
              <a:t>g_auiGoRiceRange</a:t>
            </a:r>
            <a:r>
              <a:rPr lang="en-US" sz="1000" dirty="0" smtClean="0"/>
              <a:t>&gt;&gt;</a:t>
            </a:r>
            <a:r>
              <a:rPr lang="en-US" sz="1000" dirty="0" err="1" smtClean="0"/>
              <a:t>uiGoRiceParam</a:t>
            </a:r>
            <a:r>
              <a:rPr lang="en-US" sz="1000" dirty="0" smtClean="0"/>
              <a:t>)</a:t>
            </a:r>
            <a:endParaRPr lang="en-GB" sz="1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JCTVC-G492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3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Proposal </a:t>
            </a:r>
            <a:r>
              <a:rPr lang="en-GB" dirty="0" smtClean="0"/>
              <a:t>1 (HM4.0)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Analysis of the </a:t>
            </a:r>
            <a:r>
              <a:rPr lang="en-US" sz="2000" dirty="0" err="1" smtClean="0"/>
              <a:t>Golomb</a:t>
            </a:r>
            <a:r>
              <a:rPr lang="en-US" sz="2000" dirty="0" smtClean="0"/>
              <a:t> Rice limits indicates that these would be best represented using:</a:t>
            </a:r>
          </a:p>
          <a:p>
            <a:pPr lvl="6"/>
            <a:endParaRPr lang="en-US" sz="650" dirty="0" smtClean="0"/>
          </a:p>
          <a:p>
            <a:pPr lvl="2"/>
            <a:r>
              <a:rPr lang="en-US" sz="1600" dirty="0" smtClean="0"/>
              <a:t>const </a:t>
            </a:r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i="1" dirty="0" err="1" smtClean="0"/>
              <a:t>g_auiGoRicePrefixLen</a:t>
            </a:r>
            <a:r>
              <a:rPr lang="en-US" sz="1600" dirty="0" smtClean="0"/>
              <a:t>[4] 	= {8, 10, 11,  8};</a:t>
            </a:r>
            <a:endParaRPr lang="en-GB" sz="1600" dirty="0" smtClean="0"/>
          </a:p>
          <a:p>
            <a:pPr lvl="2"/>
            <a:r>
              <a:rPr lang="en-US" sz="1600" dirty="0" smtClean="0"/>
              <a:t>const </a:t>
            </a:r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i="1" dirty="0" err="1" smtClean="0"/>
              <a:t>g_auiGoRiceRange</a:t>
            </a:r>
            <a:r>
              <a:rPr lang="en-US" sz="1600" dirty="0" smtClean="0"/>
              <a:t>[4]     	= {7, 20, </a:t>
            </a:r>
            <a:r>
              <a:rPr lang="en-US" sz="1600" b="1" u="sng" dirty="0" smtClean="0">
                <a:solidFill>
                  <a:srgbClr val="C00000"/>
                </a:solidFill>
              </a:rPr>
              <a:t>46</a:t>
            </a:r>
            <a:r>
              <a:rPr lang="en-US" sz="1600" dirty="0" smtClean="0"/>
              <a:t>, 70};</a:t>
            </a:r>
            <a:endParaRPr lang="en-GB" sz="1600" dirty="0" smtClean="0"/>
          </a:p>
          <a:p>
            <a:endParaRPr lang="en-US" sz="2000" dirty="0" smtClean="0"/>
          </a:p>
          <a:p>
            <a:r>
              <a:rPr lang="en-US" sz="2000" dirty="0" smtClean="0"/>
              <a:t>or alternatively:</a:t>
            </a:r>
          </a:p>
          <a:p>
            <a:pPr lvl="6"/>
            <a:endParaRPr lang="en-US" sz="650" dirty="0" smtClean="0"/>
          </a:p>
          <a:p>
            <a:pPr lvl="2"/>
            <a:r>
              <a:rPr lang="en-US" sz="1600" dirty="0" smtClean="0"/>
              <a:t>const </a:t>
            </a:r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i="1" dirty="0" err="1" smtClean="0"/>
              <a:t>g_auiGoRicePrefixLen</a:t>
            </a:r>
            <a:r>
              <a:rPr lang="en-US" sz="1600" dirty="0" smtClean="0"/>
              <a:t>[4] 	= {8, 10, </a:t>
            </a:r>
            <a:r>
              <a:rPr lang="en-US" sz="1600" b="1" u="sng" dirty="0" smtClean="0">
                <a:solidFill>
                  <a:srgbClr val="C00000"/>
                </a:solidFill>
              </a:rPr>
              <a:t>10</a:t>
            </a:r>
            <a:r>
              <a:rPr lang="en-US" sz="1600" dirty="0" smtClean="0"/>
              <a:t>,  8};</a:t>
            </a:r>
            <a:endParaRPr lang="en-GB" sz="1600" dirty="0" smtClean="0"/>
          </a:p>
          <a:p>
            <a:pPr lvl="2"/>
            <a:r>
              <a:rPr lang="en-US" sz="1600" dirty="0" smtClean="0"/>
              <a:t>const </a:t>
            </a:r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i="1" dirty="0" err="1" smtClean="0"/>
              <a:t>g_auiGoRiceRange</a:t>
            </a:r>
            <a:r>
              <a:rPr lang="en-US" sz="1600" dirty="0" smtClean="0"/>
              <a:t>[4]     	= {7, 20, 42, 70};</a:t>
            </a:r>
          </a:p>
          <a:p>
            <a:pPr lvl="2"/>
            <a:endParaRPr lang="en-US" sz="1600" dirty="0" smtClean="0"/>
          </a:p>
          <a:p>
            <a:r>
              <a:rPr lang="en-US" sz="2000" dirty="0" smtClean="0"/>
              <a:t>We propose that the latter set is used in the software as these give a very slight BD-rate improvement (0.0%, -0.02%, +0.01%).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JCTVC-G492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4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Proposal </a:t>
            </a:r>
            <a:r>
              <a:rPr lang="en-GB" dirty="0" smtClean="0"/>
              <a:t>2 (WD4)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5999" y="1187425"/>
            <a:ext cx="8352000" cy="5040000"/>
          </a:xfrm>
        </p:spPr>
        <p:txBody>
          <a:bodyPr/>
          <a:lstStyle/>
          <a:p>
            <a:r>
              <a:rPr lang="en-US" sz="1600" dirty="0" smtClean="0"/>
              <a:t>In WD4, only the </a:t>
            </a:r>
            <a:r>
              <a:rPr lang="en-US" sz="1600" i="1" dirty="0" err="1" smtClean="0"/>
              <a:t>g_auiGoRiceRange</a:t>
            </a:r>
            <a:r>
              <a:rPr lang="en-US" sz="1600" dirty="0" smtClean="0"/>
              <a:t> table is </a:t>
            </a:r>
            <a:r>
              <a:rPr lang="en-US" sz="1600" dirty="0" smtClean="0"/>
              <a:t>described.</a:t>
            </a:r>
            <a:endParaRPr lang="en-US" sz="1600" dirty="0" smtClean="0"/>
          </a:p>
          <a:p>
            <a:pPr lvl="2"/>
            <a:r>
              <a:rPr lang="en-US" sz="1200" dirty="0" smtClean="0"/>
              <a:t>This implies maximum prefix lengths of {7, 10, 10, 8}</a:t>
            </a:r>
          </a:p>
          <a:p>
            <a:pPr lvl="4"/>
            <a:r>
              <a:rPr lang="en-US" sz="1050" dirty="0" smtClean="0"/>
              <a:t>Defined as </a:t>
            </a:r>
            <a:r>
              <a:rPr lang="en-GB" sz="1050" dirty="0" err="1" smtClean="0"/>
              <a:t>cMax</a:t>
            </a:r>
            <a:r>
              <a:rPr lang="en-GB" sz="1050" dirty="0" smtClean="0"/>
              <a:t> = </a:t>
            </a:r>
            <a:r>
              <a:rPr lang="en-GB" sz="1050" dirty="0" err="1" smtClean="0"/>
              <a:t>cTRMax</a:t>
            </a:r>
            <a:r>
              <a:rPr lang="en-GB" sz="1050" dirty="0" smtClean="0"/>
              <a:t> &gt;&gt; </a:t>
            </a:r>
            <a:r>
              <a:rPr lang="en-GB" sz="1050" dirty="0" err="1" smtClean="0"/>
              <a:t>cRiceParam</a:t>
            </a:r>
            <a:endParaRPr lang="en-GB" sz="1050" dirty="0" smtClean="0"/>
          </a:p>
          <a:p>
            <a:r>
              <a:rPr lang="en-GB" sz="1600" dirty="0" smtClean="0"/>
              <a:t>However, in </a:t>
            </a:r>
            <a:r>
              <a:rPr lang="en-GB" sz="1600" dirty="0" smtClean="0"/>
              <a:t>WD4:</a:t>
            </a:r>
            <a:endParaRPr lang="en-GB" sz="1600" dirty="0" smtClean="0"/>
          </a:p>
          <a:p>
            <a:pPr lvl="1"/>
            <a:r>
              <a:rPr lang="en-GB" sz="1400" dirty="0" smtClean="0"/>
              <a:t>“</a:t>
            </a:r>
            <a:r>
              <a:rPr lang="en-GB" sz="1400" i="1" dirty="0" smtClean="0"/>
              <a:t>When the prefix bit string is </a:t>
            </a:r>
            <a:r>
              <a:rPr lang="en-GB" sz="1400" b="1" i="1" dirty="0" smtClean="0">
                <a:solidFill>
                  <a:srgbClr val="C00000"/>
                </a:solidFill>
              </a:rPr>
              <a:t>not</a:t>
            </a:r>
            <a:r>
              <a:rPr lang="en-GB" sz="1400" i="1" dirty="0" smtClean="0"/>
              <a:t> equal to the bin string that consists of ( </a:t>
            </a:r>
            <a:r>
              <a:rPr lang="en-GB" sz="1400" i="1" dirty="0" err="1" smtClean="0"/>
              <a:t>cTRMax</a:t>
            </a:r>
            <a:r>
              <a:rPr lang="en-GB" sz="1400" i="1" dirty="0" smtClean="0"/>
              <a:t> + 1 &gt;&gt; </a:t>
            </a:r>
            <a:r>
              <a:rPr lang="en-GB" sz="1400" i="1" dirty="0" err="1" smtClean="0"/>
              <a:t>cRiceParam</a:t>
            </a:r>
            <a:r>
              <a:rPr lang="en-GB" sz="1400" i="1" dirty="0" smtClean="0"/>
              <a:t> ) + </a:t>
            </a:r>
            <a:r>
              <a:rPr lang="en-GB" sz="1400" i="1" dirty="0" err="1" smtClean="0"/>
              <a:t>cRiceParam</a:t>
            </a:r>
            <a:r>
              <a:rPr lang="en-GB" sz="1400" i="1" dirty="0" smtClean="0"/>
              <a:t> ones, the bin string consists of a prefix bin string and a suffix bin string. The suffix bin string is derived using the EG0 </a:t>
            </a:r>
            <a:r>
              <a:rPr lang="en-GB" sz="1400" i="1" dirty="0" err="1" smtClean="0"/>
              <a:t>binarization</a:t>
            </a:r>
            <a:r>
              <a:rPr lang="en-GB" sz="1400" i="1" dirty="0" smtClean="0"/>
              <a:t> as specified in </a:t>
            </a:r>
            <a:r>
              <a:rPr lang="en-GB" sz="1400" i="1" dirty="0" err="1" smtClean="0"/>
              <a:t>subclause</a:t>
            </a:r>
            <a:r>
              <a:rPr lang="en-GB" sz="1400" i="1" dirty="0" smtClean="0"/>
              <a:t> 9.3.2.4</a:t>
            </a:r>
            <a:r>
              <a:rPr lang="en-GB" sz="1400" dirty="0" smtClean="0"/>
              <a:t>”</a:t>
            </a:r>
          </a:p>
          <a:p>
            <a:pPr lvl="1"/>
            <a:r>
              <a:rPr lang="en-GB" sz="1400" dirty="0" smtClean="0"/>
              <a:t>When </a:t>
            </a:r>
            <a:r>
              <a:rPr lang="en-GB" sz="1400" dirty="0" err="1" smtClean="0"/>
              <a:t>cTRMax</a:t>
            </a:r>
            <a:r>
              <a:rPr lang="en-GB" sz="1400" dirty="0" smtClean="0"/>
              <a:t>=7, </a:t>
            </a:r>
            <a:r>
              <a:rPr lang="en-GB" sz="1400" dirty="0" err="1" smtClean="0"/>
              <a:t>cRiceParam</a:t>
            </a:r>
            <a:r>
              <a:rPr lang="en-GB" sz="1400" dirty="0" smtClean="0"/>
              <a:t>=0</a:t>
            </a:r>
          </a:p>
          <a:p>
            <a:pPr lvl="2"/>
            <a:r>
              <a:rPr lang="en-GB" sz="1200" dirty="0" smtClean="0"/>
              <a:t>8 ones would be needed to indicate the condition in the text.</a:t>
            </a:r>
          </a:p>
          <a:p>
            <a:pPr lvl="2"/>
            <a:r>
              <a:rPr lang="en-GB" sz="1200" dirty="0" err="1" smtClean="0"/>
              <a:t>cMax</a:t>
            </a:r>
            <a:r>
              <a:rPr lang="en-GB" sz="1200" dirty="0" smtClean="0"/>
              <a:t>=7</a:t>
            </a:r>
          </a:p>
          <a:p>
            <a:pPr lvl="3"/>
            <a:r>
              <a:rPr lang="en-GB" sz="1100" dirty="0" smtClean="0"/>
              <a:t>i.e. The maximum number of ones that can be produced is 7!</a:t>
            </a:r>
          </a:p>
          <a:p>
            <a:pPr lvl="1"/>
            <a:r>
              <a:rPr lang="en-GB" sz="1400" dirty="0" smtClean="0"/>
              <a:t>We propose either:</a:t>
            </a:r>
          </a:p>
          <a:p>
            <a:pPr lvl="2"/>
            <a:r>
              <a:rPr lang="en-GB" sz="1200" dirty="0" smtClean="0"/>
              <a:t>changing the definition of </a:t>
            </a:r>
            <a:r>
              <a:rPr lang="en-GB" sz="1200" dirty="0" err="1" smtClean="0"/>
              <a:t>cMax</a:t>
            </a:r>
            <a:r>
              <a:rPr lang="en-GB" sz="1200" dirty="0" smtClean="0"/>
              <a:t>.</a:t>
            </a:r>
          </a:p>
          <a:p>
            <a:pPr lvl="3"/>
            <a:r>
              <a:rPr lang="en-GB" sz="1100" dirty="0" err="1" smtClean="0"/>
              <a:t>cMax</a:t>
            </a:r>
            <a:r>
              <a:rPr lang="en-GB" sz="1100" dirty="0" smtClean="0"/>
              <a:t> = (cTRMax+1) &gt;&gt; </a:t>
            </a:r>
            <a:r>
              <a:rPr lang="en-GB" sz="1100" dirty="0" err="1" smtClean="0"/>
              <a:t>cRiceParam</a:t>
            </a:r>
            <a:endParaRPr lang="en-GB" sz="1100" dirty="0" smtClean="0"/>
          </a:p>
          <a:p>
            <a:pPr lvl="2"/>
            <a:r>
              <a:rPr lang="en-GB" sz="1200" dirty="0" smtClean="0"/>
              <a:t>or, it may be better to define </a:t>
            </a:r>
            <a:r>
              <a:rPr lang="en-GB" sz="1200" dirty="0" err="1" smtClean="0"/>
              <a:t>cTRMax</a:t>
            </a:r>
            <a:r>
              <a:rPr lang="en-GB" sz="1200" dirty="0" smtClean="0"/>
              <a:t> in terms of </a:t>
            </a:r>
            <a:r>
              <a:rPr lang="en-GB" sz="1200" dirty="0" err="1" smtClean="0"/>
              <a:t>cMax</a:t>
            </a:r>
            <a:r>
              <a:rPr lang="en-GB" sz="1200" dirty="0" smtClean="0"/>
              <a:t> in order to remove the possibilities of wasted code-space if the values were to ever be changed.</a:t>
            </a:r>
          </a:p>
          <a:p>
            <a:pPr lvl="1"/>
            <a:r>
              <a:rPr lang="en-GB" sz="1600" dirty="0" smtClean="0"/>
              <a:t>In addition, no mention of what is encoded using EG0 is made in WD4.</a:t>
            </a:r>
          </a:p>
          <a:p>
            <a:pPr lvl="2"/>
            <a:r>
              <a:rPr lang="en-GB" sz="1400" dirty="0" smtClean="0"/>
              <a:t>i.e. suffix is EG0 encoding of value less (cTRMax+1)</a:t>
            </a:r>
            <a:endParaRPr lang="en-GB" sz="1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JCTVC-G492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5</a:t>
            </a:fld>
            <a:endParaRPr lang="en-US" altLang="ja-JP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JCTVC-G492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6</a:t>
            </a:fld>
            <a:endParaRPr lang="en-US" altLang="ja-JP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6060" y="982533"/>
            <a:ext cx="6851881" cy="2614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6060" y="3754918"/>
            <a:ext cx="6851881" cy="2614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In HM4.0 code, the tables describing the </a:t>
            </a:r>
            <a:r>
              <a:rPr lang="en-GB" sz="2000" dirty="0" err="1" smtClean="0"/>
              <a:t>Golomb</a:t>
            </a:r>
            <a:r>
              <a:rPr lang="en-GB" sz="2000" dirty="0" smtClean="0"/>
              <a:t> Rice limits, namely:</a:t>
            </a:r>
          </a:p>
          <a:p>
            <a:pPr lvl="2"/>
            <a:r>
              <a:rPr lang="en-US" sz="1400" dirty="0" smtClean="0"/>
              <a:t>const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i="1" dirty="0" err="1" smtClean="0"/>
              <a:t>g_auiGoRicePrefixLen</a:t>
            </a:r>
            <a:r>
              <a:rPr lang="en-US" sz="1400" dirty="0" smtClean="0"/>
              <a:t>[4]	= {8, 10, 11,  8};</a:t>
            </a:r>
            <a:endParaRPr lang="en-GB" sz="1400" dirty="0" smtClean="0"/>
          </a:p>
          <a:p>
            <a:pPr lvl="2"/>
            <a:r>
              <a:rPr lang="en-US" sz="1400" dirty="0" smtClean="0"/>
              <a:t>const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i="1" dirty="0" err="1" smtClean="0"/>
              <a:t>g_auiGoRiceRange</a:t>
            </a:r>
            <a:r>
              <a:rPr lang="en-US" sz="1400" dirty="0" smtClean="0"/>
              <a:t>[4]     	= {7, 20, 42, 70};</a:t>
            </a:r>
            <a:endParaRPr lang="en-GB" sz="1600" dirty="0" smtClean="0"/>
          </a:p>
          <a:p>
            <a:pPr>
              <a:buNone/>
            </a:pPr>
            <a:r>
              <a:rPr lang="en-GB" sz="2000" dirty="0" smtClean="0"/>
              <a:t>		have redundancy in the code space when </a:t>
            </a:r>
            <a:r>
              <a:rPr lang="en-US" sz="2000" i="1" dirty="0" err="1" smtClean="0"/>
              <a:t>uiGoRiceParam</a:t>
            </a:r>
            <a:r>
              <a:rPr lang="en-US" sz="2000" dirty="0" smtClean="0"/>
              <a:t>=2</a:t>
            </a:r>
            <a:r>
              <a:rPr lang="en-US" sz="2000" i="1" dirty="0" smtClean="0"/>
              <a:t>.</a:t>
            </a:r>
            <a:endParaRPr lang="en-GB" sz="2000" dirty="0" smtClean="0"/>
          </a:p>
          <a:p>
            <a:pPr lvl="6"/>
            <a:endParaRPr lang="en-GB" sz="650" dirty="0" smtClean="0"/>
          </a:p>
          <a:p>
            <a:r>
              <a:rPr lang="en-GB" sz="2000" dirty="0" smtClean="0"/>
              <a:t>Two alternative sets for </a:t>
            </a:r>
            <a:r>
              <a:rPr lang="en-GB" sz="2000" dirty="0" err="1" smtClean="0"/>
              <a:t>Golomb</a:t>
            </a:r>
            <a:r>
              <a:rPr lang="en-GB" sz="2000" dirty="0" smtClean="0"/>
              <a:t> Rice limits have been evaluated:</a:t>
            </a:r>
          </a:p>
          <a:p>
            <a:pPr lvl="2"/>
            <a:r>
              <a:rPr lang="en-US" sz="1400" dirty="0" smtClean="0"/>
              <a:t>const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i="1" dirty="0" err="1" smtClean="0"/>
              <a:t>g_auiGoRicePrefixLen</a:t>
            </a:r>
            <a:r>
              <a:rPr lang="en-US" sz="1400" dirty="0" smtClean="0"/>
              <a:t>[4] 	= {8, 10, 11,  8};</a:t>
            </a:r>
            <a:endParaRPr lang="en-GB" sz="1400" dirty="0" smtClean="0"/>
          </a:p>
          <a:p>
            <a:pPr lvl="2"/>
            <a:r>
              <a:rPr lang="en-US" sz="1400" dirty="0" smtClean="0"/>
              <a:t>const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i="1" dirty="0" err="1" smtClean="0"/>
              <a:t>g_auiGoRiceRange</a:t>
            </a:r>
            <a:r>
              <a:rPr lang="en-US" sz="1400" dirty="0" smtClean="0"/>
              <a:t>[4]     	= {7, 20, </a:t>
            </a:r>
            <a:r>
              <a:rPr lang="en-US" sz="1400" b="1" u="sng" dirty="0" smtClean="0">
                <a:solidFill>
                  <a:srgbClr val="C00000"/>
                </a:solidFill>
              </a:rPr>
              <a:t>46</a:t>
            </a:r>
            <a:r>
              <a:rPr lang="en-US" sz="1400" dirty="0" smtClean="0"/>
              <a:t>, 70};</a:t>
            </a:r>
            <a:endParaRPr lang="en-GB" sz="1600" dirty="0" smtClean="0"/>
          </a:p>
          <a:p>
            <a:pPr lvl="1"/>
            <a:r>
              <a:rPr lang="en-US" sz="1600" dirty="0" smtClean="0"/>
              <a:t>or </a:t>
            </a:r>
            <a:r>
              <a:rPr lang="en-US" sz="1600" dirty="0" smtClean="0"/>
              <a:t>alternatively:</a:t>
            </a:r>
            <a:endParaRPr lang="en-US" sz="1600" dirty="0" smtClean="0"/>
          </a:p>
          <a:p>
            <a:pPr lvl="2"/>
            <a:r>
              <a:rPr lang="en-US" sz="1400" dirty="0" smtClean="0"/>
              <a:t>const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i="1" dirty="0" err="1" smtClean="0"/>
              <a:t>g_auiGoRicePrefixLen</a:t>
            </a:r>
            <a:r>
              <a:rPr lang="en-US" sz="1400" dirty="0" smtClean="0"/>
              <a:t>[4] 	= {8, 10, </a:t>
            </a:r>
            <a:r>
              <a:rPr lang="en-US" sz="1400" b="1" u="sng" dirty="0" smtClean="0">
                <a:solidFill>
                  <a:srgbClr val="C00000"/>
                </a:solidFill>
              </a:rPr>
              <a:t>10</a:t>
            </a:r>
            <a:r>
              <a:rPr lang="en-US" sz="1400" dirty="0" smtClean="0"/>
              <a:t>,  8</a:t>
            </a:r>
            <a:r>
              <a:rPr lang="en-US" sz="1400" smtClean="0"/>
              <a:t>};          </a:t>
            </a:r>
            <a:r>
              <a:rPr lang="en-US" sz="1400" smtClean="0">
                <a:sym typeface="Wingdings" pitchFamily="2" charset="2"/>
              </a:rPr>
              <a:t> Proposed</a:t>
            </a:r>
            <a:endParaRPr lang="en-GB" sz="1400" dirty="0" smtClean="0"/>
          </a:p>
          <a:p>
            <a:pPr lvl="2"/>
            <a:r>
              <a:rPr lang="en-US" sz="1400" dirty="0" smtClean="0"/>
              <a:t>const </a:t>
            </a:r>
            <a:r>
              <a:rPr lang="en-US" sz="1400" dirty="0" err="1" smtClean="0"/>
              <a:t>UInt</a:t>
            </a:r>
            <a:r>
              <a:rPr lang="en-US" sz="1400" dirty="0" smtClean="0"/>
              <a:t> </a:t>
            </a:r>
            <a:r>
              <a:rPr lang="en-US" sz="1400" i="1" dirty="0" err="1" smtClean="0"/>
              <a:t>g_auiGoRiceRange</a:t>
            </a:r>
            <a:r>
              <a:rPr lang="en-US" sz="1400" dirty="0" smtClean="0"/>
              <a:t>[4]     	= {7, 20, 42, 70};</a:t>
            </a:r>
            <a:endParaRPr lang="en-GB" sz="2000" dirty="0" smtClean="0"/>
          </a:p>
          <a:p>
            <a:pPr lvl="1"/>
            <a:r>
              <a:rPr lang="en-GB" sz="1600" dirty="0" smtClean="0"/>
              <a:t>They remove the redundancy from the code-space, and the latter is the likely intended operation of WD4.</a:t>
            </a:r>
          </a:p>
          <a:p>
            <a:pPr lvl="6"/>
            <a:endParaRPr lang="en-GB" sz="650" dirty="0" smtClean="0"/>
          </a:p>
          <a:p>
            <a:r>
              <a:rPr lang="en-GB" sz="2000" dirty="0" smtClean="0"/>
              <a:t>There are inconsistencies and missing information regarding CABAC VLC codes in WD4.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JCTVC-G492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7</a:t>
            </a:fld>
            <a:endParaRPr lang="en-US" altLang="ja-JP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Theory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5999" y="1224000"/>
            <a:ext cx="8456906" cy="5040000"/>
          </a:xfrm>
        </p:spPr>
        <p:txBody>
          <a:bodyPr/>
          <a:lstStyle/>
          <a:p>
            <a:r>
              <a:rPr lang="en-GB" sz="2000" dirty="0" err="1" smtClean="0"/>
              <a:t>Golomb</a:t>
            </a:r>
            <a:r>
              <a:rPr lang="en-GB" sz="2000" dirty="0" smtClean="0"/>
              <a:t> Rice code is of the form:</a:t>
            </a:r>
          </a:p>
          <a:p>
            <a:pPr lvl="2"/>
            <a:r>
              <a:rPr lang="en-US" sz="1600" i="1" dirty="0" smtClean="0"/>
              <a:t>value</a:t>
            </a:r>
            <a:r>
              <a:rPr lang="en-US" sz="1600" dirty="0" smtClean="0"/>
              <a:t> = (</a:t>
            </a:r>
            <a:r>
              <a:rPr lang="en-US" sz="1600" i="1" dirty="0" err="1" smtClean="0"/>
              <a:t>prefixLength</a:t>
            </a:r>
            <a:r>
              <a:rPr lang="en-US" sz="1600" dirty="0" smtClean="0"/>
              <a:t> &lt;&lt; </a:t>
            </a:r>
            <a:r>
              <a:rPr lang="en-US" sz="1600" i="1" dirty="0" err="1" smtClean="0"/>
              <a:t>suffixLength</a:t>
            </a:r>
            <a:r>
              <a:rPr lang="en-US" sz="1600" dirty="0" smtClean="0"/>
              <a:t>) + </a:t>
            </a:r>
            <a:r>
              <a:rPr lang="en-US" sz="1600" i="1" dirty="0" smtClean="0"/>
              <a:t>suffix</a:t>
            </a:r>
          </a:p>
          <a:p>
            <a:pPr lvl="3"/>
            <a:r>
              <a:rPr lang="en-US" sz="1400" dirty="0" smtClean="0"/>
              <a:t>where </a:t>
            </a:r>
            <a:r>
              <a:rPr lang="en-US" sz="1400" i="1" dirty="0" err="1" smtClean="0"/>
              <a:t>suffixLength</a:t>
            </a:r>
            <a:r>
              <a:rPr lang="en-US" sz="1400" i="1" dirty="0" smtClean="0"/>
              <a:t>=</a:t>
            </a:r>
            <a:r>
              <a:rPr lang="en-US" sz="1400" i="1" dirty="0" err="1" smtClean="0"/>
              <a:t>uiGoRiceParam</a:t>
            </a:r>
            <a:endParaRPr lang="en-US" sz="1400" i="1" dirty="0" smtClean="0"/>
          </a:p>
          <a:p>
            <a:pPr lvl="1"/>
            <a:r>
              <a:rPr lang="en-US" sz="1800" dirty="0" smtClean="0"/>
              <a:t>The maximum value encoded by a single </a:t>
            </a:r>
            <a:r>
              <a:rPr lang="en-US" sz="1800" dirty="0" err="1" smtClean="0"/>
              <a:t>Golomb</a:t>
            </a:r>
            <a:r>
              <a:rPr lang="en-US" sz="1800" dirty="0" smtClean="0"/>
              <a:t> Rice code has been limited in HM4.0:</a:t>
            </a:r>
          </a:p>
          <a:p>
            <a:pPr lvl="2"/>
            <a:r>
              <a:rPr lang="en-US" sz="1600" i="1" dirty="0" err="1" smtClean="0"/>
              <a:t>prefixLength</a:t>
            </a:r>
            <a:r>
              <a:rPr lang="en-US" sz="1600" dirty="0" smtClean="0"/>
              <a:t> has a maximum (</a:t>
            </a:r>
            <a:r>
              <a:rPr lang="en-US" sz="1600" i="1" dirty="0" err="1" smtClean="0"/>
              <a:t>maxPrefixLength</a:t>
            </a:r>
            <a:r>
              <a:rPr lang="en-US" sz="1600" dirty="0" smtClean="0"/>
              <a:t>) given in the table ‘</a:t>
            </a:r>
            <a:r>
              <a:rPr lang="en-US" sz="1600" i="1" dirty="0" err="1" smtClean="0"/>
              <a:t>g_auiGoRicePrefixLen</a:t>
            </a:r>
            <a:r>
              <a:rPr lang="en-US" sz="1600" i="1" dirty="0" smtClean="0"/>
              <a:t>’</a:t>
            </a:r>
          </a:p>
          <a:p>
            <a:pPr lvl="2"/>
            <a:r>
              <a:rPr lang="en-US" sz="1600" dirty="0" smtClean="0"/>
              <a:t>The value of </a:t>
            </a:r>
            <a:r>
              <a:rPr lang="en-US" sz="1600" i="1" dirty="0" err="1" smtClean="0"/>
              <a:t>uiGoRiceParam</a:t>
            </a:r>
            <a:r>
              <a:rPr lang="en-US" sz="1600" dirty="0" smtClean="0"/>
              <a:t> is used to index the array.</a:t>
            </a:r>
          </a:p>
          <a:p>
            <a:pPr lvl="1"/>
            <a:r>
              <a:rPr lang="en-US" sz="1800" dirty="0" smtClean="0"/>
              <a:t>The maximum value that can be represented is therefore:</a:t>
            </a:r>
          </a:p>
          <a:p>
            <a:pPr lvl="2"/>
            <a:r>
              <a:rPr lang="en-US" sz="1200" i="1" dirty="0" err="1" smtClean="0"/>
              <a:t>maxVal</a:t>
            </a:r>
            <a:r>
              <a:rPr lang="en-US" sz="1200" dirty="0" smtClean="0"/>
              <a:t> 	= (</a:t>
            </a:r>
            <a:r>
              <a:rPr lang="en-US" sz="1200" i="1" dirty="0" err="1" smtClean="0"/>
              <a:t>maxPrefixLength</a:t>
            </a:r>
            <a:r>
              <a:rPr lang="en-US" sz="1200" dirty="0" smtClean="0"/>
              <a:t> &lt;&lt; </a:t>
            </a:r>
            <a:r>
              <a:rPr lang="en-US" sz="1200" i="1" dirty="0" err="1" smtClean="0"/>
              <a:t>uiGoRiceParam</a:t>
            </a:r>
            <a:r>
              <a:rPr lang="en-US" sz="1200" dirty="0" smtClean="0"/>
              <a:t>) + ((1 &lt;&lt; </a:t>
            </a:r>
            <a:r>
              <a:rPr lang="en-US" sz="1200" i="1" dirty="0" err="1" smtClean="0"/>
              <a:t>uiGoRiceParam</a:t>
            </a:r>
            <a:r>
              <a:rPr lang="en-US" sz="1200" dirty="0" smtClean="0"/>
              <a:t>) - 1)</a:t>
            </a:r>
            <a:endParaRPr lang="en-GB" sz="2000" dirty="0" smtClean="0"/>
          </a:p>
          <a:p>
            <a:pPr lvl="2"/>
            <a:r>
              <a:rPr lang="en-US" sz="1200" dirty="0" smtClean="0"/>
              <a:t>	= ((</a:t>
            </a:r>
            <a:r>
              <a:rPr lang="en-US" sz="1200" i="1" dirty="0" err="1" smtClean="0"/>
              <a:t>maxPrefixLength</a:t>
            </a:r>
            <a:r>
              <a:rPr lang="en-US" sz="1200" dirty="0" smtClean="0"/>
              <a:t> + 1) &lt;&lt; </a:t>
            </a:r>
            <a:r>
              <a:rPr lang="en-US" sz="1200" i="1" dirty="0" err="1" smtClean="0"/>
              <a:t>uiGoRiceParam</a:t>
            </a:r>
            <a:r>
              <a:rPr lang="en-US" sz="1200" dirty="0" smtClean="0"/>
              <a:t>) – 1</a:t>
            </a:r>
            <a:endParaRPr lang="en-GB" sz="2800" dirty="0" smtClean="0"/>
          </a:p>
          <a:p>
            <a:pPr lvl="1"/>
            <a:r>
              <a:rPr lang="en-GB" sz="1800" dirty="0" smtClean="0"/>
              <a:t>However, the value ‘</a:t>
            </a:r>
            <a:r>
              <a:rPr lang="en-GB" sz="1800" i="1" dirty="0" err="1" smtClean="0"/>
              <a:t>maxVal</a:t>
            </a:r>
            <a:r>
              <a:rPr lang="en-GB" sz="1800" dirty="0" smtClean="0"/>
              <a:t>’ is actually reserved to indicate an overflow into an escape-escape value.</a:t>
            </a:r>
          </a:p>
          <a:p>
            <a:pPr lvl="2"/>
            <a:r>
              <a:rPr lang="en-GB" sz="1600" dirty="0" smtClean="0"/>
              <a:t>The values of </a:t>
            </a:r>
            <a:r>
              <a:rPr lang="en-GB" sz="1600" i="1" dirty="0" smtClean="0"/>
              <a:t>g_</a:t>
            </a:r>
            <a:r>
              <a:rPr lang="en-US" sz="1600" i="1" dirty="0" err="1" smtClean="0"/>
              <a:t>auiGoRiceRange</a:t>
            </a:r>
            <a:r>
              <a:rPr lang="en-US" sz="1600" dirty="0" smtClean="0"/>
              <a:t> are the maximum allowed non-escape-escape value, and should be “</a:t>
            </a:r>
            <a:r>
              <a:rPr lang="en-US" sz="1600" i="1" dirty="0" smtClean="0"/>
              <a:t>maxVal</a:t>
            </a:r>
            <a:r>
              <a:rPr lang="en-US" sz="1600" dirty="0" smtClean="0"/>
              <a:t>-1”</a:t>
            </a:r>
            <a:endParaRPr lang="en-GB" sz="16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JCTVC-G492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9</a:t>
            </a:fld>
            <a:endParaRPr lang="en-US" altLang="ja-JP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BM_Master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rial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3366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ImageCreateDate xmlns="http://schemas.microsoft.com/sharepoint/v3" xsi:nil="true"/>
    <Description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Picture" ma:contentTypeID="0x0101020010AEFE09DCD06140A9660BDD0E512771" ma:contentTypeVersion="0" ma:contentTypeDescription="Upload an image or a photograph." ma:contentTypeScope="" ma:versionID="7bd2295d634a23101f8179afaacc0e1a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c1342c738afe3f635571af9979ae9de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ImageWidth" minOccurs="0"/>
                <xsd:element ref="ns1:ImageHeight" minOccurs="0"/>
                <xsd:element ref="ns1:ImageCreateDate" minOccurs="0"/>
                <xsd:element ref="ns1:Description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ImageWidth" ma:index="11" nillable="true" ma:displayName="Picture Width" ma:internalName="ImageWidth" ma:readOnly="true">
      <xsd:simpleType>
        <xsd:restriction base="dms:Unknown"/>
      </xsd:simpleType>
    </xsd:element>
    <xsd:element name="ImageHeight" ma:index="12" nillable="true" ma:displayName="Picture Height" ma:internalName="ImageHeight" ma:readOnly="true">
      <xsd:simpleType>
        <xsd:restriction base="dms:Unknown"/>
      </xsd:simpleType>
    </xsd:element>
    <xsd:element name="ImageCreateDate" ma:index="13" nillable="true" ma:displayName="Date Picture Taken" ma:format="DateTime" ma:hidden="true" ma:internalName="ImageCreateDate">
      <xsd:simpleType>
        <xsd:restriction base="dms:DateTime"/>
      </xsd:simpleType>
    </xsd:element>
    <xsd:element name="Description" ma:index="14" nillable="true" ma:displayName="Description" ma:description="Used as alternative text for the picture." ma:hidden="true" ma:internalName="Description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8" ma:displayName="Title"/>
        <xsd:element ref="dc:subject" minOccurs="0" maxOccurs="1"/>
        <xsd:element ref="dc:description" minOccurs="0" maxOccurs="1"/>
        <xsd:element name="keywords" minOccurs="0" maxOccurs="1" type="xsd:string" ma:index="20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77D8C616-45A8-4DF6-AB95-DB485F80A8BC}">
  <ds:schemaRefs>
    <ds:schemaRef ds:uri="http://schemas.microsoft.com/office/2006/metadata/propertie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C8C4B68F-9058-42F4-A03F-47CB8D35CC7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EA3CEF9-8CBC-488B-834C-25F0DA025D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398</Words>
  <Application>Microsoft Office PowerPoint</Application>
  <PresentationFormat>On-screen Show (4:3)</PresentationFormat>
  <Paragraphs>119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GBM_Master</vt:lpstr>
      <vt:lpstr>Maximum VLC Limits in CABAC Escape Coding</vt:lpstr>
      <vt:lpstr>Introduction</vt:lpstr>
      <vt:lpstr>HM4.0</vt:lpstr>
      <vt:lpstr>Proposal 1 (HM4.0)</vt:lpstr>
      <vt:lpstr>Proposal 2 (WD4)</vt:lpstr>
      <vt:lpstr>Results</vt:lpstr>
      <vt:lpstr>Conclusion</vt:lpstr>
      <vt:lpstr>Slide 8</vt:lpstr>
      <vt:lpstr>Theory (1)</vt:lpstr>
      <vt:lpstr>Theory (2)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dc:description/>
  <cp:lastModifiedBy/>
  <cp:revision>1</cp:revision>
  <dcterms:created xsi:type="dcterms:W3CDTF">2010-06-25T05:44:48Z</dcterms:created>
  <dcterms:modified xsi:type="dcterms:W3CDTF">2011-11-18T17:06:16Z</dcterms:modified>
  <cp:contentStatus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0x0101020010AEFE09DCD06140A9660BDD0E512771</vt:lpwstr>
  </property>
</Properties>
</file>