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6"/>
  </p:notesMasterIdLst>
  <p:handoutMasterIdLst>
    <p:handoutMasterId r:id="rId17"/>
  </p:handoutMasterIdLst>
  <p:sldIdLst>
    <p:sldId id="288" r:id="rId5"/>
    <p:sldId id="354" r:id="rId6"/>
    <p:sldId id="360" r:id="rId7"/>
    <p:sldId id="361" r:id="rId8"/>
    <p:sldId id="362" r:id="rId9"/>
    <p:sldId id="365" r:id="rId10"/>
    <p:sldId id="364" r:id="rId11"/>
    <p:sldId id="367" r:id="rId12"/>
    <p:sldId id="366" r:id="rId13"/>
    <p:sldId id="369" r:id="rId14"/>
    <p:sldId id="368" r:id="rId15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7BDBD"/>
    <a:srgbClr val="006600"/>
    <a:srgbClr val="001738"/>
    <a:srgbClr val="00050B"/>
    <a:srgbClr val="010712"/>
    <a:srgbClr val="919191"/>
    <a:srgbClr val="DADADA"/>
    <a:srgbClr val="F48F97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574" autoAdjust="0"/>
  </p:normalViewPr>
  <p:slideViewPr>
    <p:cSldViewPr snapToGrid="0" snapToObjects="1">
      <p:cViewPr varScale="1">
        <p:scale>
          <a:sx n="130" d="100"/>
          <a:sy n="130" d="100"/>
        </p:scale>
        <p:origin x="-996" y="-84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2011/11/18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" pitchFamily="34" charset="0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 pitchFamily="34" charset="0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 pitchFamily="34" charset="0"/>
                <a:ea typeface="HGPｺﾞｼｯｸE" pitchFamily="50" charset="-128"/>
                <a:cs typeface="Arial" pitchFamily="34" charset="0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 pitchFamily="34" charset="0"/>
                <a:ea typeface="HGPｺﾞｼｯｸE" pitchFamily="50" charset="-128"/>
                <a:cs typeface="Arial" pitchFamily="34" charset="0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JCTVC-G491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Arial" pitchFamily="34" charset="0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FFFFFF"/>
                </a:solidFill>
                <a:latin typeface="HGPｺﾞｼｯｸE" pitchFamily="50" charset="-128"/>
                <a:ea typeface="HGPｺﾞｼｯｸE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r>
              <a:rPr lang="en-US" altLang="ja-JP" smtClean="0"/>
              <a:t>JCTVC-F475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Arial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2011/11/18</a:t>
            </a:fld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JCTVC-F475</a:t>
            </a: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FB7ED-E398-470A-A047-E362B451595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914526"/>
            <a:ext cx="7704000" cy="928104"/>
          </a:xfrm>
        </p:spPr>
        <p:txBody>
          <a:bodyPr/>
          <a:lstStyle/>
          <a:p>
            <a:r>
              <a:rPr lang="en-US" b="1" dirty="0" smtClean="0"/>
              <a:t>Hybrid Horizontal/Vertical with Diagonal Mode Dependent Coefficient Scan</a:t>
            </a:r>
            <a:endParaRPr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JCTVC-G491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Two ‘</a:t>
            </a:r>
            <a:r>
              <a:rPr lang="en-GB" sz="2000" b="1" dirty="0" smtClean="0"/>
              <a:t>Hybrid</a:t>
            </a:r>
            <a:r>
              <a:rPr lang="en-GB" sz="2000" dirty="0" smtClean="0"/>
              <a:t>’ MDCS orders have been presented</a:t>
            </a:r>
          </a:p>
          <a:p>
            <a:pPr lvl="1"/>
            <a:r>
              <a:rPr lang="en-GB" sz="1800" dirty="0" smtClean="0"/>
              <a:t>They are used for large blocks for a range of intra directions.</a:t>
            </a:r>
          </a:p>
          <a:p>
            <a:pPr lvl="1"/>
            <a:r>
              <a:rPr lang="en-GB" sz="1800" dirty="0" smtClean="0"/>
              <a:t>They give </a:t>
            </a:r>
            <a:r>
              <a:rPr lang="en-GB" sz="1800" dirty="0" err="1" smtClean="0"/>
              <a:t>Luma</a:t>
            </a:r>
            <a:r>
              <a:rPr lang="en-GB" sz="1800" dirty="0" smtClean="0"/>
              <a:t> BD-rate changes (A-E) of:</a:t>
            </a:r>
          </a:p>
          <a:p>
            <a:pPr lvl="2"/>
            <a:r>
              <a:rPr lang="en-GB" sz="1800" dirty="0" smtClean="0">
                <a:latin typeface="Arial" pitchFamily="34" charset="0"/>
                <a:cs typeface="Arial" pitchFamily="34" charset="0"/>
              </a:rPr>
              <a:t>-0.15% for HE </a:t>
            </a:r>
          </a:p>
          <a:p>
            <a:pPr lvl="2"/>
            <a:r>
              <a:rPr lang="en-GB" sz="1800" dirty="0" smtClean="0">
                <a:latin typeface="Arial" pitchFamily="34" charset="0"/>
                <a:cs typeface="Arial" pitchFamily="34" charset="0"/>
              </a:rPr>
              <a:t>-0.39% for LC</a:t>
            </a:r>
          </a:p>
          <a:p>
            <a:pPr lvl="1"/>
            <a:r>
              <a:rPr lang="en-GB" sz="1800" dirty="0" smtClean="0"/>
              <a:t>No increase in processing time</a:t>
            </a:r>
          </a:p>
          <a:p>
            <a:pPr lvl="1"/>
            <a:endParaRPr lang="en-GB" sz="2000" dirty="0" smtClean="0"/>
          </a:p>
          <a:p>
            <a:r>
              <a:rPr lang="en-GB" sz="2000" dirty="0" smtClean="0"/>
              <a:t>A </a:t>
            </a:r>
            <a:r>
              <a:rPr lang="en-GB" sz="2000" dirty="0" smtClean="0"/>
              <a:t>‘</a:t>
            </a:r>
            <a:r>
              <a:rPr lang="en-GB" sz="2000" b="1" dirty="0" smtClean="0"/>
              <a:t>Speculation-Friendly</a:t>
            </a:r>
            <a:r>
              <a:rPr lang="en-GB" sz="2000" dirty="0" smtClean="0"/>
              <a:t>’ </a:t>
            </a:r>
            <a:r>
              <a:rPr lang="en-GB" sz="2000" dirty="0" smtClean="0"/>
              <a:t>HE algorithm </a:t>
            </a:r>
            <a:r>
              <a:rPr lang="en-GB" sz="2000" dirty="0" smtClean="0"/>
              <a:t>has been presented</a:t>
            </a:r>
          </a:p>
          <a:p>
            <a:pPr lvl="1"/>
            <a:r>
              <a:rPr lang="en-GB" sz="1600" dirty="0" smtClean="0"/>
              <a:t>Aims to increase temporal distance between spatially neighbouring values to reduce CABAC decoding complexity.</a:t>
            </a:r>
          </a:p>
          <a:p>
            <a:pPr lvl="1"/>
            <a:r>
              <a:rPr lang="en-GB" sz="1800" dirty="0" smtClean="0"/>
              <a:t>Combined with the Hybrid MDCS gives </a:t>
            </a:r>
            <a:r>
              <a:rPr lang="en-GB" sz="1800" dirty="0" err="1" smtClean="0"/>
              <a:t>Luma</a:t>
            </a:r>
            <a:r>
              <a:rPr lang="en-GB" sz="1800" dirty="0" smtClean="0"/>
              <a:t> BD-rate changes of</a:t>
            </a:r>
          </a:p>
          <a:p>
            <a:pPr lvl="2"/>
            <a:r>
              <a:rPr lang="en-GB" sz="1800" dirty="0" smtClean="0">
                <a:latin typeface="Arial" pitchFamily="34" charset="0"/>
                <a:cs typeface="Arial" pitchFamily="34" charset="0"/>
              </a:rPr>
              <a:t>-0.13% for HE</a:t>
            </a:r>
          </a:p>
          <a:p>
            <a:pPr lvl="2"/>
            <a:r>
              <a:rPr lang="en-GB" sz="1800" dirty="0" smtClean="0">
                <a:latin typeface="Arial" pitchFamily="34" charset="0"/>
                <a:cs typeface="Arial" pitchFamily="34" charset="0"/>
              </a:rPr>
              <a:t>No increase in processing time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This contribution presents two additional Mode Dependent Coefficient Scan-orders (MDCS) for larger block sizes, dependent on the intra prediction direction. </a:t>
            </a:r>
          </a:p>
          <a:p>
            <a:endParaRPr lang="en-US" sz="2000" dirty="0" smtClean="0"/>
          </a:p>
          <a:p>
            <a:pPr lvl="1"/>
            <a:r>
              <a:rPr lang="en-US" sz="1800" dirty="0" smtClean="0"/>
              <a:t>These </a:t>
            </a:r>
            <a:r>
              <a:rPr lang="en-US" sz="1800" dirty="0" smtClean="0"/>
              <a:t>Hybrid scan </a:t>
            </a:r>
            <a:r>
              <a:rPr lang="en-US" sz="1800" dirty="0" smtClean="0"/>
              <a:t>orders are a combination of a Horizontal/Vertical scan with a Diagonal scan, and can be implemented without a look-up table. </a:t>
            </a:r>
          </a:p>
          <a:p>
            <a:endParaRPr lang="en-US" sz="2000" dirty="0" smtClean="0"/>
          </a:p>
          <a:p>
            <a:r>
              <a:rPr lang="en-US" sz="2000" dirty="0" smtClean="0"/>
              <a:t>An additional technique </a:t>
            </a:r>
            <a:r>
              <a:rPr lang="en-US" sz="2000" dirty="0" smtClean="0"/>
              <a:t>(‘Speculation-Friendly’) that </a:t>
            </a:r>
            <a:r>
              <a:rPr lang="en-US" sz="2000" dirty="0" smtClean="0"/>
              <a:t>is claimed to reduce the burden on speculation when adding a scan order to larger blocks is also described.</a:t>
            </a:r>
            <a:endParaRPr kumimoji="1" lang="en-US" altLang="ja-JP" dirty="0" smtClean="0"/>
          </a:p>
          <a:p>
            <a:pPr lvl="1"/>
            <a:endParaRPr kumimoji="1" lang="en-US" altLang="ja-JP" dirty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JCTVC-G491</a:t>
            </a:r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F01B1CB-2F58-405C-9E58-2A1516F8390A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MDCS in HM4.0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Current MDCS Luma mapping for 4x4/8x8:</a:t>
            </a:r>
          </a:p>
          <a:p>
            <a:pPr lvl="1">
              <a:buNone/>
            </a:pPr>
            <a:r>
              <a:rPr lang="en-GB" sz="1600" dirty="0" smtClean="0"/>
              <a:t>(and </a:t>
            </a:r>
            <a:r>
              <a:rPr lang="en-GB" sz="1600" dirty="0" err="1" smtClean="0"/>
              <a:t>chroma</a:t>
            </a:r>
            <a:r>
              <a:rPr lang="en-GB" sz="1600" dirty="0" smtClean="0"/>
              <a:t> </a:t>
            </a:r>
            <a:r>
              <a:rPr lang="en-GB" sz="1600" dirty="0" smtClean="0"/>
              <a:t>mapping for 4x4 </a:t>
            </a:r>
            <a:r>
              <a:rPr lang="en-GB" sz="1600" dirty="0" err="1" smtClean="0"/>
              <a:t>chroma</a:t>
            </a:r>
            <a:r>
              <a:rPr lang="en-GB" sz="1600" dirty="0" smtClean="0"/>
              <a:t> </a:t>
            </a:r>
            <a:r>
              <a:rPr lang="en-GB" sz="1600" dirty="0" smtClean="0"/>
              <a:t>blocks)</a:t>
            </a:r>
            <a:endParaRPr lang="en-GB" sz="16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Large </a:t>
            </a:r>
            <a:r>
              <a:rPr lang="en-GB" sz="1800" dirty="0" err="1" smtClean="0"/>
              <a:t>Luma</a:t>
            </a:r>
            <a:r>
              <a:rPr lang="en-GB" sz="1800" dirty="0" smtClean="0"/>
              <a:t> blocks (16x16/32x32) / </a:t>
            </a:r>
            <a:r>
              <a:rPr lang="en-GB" sz="1800" dirty="0" err="1" smtClean="0"/>
              <a:t>Chroma</a:t>
            </a:r>
            <a:r>
              <a:rPr lang="en-GB" sz="1800" dirty="0" smtClean="0"/>
              <a:t> (8x8/16x16) use Up-Right scan</a:t>
            </a:r>
          </a:p>
          <a:p>
            <a:pPr lvl="1"/>
            <a:r>
              <a:rPr lang="en-GB" sz="1400" dirty="0" smtClean="0"/>
              <a:t>See contribution document for possible WD4/HM4 inconsistency.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6819" y="2167786"/>
            <a:ext cx="3123283" cy="314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Hybrid </a:t>
            </a:r>
            <a:r>
              <a:rPr lang="en-US" altLang="ja-JP" dirty="0" smtClean="0"/>
              <a:t>Scan Orders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  <a:p>
            <a:pPr lvl="1"/>
            <a:endParaRPr kumimoji="1" lang="en-US" altLang="ja-JP" dirty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JCTVC-G491</a:t>
            </a:r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F01B1CB-2F58-405C-9E58-2A1516F8390A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9958" y="1603375"/>
            <a:ext cx="6854825" cy="365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Hybrid Scan Orders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Proposed Mappings for Large </a:t>
            </a:r>
            <a:r>
              <a:rPr lang="en-GB" sz="2000" dirty="0" err="1" smtClean="0"/>
              <a:t>Luma</a:t>
            </a:r>
            <a:r>
              <a:rPr lang="en-GB" sz="2000" dirty="0" smtClean="0"/>
              <a:t> blocks (16x16/32x32) or</a:t>
            </a:r>
            <a:br>
              <a:rPr lang="en-GB" sz="2000" dirty="0" smtClean="0"/>
            </a:br>
            <a:r>
              <a:rPr lang="en-GB" sz="2000" dirty="0" err="1" smtClean="0"/>
              <a:t>Chroma</a:t>
            </a:r>
            <a:r>
              <a:rPr lang="en-GB" sz="2000" dirty="0" smtClean="0"/>
              <a:t> (8x8/16x16) :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Small blocks use original HM4.0 mapping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9254" y="2079705"/>
            <a:ext cx="3337454" cy="327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‘Speculation-Friendly’ Scanning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000" dirty="0" smtClean="0"/>
              <a:t>A system that decodes multiple coefficients at a time requires ‘speculation’ due to the interaction between adjacent context data</a:t>
            </a:r>
            <a:r>
              <a:rPr lang="en-US" altLang="ja-JP" sz="1600" dirty="0" smtClean="0"/>
              <a:t>.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This algorithm aims to increase the temporal distance between spatially adjacent context data. 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JCTVC-G491</a:t>
            </a:r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F01B1CB-2F58-405C-9E58-2A1516F8390A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‘Speculation-Friendly’ Scanning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JCTVC-G491</a:t>
            </a:r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F01B1CB-2F58-405C-9E58-2A1516F8390A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grpSp>
        <p:nvGrpSpPr>
          <p:cNvPr id="15" name="Group 14"/>
          <p:cNvGrpSpPr/>
          <p:nvPr/>
        </p:nvGrpSpPr>
        <p:grpSpPr>
          <a:xfrm>
            <a:off x="678159" y="4881608"/>
            <a:ext cx="7873304" cy="1169551"/>
            <a:chOff x="678159" y="5009373"/>
            <a:chExt cx="7873304" cy="1169551"/>
          </a:xfrm>
        </p:grpSpPr>
        <p:sp>
          <p:nvSpPr>
            <p:cNvPr id="11" name="TextBox 10"/>
            <p:cNvSpPr txBox="1"/>
            <p:nvPr/>
          </p:nvSpPr>
          <p:spPr>
            <a:xfrm>
              <a:off x="678159" y="5009373"/>
              <a:ext cx="3696329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Stage 1: </a:t>
              </a:r>
              <a:r>
                <a:rPr lang="en-US" sz="1400" dirty="0" smtClean="0"/>
                <a:t>Find EOB (first significant coefficient in reverse scan order) using Hybrid scan. </a:t>
              </a:r>
              <a:r>
                <a:rPr lang="en-GB" sz="1400" dirty="0" smtClean="0"/>
                <a:t>Area of block with no significant coefficients is ‘invalid’ and has been greyed out</a:t>
              </a:r>
              <a:endParaRPr lang="en-GB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13396" y="5009373"/>
              <a:ext cx="373806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Stage </a:t>
              </a:r>
              <a:r>
                <a:rPr lang="en-GB" sz="1400" b="1" dirty="0" smtClean="0"/>
                <a:t>2: </a:t>
              </a:r>
              <a:r>
                <a:rPr lang="en-US" sz="1400" dirty="0" smtClean="0"/>
                <a:t>Once EOB is known, Diagonal scan over 'valid' region (in reverse order as per HM4.0)</a:t>
              </a:r>
              <a:endParaRPr lang="en-GB" sz="1400" dirty="0" smtClean="0"/>
            </a:p>
            <a:p>
              <a:endParaRPr lang="en-GB" sz="1400" dirty="0"/>
            </a:p>
          </p:txBody>
        </p:sp>
      </p:grp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152" y="1751088"/>
            <a:ext cx="30384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8229" y="1736458"/>
            <a:ext cx="30003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‘Speculation-Friendly’ Scanning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JCTVC-G491</a:t>
            </a:r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F01B1CB-2F58-405C-9E58-2A1516F8390A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grpSp>
        <p:nvGrpSpPr>
          <p:cNvPr id="3" name="Group 14"/>
          <p:cNvGrpSpPr/>
          <p:nvPr/>
        </p:nvGrpSpPr>
        <p:grpSpPr>
          <a:xfrm>
            <a:off x="1526721" y="4881608"/>
            <a:ext cx="6402959" cy="523220"/>
            <a:chOff x="1526721" y="5009373"/>
            <a:chExt cx="6402959" cy="523220"/>
          </a:xfrm>
        </p:grpSpPr>
        <p:sp>
          <p:nvSpPr>
            <p:cNvPr id="11" name="TextBox 10"/>
            <p:cNvSpPr txBox="1"/>
            <p:nvPr/>
          </p:nvSpPr>
          <p:spPr>
            <a:xfrm>
              <a:off x="1526721" y="5009373"/>
              <a:ext cx="19479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Hybrid Scan order</a:t>
              </a:r>
              <a:endParaRPr lang="en-GB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13246" y="5009373"/>
              <a:ext cx="25164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Speculation-friendly scan</a:t>
              </a:r>
              <a:endParaRPr lang="en-GB" sz="1400" dirty="0" smtClean="0"/>
            </a:p>
            <a:p>
              <a:endParaRPr lang="en-GB" sz="14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98997" y="1290941"/>
            <a:ext cx="33414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Minimum temporal distance </a:t>
            </a:r>
            <a:r>
              <a:rPr lang="en-GB" sz="1100" i="1" dirty="0" smtClean="0"/>
              <a:t>(in reverse scan order) </a:t>
            </a:r>
            <a:r>
              <a:rPr lang="en-GB" sz="1100" dirty="0" smtClean="0"/>
              <a:t>between neighbouring coefficients: </a:t>
            </a:r>
            <a:r>
              <a:rPr lang="en-GB" sz="1100" b="1" dirty="0" smtClean="0"/>
              <a:t>1 coefficient</a:t>
            </a:r>
            <a:endParaRPr lang="en-GB" sz="1100" b="1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61533" y="1290941"/>
            <a:ext cx="34802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Minimum temporal distance </a:t>
            </a:r>
            <a:r>
              <a:rPr lang="en-GB" sz="1100" i="1" dirty="0" smtClean="0"/>
              <a:t>(in reverse scan order)</a:t>
            </a:r>
            <a:r>
              <a:rPr lang="en-GB" sz="1100" dirty="0" smtClean="0"/>
              <a:t> between neighbouring coefficients: </a:t>
            </a:r>
            <a:r>
              <a:rPr lang="en-GB" sz="1100" b="1" dirty="0" smtClean="0"/>
              <a:t>4 coefficients</a:t>
            </a:r>
            <a:endParaRPr lang="en-GB" sz="11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65666" y="4786513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vs.</a:t>
            </a:r>
            <a:endParaRPr lang="en-GB" b="1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152" y="1743773"/>
            <a:ext cx="30384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3614" y="1736458"/>
            <a:ext cx="30003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2500" y="5437188"/>
            <a:ext cx="24701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Results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1600" dirty="0" smtClean="0"/>
              <a:t>Simulations were performed for Intra HE and LC </a:t>
            </a:r>
            <a:r>
              <a:rPr lang="en-US" altLang="ja-JP" sz="1600" dirty="0" smtClean="0"/>
              <a:t>configurations.</a:t>
            </a:r>
          </a:p>
          <a:p>
            <a:pPr lvl="1"/>
            <a:r>
              <a:rPr lang="en-US" altLang="ja-JP" sz="1200" dirty="0" smtClean="0"/>
              <a:t>Note </a:t>
            </a:r>
            <a:r>
              <a:rPr lang="en-US" altLang="ja-JP" sz="1200" dirty="0" smtClean="0"/>
              <a:t>that the Speculation-friendly scan is only applicable to CABAC (HE).</a:t>
            </a:r>
          </a:p>
          <a:p>
            <a:endParaRPr kumimoji="1" lang="en-US" altLang="ja-JP" sz="1600" dirty="0" smtClean="0"/>
          </a:p>
          <a:p>
            <a:endParaRPr lang="en-US" altLang="ja-JP" sz="1600" dirty="0" smtClean="0"/>
          </a:p>
          <a:p>
            <a:endParaRPr kumimoji="1" lang="en-US" altLang="ja-JP" sz="1600" dirty="0" smtClean="0"/>
          </a:p>
          <a:p>
            <a:endParaRPr lang="en-US" altLang="ja-JP" sz="1600" dirty="0" smtClean="0"/>
          </a:p>
          <a:p>
            <a:endParaRPr kumimoji="1" lang="en-US" altLang="ja-JP" sz="1600" dirty="0" smtClean="0"/>
          </a:p>
          <a:p>
            <a:endParaRPr lang="en-US" altLang="ja-JP" sz="1600" dirty="0" smtClean="0"/>
          </a:p>
          <a:p>
            <a:endParaRPr kumimoji="1"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 smtClean="0"/>
          </a:p>
          <a:p>
            <a:pPr>
              <a:buNone/>
            </a:pPr>
            <a:endParaRPr lang="en-US" altLang="ja-JP" sz="1600" dirty="0" smtClean="0"/>
          </a:p>
          <a:p>
            <a:r>
              <a:rPr kumimoji="1" lang="en-US" altLang="ja-JP" sz="1600" dirty="0" smtClean="0"/>
              <a:t>We would like to thank </a:t>
            </a:r>
            <a:r>
              <a:rPr kumimoji="1" lang="en-US" altLang="ja-JP" sz="1600" dirty="0" err="1" smtClean="0"/>
              <a:t>MediaTek</a:t>
            </a:r>
            <a:r>
              <a:rPr kumimoji="1" lang="en-US" altLang="ja-JP" sz="1600" dirty="0" smtClean="0"/>
              <a:t> for offering to cross-check the results (JCTVC-G943).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JCTVC-G491</a:t>
            </a:r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F01B1CB-2F58-405C-9E58-2A1516F8390A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555" y="2304884"/>
            <a:ext cx="3969000" cy="264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8582" y="2304884"/>
            <a:ext cx="3969000" cy="264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457</Words>
  <Application>Microsoft Office PowerPoint</Application>
  <PresentationFormat>On-screen Show (4:3)</PresentationFormat>
  <Paragraphs>105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GBM_Master</vt:lpstr>
      <vt:lpstr>Hybrid Horizontal/Vertical with Diagonal Mode Dependent Coefficient Scan</vt:lpstr>
      <vt:lpstr>Introduction</vt:lpstr>
      <vt:lpstr>MDCS in HM4.0</vt:lpstr>
      <vt:lpstr>Hybrid Scan Orders</vt:lpstr>
      <vt:lpstr>Hybrid Scan Orders</vt:lpstr>
      <vt:lpstr>‘Speculation-Friendly’ Scanning</vt:lpstr>
      <vt:lpstr>‘Speculation-Friendly’ Scanning</vt:lpstr>
      <vt:lpstr>‘Speculation-Friendly’ Scanning</vt:lpstr>
      <vt:lpstr>Results</vt:lpstr>
      <vt:lpstr>Conclusion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Horizontal/Vertical with Diagonal Mode Dependent Coefficient Scan</dc:title>
  <dc:subject>JCTVC-G491</dc:subject>
  <dc:creator/>
  <dc:description>www.makedotbelievepj.sony.net
gh-makedotbelievegl@jp.sony.com</dc:description>
  <cp:lastModifiedBy/>
  <cp:revision>1</cp:revision>
  <dcterms:created xsi:type="dcterms:W3CDTF">2010-06-25T05:44:48Z</dcterms:created>
  <dcterms:modified xsi:type="dcterms:W3CDTF">2011-11-18T16:53:12Z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