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9"/>
  </p:notesMasterIdLst>
  <p:sldIdLst>
    <p:sldId id="256" r:id="rId2"/>
    <p:sldId id="262" r:id="rId3"/>
    <p:sldId id="263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99" autoAdjust="0"/>
  </p:normalViewPr>
  <p:slideViewPr>
    <p:cSldViewPr>
      <p:cViewPr varScale="1">
        <p:scale>
          <a:sx n="47" d="100"/>
          <a:sy n="47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 smtClean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3929058" y="6357958"/>
            <a:ext cx="11063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JCTVC-G463</a:t>
            </a:r>
            <a:endParaRPr lang="ko-KR" altLang="en-US" sz="1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8" name="Picture 1" descr="D:\My Doc\바탕화면\imag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6286520"/>
            <a:ext cx="1491078" cy="40851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1AC9-3269-4BB4-B09E-2D2CCFB14A5D}" type="datetimeFigureOut">
              <a:rPr lang="ko-KR" altLang="en-US" smtClean="0"/>
              <a:pPr/>
              <a:t>2011-11-23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7323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/>
              <a:t>Block-based filter adaptation with intra prediction mode and CU depth information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78726"/>
            <a:ext cx="6400800" cy="61437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JCTVC-G463</a:t>
            </a: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000232" y="4603509"/>
            <a:ext cx="6400800" cy="1201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Shiqi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Wang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1400" dirty="0" err="1" smtClean="0">
                <a:solidFill>
                  <a:schemeClr val="tx1">
                    <a:tint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Siwei</a:t>
            </a:r>
            <a:r>
              <a:rPr lang="en-US" altLang="ko-KR" sz="1400" dirty="0" smtClean="0">
                <a:solidFill>
                  <a:schemeClr val="tx1">
                    <a:tint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ma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Jie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</a:t>
            </a: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Jia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1400" dirty="0" err="1" smtClean="0">
                <a:solidFill>
                  <a:schemeClr val="tx1">
                    <a:tint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Joonyoung</a:t>
            </a:r>
            <a:r>
              <a:rPr lang="en-US" altLang="ko-KR" sz="1400" dirty="0" smtClean="0">
                <a:solidFill>
                  <a:schemeClr val="tx1">
                    <a:tint val="75000"/>
                  </a:schemeClr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Park</a:t>
            </a: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4337" name="Picture 1" descr="D:\My Doc\바탕화면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589240"/>
            <a:ext cx="2571768" cy="704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Summary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Simplification of filter adaptation in BA-ALF for intra slices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Intra prediction modes, CU depth information and PU sizes are used instead of calculating directional and 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Laplacian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features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Reduction on the # of operations for each 4x4 block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48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 3</a:t>
            </a:r>
          </a:p>
          <a:p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Performance (All-Intra High Efficiency)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Decoding time reduction : 2% (3% is reported from cross check)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0.1% BD 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BA Filter adaptation in HM 4.0</a:t>
            </a:r>
            <a:endParaRPr lang="ko-KR" altLang="en-US" dirty="0"/>
          </a:p>
        </p:txBody>
      </p:sp>
      <p:pic>
        <p:nvPicPr>
          <p:cNvPr id="1026" name="Object 1"/>
          <p:cNvPicPr>
            <a:picLocks noChangeArrowheads="1"/>
          </p:cNvPicPr>
          <p:nvPr/>
        </p:nvPicPr>
        <p:blipFill>
          <a:blip r:embed="rId4" cstate="print"/>
          <a:srcRect l="-5852" t="-6516" b="-610"/>
          <a:stretch>
            <a:fillRect/>
          </a:stretch>
        </p:blipFill>
        <p:spPr bwMode="auto">
          <a:xfrm>
            <a:off x="1371296" y="1714488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125"/>
          <p:cNvSpPr>
            <a:spLocks noChangeArrowheads="1"/>
          </p:cNvSpPr>
          <p:nvPr/>
        </p:nvSpPr>
        <p:spPr bwMode="auto">
          <a:xfrm>
            <a:off x="4085940" y="2000240"/>
            <a:ext cx="464978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5pPr>
            <a:lvl6pPr marL="2286000" algn="l" defTabSz="914400" rtl="0" eaLnBrk="1" latinLnBrk="1" hangingPunct="1"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6pPr>
            <a:lvl7pPr marL="2743200" algn="l" defTabSz="914400" rtl="0" eaLnBrk="1" latinLnBrk="1" hangingPunct="1"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7pPr>
            <a:lvl8pPr marL="3200400" algn="l" defTabSz="914400" rtl="0" eaLnBrk="1" latinLnBrk="1" hangingPunct="1"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8pPr>
            <a:lvl9pPr marL="3657600" algn="l" defTabSz="914400" rtl="0" eaLnBrk="1" latinLnBrk="1" hangingPunct="1">
              <a:defRPr kumimoji="1" sz="1300" kern="1200">
                <a:solidFill>
                  <a:schemeClr val="tx1"/>
                </a:solidFill>
                <a:latin typeface="굴림" pitchFamily="34" charset="-127"/>
                <a:ea typeface="굴림" pitchFamily="34" charset="-127"/>
                <a:cs typeface="+mn-cs"/>
              </a:defRPr>
            </a:lvl9pPr>
          </a:lstStyle>
          <a:p>
            <a:pPr hangingPunct="0"/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H(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 = abs ( X(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)&lt;&lt;1 - X(i,j-1) - X(i,j+1) )</a:t>
            </a:r>
          </a:p>
          <a:p>
            <a:pPr hangingPunct="0"/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V(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 = abs ( X(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)&lt;&lt;1 - X(i-1,j) - X(i+1,j) )       </a:t>
            </a:r>
          </a:p>
          <a:p>
            <a:pPr hangingPunct="0"/>
            <a:endParaRPr lang="en-US" altLang="zh-CN" sz="1800" i="1" dirty="0">
              <a:latin typeface="Arial" charset="0"/>
              <a:ea typeface="Arial Unicode MS" pitchFamily="34" charset="-122"/>
              <a:cs typeface="Arial" charset="0"/>
            </a:endParaRPr>
          </a:p>
          <a:p>
            <a:pPr hangingPunct="0"/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H’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B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= ∑</a:t>
            </a:r>
            <a:r>
              <a:rPr lang="en-US" altLang="zh-CN" sz="1800" i="1" baseline="-25000" dirty="0" err="1">
                <a:latin typeface="Arial" charset="0"/>
                <a:ea typeface="Arial Unicode MS" pitchFamily="34" charset="-122"/>
                <a:cs typeface="Arial" charset="0"/>
              </a:rPr>
              <a:t>i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=0,2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∑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j=0,2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H(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	</a:t>
            </a:r>
          </a:p>
          <a:p>
            <a:pPr hangingPunct="0"/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V’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B 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= ∑</a:t>
            </a:r>
            <a:r>
              <a:rPr lang="en-US" altLang="zh-CN" sz="1800" i="1" baseline="-25000" dirty="0" err="1">
                <a:latin typeface="Arial" charset="0"/>
                <a:ea typeface="Arial Unicode MS" pitchFamily="34" charset="-122"/>
                <a:cs typeface="Arial" charset="0"/>
              </a:rPr>
              <a:t>i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=0,2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∑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j=0,2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V(</a:t>
            </a:r>
            <a:r>
              <a:rPr lang="en-US" altLang="zh-CN" sz="1800" i="1" dirty="0" err="1">
                <a:latin typeface="Arial" charset="0"/>
                <a:ea typeface="Arial Unicode MS" pitchFamily="34" charset="-122"/>
                <a:cs typeface="Arial" charset="0"/>
              </a:rPr>
              <a:t>i,j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)	</a:t>
            </a:r>
          </a:p>
          <a:p>
            <a:pPr hangingPunct="0"/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L’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B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= H’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B</a:t>
            </a:r>
            <a:r>
              <a:rPr lang="en-US" altLang="zh-CN" sz="1800" i="1" dirty="0">
                <a:latin typeface="Arial" charset="0"/>
                <a:ea typeface="Arial Unicode MS" pitchFamily="34" charset="-122"/>
                <a:cs typeface="Arial" charset="0"/>
              </a:rPr>
              <a:t> + V’</a:t>
            </a:r>
            <a:r>
              <a:rPr lang="en-US" altLang="zh-CN" sz="1800" i="1" baseline="-25000" dirty="0">
                <a:latin typeface="Arial" charset="0"/>
                <a:ea typeface="Arial Unicode MS" pitchFamily="34" charset="-122"/>
                <a:cs typeface="Arial" charset="0"/>
              </a:rPr>
              <a:t>B		</a:t>
            </a:r>
            <a:endParaRPr lang="en-US" altLang="zh-CN" sz="1800" i="1" dirty="0">
              <a:latin typeface="Arial" charset="0"/>
              <a:ea typeface="Arial Unicode MS" pitchFamily="34" charset="-122"/>
              <a:cs typeface="Arial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651916" y="4071942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i="1" dirty="0" err="1" smtClean="0"/>
              <a:t>avgVar</a:t>
            </a:r>
            <a:r>
              <a:rPr lang="en-GB" altLang="ko-KR" dirty="0" smtClean="0"/>
              <a:t> = max{ 15, (</a:t>
            </a:r>
            <a:r>
              <a:rPr lang="en-US" altLang="ko-KR" i="1" dirty="0" smtClean="0"/>
              <a:t>L</a:t>
            </a:r>
            <a:r>
              <a:rPr lang="en-US" altLang="ko-KR" i="1" baseline="-25000" dirty="0" smtClean="0"/>
              <a:t>B</a:t>
            </a:r>
            <a:r>
              <a:rPr lang="en-GB" altLang="ko-KR" dirty="0" smtClean="0"/>
              <a:t> * 1024) &gt;&gt; (3 + </a:t>
            </a:r>
            <a:r>
              <a:rPr lang="en-GB" altLang="ko-KR" dirty="0" err="1" smtClean="0"/>
              <a:t>BitDepthY</a:t>
            </a:r>
            <a:r>
              <a:rPr lang="en-GB" altLang="ko-KR" dirty="0" smtClean="0"/>
              <a:t>) }</a:t>
            </a:r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008974" y="4929198"/>
          <a:ext cx="6791874" cy="937856"/>
        </p:xfrm>
        <a:graphic>
          <a:graphicData uri="http://schemas.openxmlformats.org/drawingml/2006/table">
            <a:tbl>
              <a:tblPr/>
              <a:tblGrid>
                <a:gridCol w="465666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  <a:gridCol w="395388"/>
              </a:tblGrid>
              <a:tr h="206336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200" b="1" i="1" kern="100" dirty="0" err="1">
                          <a:latin typeface="Times New Roman"/>
                          <a:ea typeface="MS Mincho"/>
                          <a:cs typeface="Times New Roman"/>
                        </a:rPr>
                        <a:t>avgVar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54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 dirty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10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11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u="sng" kern="100">
                          <a:latin typeface="Times New Roman"/>
                          <a:ea typeface="MS Mincho"/>
                          <a:cs typeface="Times New Roman"/>
                        </a:rPr>
                        <a:t>15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 kern="100" dirty="0">
                          <a:latin typeface="Times New Roman"/>
                          <a:ea typeface="MS Mincho"/>
                          <a:cs typeface="Times New Roman"/>
                        </a:rPr>
                        <a:t>dir </a:t>
                      </a:r>
                      <a:r>
                        <a:rPr lang="en-US" sz="1200" b="1" kern="100" dirty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0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 kern="100" dirty="0">
                          <a:latin typeface="Times New Roman"/>
                          <a:ea typeface="MS Mincho"/>
                          <a:cs typeface="Times New Roman"/>
                        </a:rPr>
                        <a:t>dir </a:t>
                      </a:r>
                      <a:r>
                        <a:rPr lang="en-US" sz="1200" b="1" kern="1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 kern="100" dirty="0">
                          <a:latin typeface="Times New Roman"/>
                          <a:ea typeface="MS Mincho"/>
                          <a:cs typeface="Times New Roman"/>
                        </a:rPr>
                        <a:t>dir </a:t>
                      </a:r>
                      <a:r>
                        <a:rPr lang="en-US" sz="1200" b="1" kern="1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10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11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12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13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ko-KR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7733" marR="6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0" y="4071942"/>
          <a:ext cx="2071669" cy="1026668"/>
        </p:xfrm>
        <a:graphic>
          <a:graphicData uri="http://schemas.openxmlformats.org/presentationml/2006/ole">
            <p:oleObj spid="_x0000_s5122" name="수식" r:id="rId5" imgW="1434960" imgH="711000" progId="Equation.3">
              <p:embed/>
            </p:oleObj>
          </a:graphicData>
        </a:graphic>
      </p:graphicFrame>
      <p:sp>
        <p:nvSpPr>
          <p:cNvPr id="17" name="굽은 화살표 16"/>
          <p:cNvSpPr/>
          <p:nvPr/>
        </p:nvSpPr>
        <p:spPr>
          <a:xfrm flipV="1">
            <a:off x="1080280" y="5214950"/>
            <a:ext cx="813816" cy="428628"/>
          </a:xfrm>
          <a:prstGeom prst="bentArrow">
            <a:avLst>
              <a:gd name="adj1" fmla="val 20872"/>
              <a:gd name="adj2" fmla="val 14947"/>
              <a:gd name="adj3" fmla="val 21614"/>
              <a:gd name="adj4" fmla="val 2719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8" name="아래쪽 화살표 17"/>
          <p:cNvSpPr/>
          <p:nvPr/>
        </p:nvSpPr>
        <p:spPr>
          <a:xfrm>
            <a:off x="5295122" y="4500570"/>
            <a:ext cx="500066" cy="35719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2533554" y="5315263"/>
            <a:ext cx="6215106" cy="571504"/>
          </a:xfrm>
          <a:prstGeom prst="roundRect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800716" y="5857892"/>
            <a:ext cx="143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Filter Index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1" name="내용 개체 틀 2"/>
          <p:cNvSpPr txBox="1">
            <a:spLocks/>
          </p:cNvSpPr>
          <p:nvPr/>
        </p:nvSpPr>
        <p:spPr>
          <a:xfrm>
            <a:off x="285720" y="1000108"/>
            <a:ext cx="8572560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2000" dirty="0" smtClean="0"/>
              <a:t>Filter indexes are obtained from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US" altLang="ko-KR" sz="2000" dirty="0" smtClean="0"/>
              <a:t>Directional and </a:t>
            </a:r>
            <a:r>
              <a:rPr lang="en-US" altLang="ko-KR" sz="2000" dirty="0" err="1" smtClean="0"/>
              <a:t>Laplacian</a:t>
            </a:r>
            <a:r>
              <a:rPr lang="en-US" altLang="ko-KR" sz="2000" dirty="0" smtClean="0"/>
              <a:t> features of sub-sampled pixel positions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BA Filter Adaptation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656916" y="3631172"/>
          <a:ext cx="3286148" cy="1785952"/>
        </p:xfrm>
        <a:graphic>
          <a:graphicData uri="http://schemas.openxmlformats.org/drawingml/2006/table">
            <a:tbl>
              <a:tblPr/>
              <a:tblGrid>
                <a:gridCol w="1643074"/>
                <a:gridCol w="1643074"/>
              </a:tblGrid>
              <a:tr h="51027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Logical </a:t>
                      </a: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prediction </a:t>
                      </a: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modes 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kern="100" dirty="0" smtClean="0">
                          <a:latin typeface="Times New Roman"/>
                          <a:ea typeface="宋体"/>
                          <a:cs typeface="Times New Roman"/>
                        </a:rPr>
                        <a:t>Filter Group</a:t>
                      </a:r>
                      <a:r>
                        <a:rPr lang="en-US" altLang="ko-KR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endParaRPr lang="en-US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DC, Plan</a:t>
                      </a: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ar</a:t>
                      </a: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10~17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1~9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18~24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25~33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 smtClean="0">
                          <a:latin typeface="Times New Roman"/>
                          <a:ea typeface="MS Mincho"/>
                          <a:cs typeface="Times New Roman"/>
                        </a:rPr>
                        <a:t>12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74" name="Object 134"/>
          <p:cNvGraphicFramePr>
            <a:graphicFrameLocks noChangeAspect="1"/>
          </p:cNvGraphicFramePr>
          <p:nvPr/>
        </p:nvGraphicFramePr>
        <p:xfrm>
          <a:off x="5090358" y="2000240"/>
          <a:ext cx="2333641" cy="1000132"/>
        </p:xfrm>
        <a:graphic>
          <a:graphicData uri="http://schemas.openxmlformats.org/presentationml/2006/ole">
            <p:oleObj spid="_x0000_s3074" name="Equation" r:id="rId4" imgW="1663700" imgH="711200" progId="">
              <p:embed/>
            </p:oleObj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4943196" y="3631172"/>
          <a:ext cx="3429000" cy="1773555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Class(L)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Filter 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Group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0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2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5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4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3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6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7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8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9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11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10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9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12</a:t>
                      </a:r>
                      <a:endParaRPr lang="en-US" altLang="ko-KR" sz="16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12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13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 smtClean="0">
                          <a:solidFill>
                            <a:srgbClr val="FF0000"/>
                          </a:solidFill>
                          <a:latin typeface="맑은 고딕"/>
                        </a:rPr>
                        <a:t>14</a:t>
                      </a:r>
                      <a:endParaRPr lang="en-US" altLang="ko-KR" sz="1600" b="0" i="0" u="none" strike="noStrike" dirty="0">
                        <a:solidFill>
                          <a:srgbClr val="FF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/>
        </p:nvGraphicFramePr>
        <p:xfrm>
          <a:off x="5090358" y="1643050"/>
          <a:ext cx="3910798" cy="285745"/>
        </p:xfrm>
        <a:graphic>
          <a:graphicData uri="http://schemas.openxmlformats.org/presentationml/2006/ole">
            <p:oleObj spid="_x0000_s3076" name="수식" r:id="rId5" imgW="2743200" imgH="203040" progId="Equation.3">
              <p:embed/>
            </p:oleObj>
          </a:graphicData>
        </a:graphic>
      </p:graphicFrame>
      <p:sp>
        <p:nvSpPr>
          <p:cNvPr id="12" name="아래쪽 화살표 11"/>
          <p:cNvSpPr/>
          <p:nvPr/>
        </p:nvSpPr>
        <p:spPr>
          <a:xfrm>
            <a:off x="6514832" y="3131106"/>
            <a:ext cx="500066" cy="35719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아래쪽 화살표 12"/>
          <p:cNvSpPr/>
          <p:nvPr/>
        </p:nvSpPr>
        <p:spPr>
          <a:xfrm rot="16200000">
            <a:off x="4228816" y="4488428"/>
            <a:ext cx="500066" cy="35719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6762084" y="4144927"/>
            <a:ext cx="1619761" cy="1285883"/>
          </a:xfrm>
          <a:prstGeom prst="roundRect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14964" y="5417122"/>
            <a:ext cx="143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Filter Index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7" name="내용 개체 틀 2"/>
          <p:cNvSpPr txBox="1">
            <a:spLocks/>
          </p:cNvSpPr>
          <p:nvPr/>
        </p:nvSpPr>
        <p:spPr>
          <a:xfrm>
            <a:off x="500034" y="1142984"/>
            <a:ext cx="4572032" cy="121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2000" dirty="0" smtClean="0"/>
              <a:t>Filter indexes are obtained from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US" altLang="ko-KR" sz="2000" dirty="0" smtClean="0"/>
              <a:t>CU depth and PU size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US" altLang="ko-KR" sz="2000" dirty="0" smtClean="0"/>
              <a:t>intra prediction modes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14283" y="1857364"/>
          <a:ext cx="8572557" cy="3747435"/>
        </p:xfrm>
        <a:graphic>
          <a:graphicData uri="http://schemas.openxmlformats.org/drawingml/2006/table">
            <a:tbl>
              <a:tblPr/>
              <a:tblGrid>
                <a:gridCol w="928693"/>
                <a:gridCol w="1071570"/>
                <a:gridCol w="1428760"/>
                <a:gridCol w="1127968"/>
                <a:gridCol w="1338522"/>
                <a:gridCol w="1338522"/>
                <a:gridCol w="1338522"/>
              </a:tblGrid>
              <a:tr h="17646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H(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i,j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) and V(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I,j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)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H'B and V'B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L'B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Filt_Num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calc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Total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Operation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Addition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16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6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3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26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Shift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5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10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Comparison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Absolute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8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LUT access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 (size 16)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6463"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463"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4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Prediction mode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Grouping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L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class(L)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Filt_Num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 calc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Total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Operation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Addition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sngStrike" dirty="0">
                        <a:solidFill>
                          <a:srgbClr val="000000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  <a:endParaRPr lang="en-US" altLang="ko-KR" sz="14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Shift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1400" b="0" i="0" u="none" strike="sngStrike" dirty="0">
                        <a:solidFill>
                          <a:srgbClr val="000000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Comparison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2</a:t>
                      </a:r>
                      <a:endParaRPr lang="ko-KR" altLang="en-US" sz="1400" b="0" i="0" u="none" strike="noStrike" dirty="0">
                        <a:solidFill>
                          <a:schemeClr val="tx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Absolute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LUT access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 (size 35)</a:t>
                      </a: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1(size 5)</a:t>
                      </a:r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 (size 5)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1(size 5)</a:t>
                      </a:r>
                      <a:r>
                        <a:rPr lang="ko-KR" altLang="en-US" sz="14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　</a:t>
                      </a:r>
                    </a:p>
                  </a:txBody>
                  <a:tcPr marL="8021" marR="8021" marT="80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400" b="0" i="0" u="none" strike="noStrike" dirty="0" smtClean="0">
                          <a:solidFill>
                            <a:schemeClr val="tx1"/>
                          </a:solidFill>
                          <a:latin typeface="Arial Unicode MS" pitchFamily="50" charset="-127"/>
                          <a:ea typeface="Arial Unicode MS" pitchFamily="50" charset="-127"/>
                          <a:cs typeface="Arial Unicode MS" pitchFamily="50" charset="-127"/>
                        </a:rPr>
                        <a:t>4</a:t>
                      </a:r>
                      <a:endParaRPr lang="en-US" altLang="ko-KR" sz="1400" b="0" i="0" u="none" strike="noStrike" dirty="0">
                        <a:solidFill>
                          <a:schemeClr val="tx1"/>
                        </a:solidFill>
                        <a:latin typeface="Arial Unicode MS" pitchFamily="50" charset="-127"/>
                        <a:ea typeface="Arial Unicode MS" pitchFamily="50" charset="-127"/>
                        <a:cs typeface="Arial Unicode MS" pitchFamily="50" charset="-127"/>
                      </a:endParaRPr>
                    </a:p>
                  </a:txBody>
                  <a:tcPr marL="8021" marR="8021" marT="8021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86248" y="3357562"/>
            <a:ext cx="4854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48 operations and 1 LUT access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42582" y="5572140"/>
            <a:ext cx="4693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3 operations and 4</a:t>
            </a:r>
            <a:r>
              <a:rPr lang="en-US" altLang="ko-KR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LUT access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34" y="1428736"/>
            <a:ext cx="1452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&lt;HM 4.0&gt;</a:t>
            </a:r>
            <a:endParaRPr lang="ko-KR" alt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034" y="3643314"/>
            <a:ext cx="1707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&lt;Proposed&gt;</a:t>
            </a:r>
            <a:endParaRPr lang="ko-KR" altLang="en-US" sz="2000" b="1" dirty="0"/>
          </a:p>
        </p:txBody>
      </p:sp>
      <p:sp>
        <p:nvSpPr>
          <p:cNvPr id="18" name="내용 개체 틀 2"/>
          <p:cNvSpPr txBox="1">
            <a:spLocks/>
          </p:cNvSpPr>
          <p:nvPr/>
        </p:nvSpPr>
        <p:spPr>
          <a:xfrm>
            <a:off x="285720" y="1000108"/>
            <a:ext cx="8572560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ko-KR" sz="2000" dirty="0" smtClean="0"/>
              <a:t>For derivation of filter indexes,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391400" y="1196752"/>
          <a:ext cx="4357718" cy="2190750"/>
        </p:xfrm>
        <a:graphic>
          <a:graphicData uri="http://schemas.openxmlformats.org/drawingml/2006/table">
            <a:tbl>
              <a:tblPr/>
              <a:tblGrid>
                <a:gridCol w="1177169"/>
                <a:gridCol w="1064245"/>
                <a:gridCol w="1064245"/>
                <a:gridCol w="1052059"/>
              </a:tblGrid>
              <a:tr h="170815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ko-KR" sz="1400" dirty="0">
                          <a:latin typeface="Arial"/>
                          <a:ea typeface="Gulim"/>
                          <a:cs typeface="Arial"/>
                        </a:rPr>
                        <a:t>　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宋体"/>
                        </a:rPr>
                        <a:t>Intra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8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Y BD-rate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U BD-rate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V BD-rate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A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0.26%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B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0.10%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C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Class D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宋体"/>
                        </a:rPr>
                        <a:t>Class 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All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+mn-cs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Enc</a:t>
                      </a:r>
                      <a:r>
                        <a:rPr lang="en-US" sz="1400">
                          <a:latin typeface="Arial"/>
                          <a:ea typeface="宋体"/>
                        </a:rPr>
                        <a:t> </a:t>
                      </a:r>
                      <a:r>
                        <a:rPr lang="en-US" sz="1400">
                          <a:latin typeface="Arial"/>
                          <a:ea typeface="Gulim"/>
                        </a:rPr>
                        <a:t>(%)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ko-KR" sz="1400" smtClean="0">
                          <a:latin typeface="Arial"/>
                          <a:ea typeface="Gulim"/>
                          <a:cs typeface="Arial"/>
                        </a:rPr>
                        <a:t>100%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Dec</a:t>
                      </a:r>
                      <a:r>
                        <a:rPr lang="en-US" sz="1400" dirty="0">
                          <a:latin typeface="Arial"/>
                          <a:ea typeface="宋体"/>
                        </a:rPr>
                        <a:t> </a:t>
                      </a:r>
                      <a:r>
                        <a:rPr lang="en-US" sz="1400" dirty="0">
                          <a:latin typeface="Arial"/>
                          <a:ea typeface="Gulim"/>
                        </a:rPr>
                        <a:t>(%)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>
                        <a:latin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宋体"/>
                        </a:rPr>
                        <a:t>98</a:t>
                      </a:r>
                      <a:r>
                        <a:rPr lang="en-US" sz="1400" dirty="0" smtClean="0">
                          <a:latin typeface="Arial"/>
                          <a:ea typeface="宋体"/>
                        </a:rPr>
                        <a:t>%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dirty="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749086" y="2673122"/>
            <a:ext cx="4180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 : HM 4.0 (with RD-cost advantage on RA)</a:t>
            </a:r>
          </a:p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Tested : Proposed w/o RD-cost advantage on RA</a:t>
            </a:r>
            <a:endParaRPr lang="ko-KR" altLang="en-US" sz="1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3429000"/>
            <a:ext cx="4730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97% </a:t>
            </a:r>
            <a:r>
              <a:rPr lang="en-US" altLang="ko-KR" sz="1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</a:t>
            </a:r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time from the </a:t>
            </a:r>
            <a:r>
              <a:rPr lang="en-US" altLang="ko-KR" sz="14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crosschecker</a:t>
            </a:r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(JCTVC-F835, Intel)</a:t>
            </a:r>
            <a:endParaRPr lang="ko-KR" altLang="en-US" sz="1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395536" y="3861048"/>
          <a:ext cx="4357718" cy="2312670"/>
        </p:xfrm>
        <a:graphic>
          <a:graphicData uri="http://schemas.openxmlformats.org/drawingml/2006/table">
            <a:tbl>
              <a:tblPr/>
              <a:tblGrid>
                <a:gridCol w="1177169"/>
                <a:gridCol w="1064245"/>
                <a:gridCol w="1064245"/>
                <a:gridCol w="1052059"/>
              </a:tblGrid>
              <a:tr h="170815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ko-KR" sz="1400" dirty="0">
                          <a:latin typeface="Arial"/>
                          <a:ea typeface="Gulim"/>
                          <a:cs typeface="Arial"/>
                        </a:rPr>
                        <a:t>　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宋体"/>
                        </a:rPr>
                        <a:t>Intra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081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Y BD-rate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U BD-rate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V BD-rate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A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0.22%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B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dirty="0">
                          <a:latin typeface="Arial"/>
                          <a:ea typeface="Gulim"/>
                        </a:rPr>
                        <a:t>Class C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Class D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宋体"/>
                        </a:rPr>
                        <a:t>Class E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>
                          <a:latin typeface="Arial"/>
                          <a:ea typeface="Gulim"/>
                        </a:rPr>
                        <a:t>All</a:t>
                      </a:r>
                      <a:endParaRPr lang="zh-CN" sz="180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800" dirty="0" smtClean="0">
                          <a:latin typeface="Times New Roman"/>
                          <a:ea typeface="MS Mincho"/>
                        </a:rPr>
                        <a:t>Enc(%)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800" dirty="0" smtClean="0">
                          <a:latin typeface="Times New Roman"/>
                          <a:ea typeface="MS Mincho"/>
                        </a:rPr>
                        <a:t>Dec(%)</a:t>
                      </a:r>
                      <a:endParaRPr lang="zh-CN" sz="1800" dirty="0">
                        <a:latin typeface="Times New Roman"/>
                        <a:ea typeface="MS Mincho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/>
                          <a:ea typeface="Gulim"/>
                          <a:cs typeface="Arial"/>
                        </a:rPr>
                        <a:t>98%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auto" latinLnBrk="1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/>
                        <a:ea typeface="Gulim"/>
                        <a:cs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788024" y="5661248"/>
            <a:ext cx="4105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 : HM 4.0 w/o RD-cost advantage on RA</a:t>
            </a:r>
            <a:endParaRPr lang="ko-KR" altLang="en-US" sz="1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1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Tested : Proposed w/o RD-cost advantage on RA</a:t>
            </a:r>
            <a:endParaRPr lang="ko-KR" altLang="en-US" sz="1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ko-KR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This contribution proposes a simplified block-based filter adaption method which reduces operations of the block classification from 48 to 3 for intra slice. </a:t>
            </a:r>
          </a:p>
          <a:p>
            <a:pPr algn="just"/>
            <a:r>
              <a:rPr lang="en-US" altLang="ko-KR" sz="2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The proposed method reports 2~3% decoding time reduction with 0.1% BD-rate loss for All intra HE case compared with HM 4.0. Meanwhile, no syntax change is required.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2445</TotalTime>
  <Words>636</Words>
  <Application>Microsoft Office PowerPoint</Application>
  <PresentationFormat>화면 슬라이드 쇼(4:3)</PresentationFormat>
  <Paragraphs>297</Paragraphs>
  <Slides>7</Slides>
  <Notes>7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Office 테마</vt:lpstr>
      <vt:lpstr>수식</vt:lpstr>
      <vt:lpstr>Equation</vt:lpstr>
      <vt:lpstr>Block-based filter adaptation with intra prediction mode and CU depth information</vt:lpstr>
      <vt:lpstr>Summary</vt:lpstr>
      <vt:lpstr>BA Filter adaptation in HM 4.0</vt:lpstr>
      <vt:lpstr>Proposed BA Filter Adaptation</vt:lpstr>
      <vt:lpstr>Complexity analysis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박준영/주임연구원/Convergence(연)ATS그룹(jy.park@lge.com)</cp:lastModifiedBy>
  <cp:revision>175</cp:revision>
  <dcterms:created xsi:type="dcterms:W3CDTF">2011-01-17T01:44:45Z</dcterms:created>
  <dcterms:modified xsi:type="dcterms:W3CDTF">2011-11-23T11:29:16Z</dcterms:modified>
</cp:coreProperties>
</file>