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docProps/custom.xml" ContentType="application/vnd.openxmlformats-officedocument.custom-properties+xml"/>
  <Default Extension="xlsx" ContentType="application/vnd.openxmlformats-officedocument.spreadsheetml.sheet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</p:sldMasterIdLst>
  <p:notesMasterIdLst>
    <p:notesMasterId r:id="rId16"/>
  </p:notesMasterIdLst>
  <p:sldIdLst>
    <p:sldId id="256" r:id="rId6"/>
    <p:sldId id="257" r:id="rId7"/>
    <p:sldId id="258" r:id="rId8"/>
    <p:sldId id="266" r:id="rId9"/>
    <p:sldId id="267" r:id="rId10"/>
    <p:sldId id="273" r:id="rId11"/>
    <p:sldId id="274" r:id="rId12"/>
    <p:sldId id="272" r:id="rId13"/>
    <p:sldId id="271" r:id="rId14"/>
    <p:sldId id="265" r:id="rId1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B18C02-23A7-4D67-9496-C33E52B56D0F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C68EB3-78FE-4026-83EC-8042C845CA5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A2363F64-A340-4D18-B98B-A70760A447C6}" type="datetime1">
              <a:rPr lang="zh-CN" altLang="en-US" smtClean="0"/>
              <a:pPr/>
              <a:t>2011/11/22</a:t>
            </a:fld>
            <a:endParaRPr lang="en-US" altLang="zh-CN" smtClean="0"/>
          </a:p>
        </p:txBody>
      </p:sp>
      <p:sp>
        <p:nvSpPr>
          <p:cNvPr id="1741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DCC640-C167-4A8C-8E10-2E68D9278B4F}" type="slidenum">
              <a:rPr lang="en-US" altLang="zh-CN" smtClean="0"/>
              <a:pPr/>
              <a:t>10</a:t>
            </a:fld>
            <a:endParaRPr lang="en-US" altLang="zh-CN" smtClean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8875" y="5578475"/>
            <a:ext cx="8207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8" y="784225"/>
            <a:ext cx="9142412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52463" y="327025"/>
            <a:ext cx="12811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8270" tIns="39135" rIns="78270" bIns="39135">
            <a:spAutoFit/>
          </a:bodyPr>
          <a:lstStyle/>
          <a:p>
            <a:pPr defTabSz="784225" eaLnBrk="0" hangingPunct="0">
              <a:defRPr/>
            </a:pPr>
            <a:r>
              <a:rPr lang="en-US" altLang="zh-CN" sz="1500">
                <a:solidFill>
                  <a:srgbClr val="666666"/>
                </a:solidFill>
                <a:latin typeface="FrutigerNext LT Regular" charset="0"/>
                <a:ea typeface="ＭＳ Ｐゴシック" pitchFamily="34" charset="-128"/>
              </a:rPr>
              <a:t>06.April 2006</a:t>
            </a:r>
            <a:endParaRPr lang="en-US" altLang="zh-CN" sz="2100">
              <a:ea typeface="ＭＳ Ｐゴシック" pitchFamily="34" charset="-128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52463" y="6205538"/>
            <a:ext cx="2668587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8270" tIns="39135" rIns="78270" bIns="39135">
            <a:spAutoFit/>
          </a:bodyPr>
          <a:lstStyle/>
          <a:p>
            <a:pPr defTabSz="784225" eaLnBrk="0" hangingPunct="0">
              <a:defRPr/>
            </a:pPr>
            <a:r>
              <a:rPr lang="en-US" altLang="zh-CN" sz="1200">
                <a:latin typeface="FrutigerNext LT Bold" pitchFamily="1" charset="0"/>
                <a:ea typeface="ＭＳ Ｐゴシック" pitchFamily="34" charset="-128"/>
              </a:rPr>
              <a:t>HUAWEI TECHNOLOGIES CO., LTD.</a:t>
            </a:r>
            <a:endParaRPr lang="en-US" altLang="zh-CN" sz="2100">
              <a:ea typeface="ＭＳ Ｐゴシック" pitchFamily="34" charset="-128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246938" y="3984625"/>
            <a:ext cx="1503362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64" tIns="45680" rIns="91364" bIns="45680"/>
          <a:lstStyle/>
          <a:p>
            <a:pPr>
              <a:defRPr/>
            </a:pPr>
            <a:r>
              <a:rPr lang="en-US" altLang="zh-CN" sz="1800"/>
              <a:t>www.huawei.com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96075" y="115888"/>
            <a:ext cx="2124075" cy="60102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23850" y="115888"/>
            <a:ext cx="6219825" cy="60102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8875" y="5578475"/>
            <a:ext cx="8207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8" y="784225"/>
            <a:ext cx="9142412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52463" y="327025"/>
            <a:ext cx="12811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8270" tIns="39135" rIns="78270" bIns="39135">
            <a:spAutoFit/>
          </a:bodyPr>
          <a:lstStyle/>
          <a:p>
            <a:pPr defTabSz="784225" eaLnBrk="0" hangingPunct="0">
              <a:defRPr/>
            </a:pPr>
            <a:r>
              <a:rPr lang="en-US" altLang="zh-CN" sz="1500">
                <a:solidFill>
                  <a:srgbClr val="666666"/>
                </a:solidFill>
                <a:latin typeface="FrutigerNext LT Regular" charset="0"/>
                <a:ea typeface="ＭＳ Ｐゴシック" pitchFamily="34" charset="-128"/>
              </a:rPr>
              <a:t>06.April 2006</a:t>
            </a:r>
            <a:endParaRPr lang="en-US" altLang="zh-CN" sz="2100">
              <a:ea typeface="ＭＳ Ｐゴシック" pitchFamily="34" charset="-128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52463" y="6205538"/>
            <a:ext cx="2668587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8270" tIns="39135" rIns="78270" bIns="39135">
            <a:spAutoFit/>
          </a:bodyPr>
          <a:lstStyle/>
          <a:p>
            <a:pPr defTabSz="784225" eaLnBrk="0" hangingPunct="0">
              <a:defRPr/>
            </a:pPr>
            <a:r>
              <a:rPr lang="en-US" altLang="zh-CN" sz="1200">
                <a:latin typeface="FrutigerNext LT Bold" pitchFamily="1" charset="0"/>
                <a:ea typeface="ＭＳ Ｐゴシック" pitchFamily="34" charset="-128"/>
              </a:rPr>
              <a:t>HUAWEI TECHNOLOGIES CO., LTD.</a:t>
            </a:r>
            <a:endParaRPr lang="en-US" altLang="zh-CN" sz="2100">
              <a:ea typeface="ＭＳ Ｐゴシック" pitchFamily="34" charset="-128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246938" y="3984625"/>
            <a:ext cx="1503362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64" tIns="45680" rIns="91364" bIns="45680"/>
          <a:lstStyle/>
          <a:p>
            <a:pPr>
              <a:defRPr/>
            </a:pPr>
            <a:r>
              <a:rPr lang="en-US" altLang="zh-CN" sz="1800"/>
              <a:t>www.huawei.com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23850" y="908050"/>
            <a:ext cx="4171950" cy="5218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8050"/>
            <a:ext cx="4171950" cy="5218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96075" y="115888"/>
            <a:ext cx="2124075" cy="60102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23850" y="115888"/>
            <a:ext cx="6219825" cy="60102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8875" y="5578475"/>
            <a:ext cx="8207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8" y="784225"/>
            <a:ext cx="9142412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52463" y="327025"/>
            <a:ext cx="12811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8270" tIns="39135" rIns="78270" bIns="39135">
            <a:spAutoFit/>
          </a:bodyPr>
          <a:lstStyle/>
          <a:p>
            <a:pPr defTabSz="784225" eaLnBrk="0" hangingPunct="0">
              <a:defRPr/>
            </a:pPr>
            <a:r>
              <a:rPr lang="en-US" altLang="zh-CN" sz="1500">
                <a:solidFill>
                  <a:srgbClr val="666666"/>
                </a:solidFill>
                <a:latin typeface="FrutigerNext LT Regular" charset="0"/>
                <a:ea typeface="ＭＳ Ｐゴシック" pitchFamily="34" charset="-128"/>
              </a:rPr>
              <a:t>06.April 2006</a:t>
            </a:r>
            <a:endParaRPr lang="en-US" altLang="zh-CN" sz="2100">
              <a:ea typeface="ＭＳ Ｐゴシック" pitchFamily="34" charset="-128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52463" y="6205538"/>
            <a:ext cx="2668587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8270" tIns="39135" rIns="78270" bIns="39135">
            <a:spAutoFit/>
          </a:bodyPr>
          <a:lstStyle/>
          <a:p>
            <a:pPr defTabSz="784225" eaLnBrk="0" hangingPunct="0">
              <a:defRPr/>
            </a:pPr>
            <a:r>
              <a:rPr lang="en-US" altLang="zh-CN" sz="1200">
                <a:latin typeface="FrutigerNext LT Bold" pitchFamily="1" charset="0"/>
                <a:ea typeface="ＭＳ Ｐゴシック" pitchFamily="34" charset="-128"/>
              </a:rPr>
              <a:t>HUAWEI TECHNOLOGIES CO., LTD.</a:t>
            </a:r>
            <a:endParaRPr lang="en-US" altLang="zh-CN" sz="2100">
              <a:ea typeface="ＭＳ Ｐゴシック" pitchFamily="34" charset="-128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246938" y="3984625"/>
            <a:ext cx="1503362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64" tIns="45680" rIns="91364" bIns="45680"/>
          <a:lstStyle/>
          <a:p>
            <a:pPr>
              <a:defRPr/>
            </a:pPr>
            <a:r>
              <a:rPr lang="en-US" altLang="zh-CN" sz="1800"/>
              <a:t>www.huawei.com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23850" y="908050"/>
            <a:ext cx="4171950" cy="5218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8050"/>
            <a:ext cx="4171950" cy="5218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96075" y="115888"/>
            <a:ext cx="2124075" cy="60102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23850" y="115888"/>
            <a:ext cx="6219825" cy="60102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8875" y="5578475"/>
            <a:ext cx="8207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8" y="784225"/>
            <a:ext cx="9142412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52463" y="327025"/>
            <a:ext cx="12811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8270" tIns="39135" rIns="78270" bIns="39135">
            <a:spAutoFit/>
          </a:bodyPr>
          <a:lstStyle/>
          <a:p>
            <a:pPr defTabSz="784225" eaLnBrk="0" hangingPunct="0">
              <a:defRPr/>
            </a:pPr>
            <a:r>
              <a:rPr lang="en-US" altLang="zh-CN" sz="1500">
                <a:solidFill>
                  <a:srgbClr val="666666"/>
                </a:solidFill>
                <a:latin typeface="FrutigerNext LT Regular" charset="0"/>
                <a:ea typeface="ＭＳ Ｐゴシック" pitchFamily="34" charset="-128"/>
              </a:rPr>
              <a:t>06.April 2006</a:t>
            </a:r>
            <a:endParaRPr lang="en-US" altLang="zh-CN" sz="2100">
              <a:ea typeface="ＭＳ Ｐゴシック" pitchFamily="34" charset="-128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52463" y="6205538"/>
            <a:ext cx="2668587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8270" tIns="39135" rIns="78270" bIns="39135">
            <a:spAutoFit/>
          </a:bodyPr>
          <a:lstStyle/>
          <a:p>
            <a:pPr defTabSz="784225" eaLnBrk="0" hangingPunct="0">
              <a:defRPr/>
            </a:pPr>
            <a:r>
              <a:rPr lang="en-US" altLang="zh-CN" sz="1200">
                <a:latin typeface="FrutigerNext LT Bold" pitchFamily="1" charset="0"/>
                <a:ea typeface="ＭＳ Ｐゴシック" pitchFamily="34" charset="-128"/>
              </a:rPr>
              <a:t>HUAWEI TECHNOLOGIES CO., LTD.</a:t>
            </a:r>
            <a:endParaRPr lang="en-US" altLang="zh-CN" sz="2100">
              <a:ea typeface="ＭＳ Ｐゴシック" pitchFamily="34" charset="-128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246938" y="3984625"/>
            <a:ext cx="1503362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64" tIns="45680" rIns="91364" bIns="45680"/>
          <a:lstStyle/>
          <a:p>
            <a:pPr>
              <a:defRPr/>
            </a:pPr>
            <a:r>
              <a:rPr lang="en-US" altLang="zh-CN" sz="1800"/>
              <a:t>www.huawei.com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23850" y="908050"/>
            <a:ext cx="4171950" cy="5218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8050"/>
            <a:ext cx="4171950" cy="5218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23850" y="908050"/>
            <a:ext cx="4171950" cy="5218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8050"/>
            <a:ext cx="4171950" cy="5218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96075" y="115888"/>
            <a:ext cx="2124075" cy="60102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23850" y="115888"/>
            <a:ext cx="6219825" cy="60102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8875" y="5578475"/>
            <a:ext cx="8207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8" y="784225"/>
            <a:ext cx="9142412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52463" y="327025"/>
            <a:ext cx="12811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8270" tIns="39135" rIns="78270" bIns="39135">
            <a:spAutoFit/>
          </a:bodyPr>
          <a:lstStyle/>
          <a:p>
            <a:pPr defTabSz="784225" eaLnBrk="0" hangingPunct="0">
              <a:defRPr/>
            </a:pPr>
            <a:r>
              <a:rPr lang="en-US" altLang="zh-CN" sz="1500">
                <a:solidFill>
                  <a:srgbClr val="666666"/>
                </a:solidFill>
                <a:latin typeface="FrutigerNext LT Regular" charset="0"/>
                <a:ea typeface="ＭＳ Ｐゴシック" pitchFamily="34" charset="-128"/>
              </a:rPr>
              <a:t>06.April 2006</a:t>
            </a:r>
            <a:endParaRPr lang="en-US" altLang="zh-CN" sz="2100">
              <a:ea typeface="ＭＳ Ｐゴシック" pitchFamily="34" charset="-128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52463" y="6205538"/>
            <a:ext cx="2668587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8270" tIns="39135" rIns="78270" bIns="39135">
            <a:spAutoFit/>
          </a:bodyPr>
          <a:lstStyle/>
          <a:p>
            <a:pPr defTabSz="784225" eaLnBrk="0" hangingPunct="0">
              <a:defRPr/>
            </a:pPr>
            <a:r>
              <a:rPr lang="en-US" altLang="zh-CN" sz="1200">
                <a:latin typeface="FrutigerNext LT Bold" pitchFamily="1" charset="0"/>
                <a:ea typeface="ＭＳ Ｐゴシック" pitchFamily="34" charset="-128"/>
              </a:rPr>
              <a:t>HUAWEI TECHNOLOGIES CO., LTD.</a:t>
            </a:r>
            <a:endParaRPr lang="en-US" altLang="zh-CN" sz="2100">
              <a:ea typeface="ＭＳ Ｐゴシック" pitchFamily="34" charset="-128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246938" y="3984625"/>
            <a:ext cx="1503362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64" tIns="45680" rIns="91364" bIns="45680"/>
          <a:lstStyle/>
          <a:p>
            <a:pPr>
              <a:defRPr/>
            </a:pPr>
            <a:r>
              <a:rPr lang="en-US" altLang="zh-CN" sz="1800"/>
              <a:t>www.huawei.com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23850" y="908050"/>
            <a:ext cx="4171950" cy="5218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8050"/>
            <a:ext cx="4171950" cy="5218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96075" y="115888"/>
            <a:ext cx="2124075" cy="60102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23850" y="115888"/>
            <a:ext cx="6219825" cy="60102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115888"/>
            <a:ext cx="80645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8270" tIns="39135" rIns="78270" bIns="3913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908050"/>
            <a:ext cx="8496300" cy="521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8270" tIns="39135" rIns="78270" bIns="391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pic>
        <p:nvPicPr>
          <p:cNvPr id="1028" name="Picture 4" descr="7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221413"/>
            <a:ext cx="9142413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652463" y="6434138"/>
            <a:ext cx="19288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8276" tIns="39141" rIns="78276" bIns="39141">
            <a:spAutoFit/>
          </a:bodyPr>
          <a:lstStyle/>
          <a:p>
            <a:pPr defTabSz="784225" eaLnBrk="0" hangingPunct="0">
              <a:defRPr/>
            </a:pPr>
            <a:r>
              <a:rPr lang="en-US" altLang="zh-CN" sz="1200">
                <a:latin typeface="FrutigerNext LT Bold" pitchFamily="1" charset="0"/>
                <a:ea typeface="ＭＳ Ｐゴシック" pitchFamily="34" charset="-128"/>
              </a:rPr>
              <a:t>HUAWEI </a:t>
            </a:r>
            <a:r>
              <a:rPr lang="en-US" altLang="zh-CN" sz="1200">
                <a:solidFill>
                  <a:srgbClr val="990000"/>
                </a:solidFill>
                <a:latin typeface="FrutigerNext LT Bold" pitchFamily="1" charset="0"/>
                <a:ea typeface="ＭＳ Ｐゴシック" pitchFamily="34" charset="-128"/>
              </a:rPr>
              <a:t>CONFIDENTIAL</a:t>
            </a:r>
            <a:endParaRPr lang="en-US" altLang="zh-CN" sz="2100">
              <a:solidFill>
                <a:srgbClr val="990000"/>
              </a:solidFill>
              <a:ea typeface="ＭＳ Ｐゴシック" pitchFamily="34" charset="-128"/>
            </a:endParaRP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929313" y="6400800"/>
            <a:ext cx="1057275" cy="11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85000"/>
              </a:lnSpc>
              <a:defRPr sz="1000">
                <a:latin typeface="FrutigerNext LT Medium" pitchFamily="34" charset="0"/>
                <a:ea typeface="ＭＳ Ｐゴシック" pitchFamily="34" charset="-128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  <p:pic>
        <p:nvPicPr>
          <p:cNvPr id="1031" name="Picture 7" descr="8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508875" y="6408738"/>
            <a:ext cx="1309688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2782888" y="6407150"/>
            <a:ext cx="2778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8315" tIns="39159" rIns="78315" bIns="39159">
            <a:spAutoFit/>
          </a:bodyPr>
          <a:lstStyle/>
          <a:p>
            <a:pPr algn="ctr" defTabSz="784225">
              <a:spcBef>
                <a:spcPct val="50000"/>
              </a:spcBef>
              <a:defRPr/>
            </a:pPr>
            <a:r>
              <a:rPr lang="zh-CN" altLang="en-US" sz="1500">
                <a:ea typeface="楷体_GB2312" pitchFamily="49" charset="-122"/>
              </a:rPr>
              <a:t>内部资料 注意保密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+mj-lt"/>
          <a:ea typeface="+mj-ea"/>
          <a:cs typeface="+mj-cs"/>
        </a:defRPr>
      </a:lvl1pPr>
      <a:lvl2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2pPr>
      <a:lvl3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3pPr>
      <a:lvl4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4pPr>
      <a:lvl5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5pPr>
      <a:lvl6pPr marL="457200"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6pPr>
      <a:lvl7pPr marL="914400"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7pPr>
      <a:lvl8pPr marL="1371600"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8pPr>
      <a:lvl9pPr marL="1828800"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9pPr>
    </p:titleStyle>
    <p:bodyStyle>
      <a:lvl1pPr marL="252413" indent="-252413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Font typeface="Wingdings" pitchFamily="2" charset="2"/>
        <a:buChar char="n"/>
        <a:defRPr sz="1600" b="1">
          <a:solidFill>
            <a:schemeClr val="tx1"/>
          </a:solidFill>
          <a:latin typeface="+mn-lt"/>
          <a:ea typeface="+mn-ea"/>
          <a:cs typeface="+mn-cs"/>
        </a:defRPr>
      </a:lvl1pPr>
      <a:lvl2pPr marL="546100" indent="-209550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–"/>
        <a:defRPr sz="1900">
          <a:solidFill>
            <a:schemeClr val="tx1"/>
          </a:solidFill>
          <a:latin typeface="+mn-lt"/>
          <a:ea typeface="+mn-ea"/>
        </a:defRPr>
      </a:lvl2pPr>
      <a:lvl3pPr marL="839788" indent="-168275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•"/>
        <a:defRPr sz="1900">
          <a:solidFill>
            <a:schemeClr val="tx1"/>
          </a:solidFill>
          <a:latin typeface="+mn-lt"/>
          <a:ea typeface="+mn-ea"/>
        </a:defRPr>
      </a:lvl3pPr>
      <a:lvl4pPr marL="1174750" indent="-168275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–"/>
        <a:defRPr sz="1900">
          <a:solidFill>
            <a:schemeClr val="tx1"/>
          </a:solidFill>
          <a:latin typeface="+mn-lt"/>
          <a:ea typeface="+mn-ea"/>
        </a:defRPr>
      </a:lvl4pPr>
      <a:lvl5pPr marL="15097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5pPr>
      <a:lvl6pPr marL="19669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6pPr>
      <a:lvl7pPr marL="24241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7pPr>
      <a:lvl8pPr marL="28813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8pPr>
      <a:lvl9pPr marL="33385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115888"/>
            <a:ext cx="80645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8270" tIns="39135" rIns="78270" bIns="3913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908050"/>
            <a:ext cx="8496300" cy="521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8270" tIns="39135" rIns="78270" bIns="391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pic>
        <p:nvPicPr>
          <p:cNvPr id="1028" name="Picture 4" descr="7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221413"/>
            <a:ext cx="9142413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652463" y="6434138"/>
            <a:ext cx="19288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8276" tIns="39141" rIns="78276" bIns="39141">
            <a:spAutoFit/>
          </a:bodyPr>
          <a:lstStyle/>
          <a:p>
            <a:pPr defTabSz="784225" eaLnBrk="0" hangingPunct="0">
              <a:defRPr/>
            </a:pPr>
            <a:r>
              <a:rPr lang="en-US" altLang="zh-CN" sz="1200">
                <a:latin typeface="FrutigerNext LT Bold" pitchFamily="1" charset="0"/>
                <a:ea typeface="ＭＳ Ｐゴシック" pitchFamily="34" charset="-128"/>
              </a:rPr>
              <a:t>HUAWEI </a:t>
            </a:r>
            <a:r>
              <a:rPr lang="en-US" altLang="zh-CN" sz="1200">
                <a:solidFill>
                  <a:srgbClr val="990000"/>
                </a:solidFill>
                <a:latin typeface="FrutigerNext LT Bold" pitchFamily="1" charset="0"/>
                <a:ea typeface="ＭＳ Ｐゴシック" pitchFamily="34" charset="-128"/>
              </a:rPr>
              <a:t>CONFIDENTIAL</a:t>
            </a:r>
            <a:endParaRPr lang="en-US" altLang="zh-CN" sz="2100">
              <a:solidFill>
                <a:srgbClr val="990000"/>
              </a:solidFill>
              <a:ea typeface="ＭＳ Ｐゴシック" pitchFamily="34" charset="-128"/>
            </a:endParaRP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929313" y="6400800"/>
            <a:ext cx="1057275" cy="11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85000"/>
              </a:lnSpc>
              <a:defRPr sz="1000">
                <a:latin typeface="FrutigerNext LT Medium" pitchFamily="34" charset="0"/>
                <a:ea typeface="ＭＳ Ｐゴシック" pitchFamily="34" charset="-128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  <p:pic>
        <p:nvPicPr>
          <p:cNvPr id="1031" name="Picture 7" descr="8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508875" y="6408738"/>
            <a:ext cx="1309688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2782888" y="6407150"/>
            <a:ext cx="2778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8315" tIns="39159" rIns="78315" bIns="39159">
            <a:spAutoFit/>
          </a:bodyPr>
          <a:lstStyle/>
          <a:p>
            <a:pPr algn="ctr" defTabSz="784225">
              <a:spcBef>
                <a:spcPct val="50000"/>
              </a:spcBef>
              <a:defRPr/>
            </a:pPr>
            <a:r>
              <a:rPr lang="zh-CN" altLang="en-US" sz="1500">
                <a:ea typeface="楷体_GB2312" pitchFamily="49" charset="-122"/>
              </a:rPr>
              <a:t>内部资料 注意保密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+mj-lt"/>
          <a:ea typeface="+mj-ea"/>
          <a:cs typeface="+mj-cs"/>
        </a:defRPr>
      </a:lvl1pPr>
      <a:lvl2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2pPr>
      <a:lvl3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3pPr>
      <a:lvl4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4pPr>
      <a:lvl5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5pPr>
      <a:lvl6pPr marL="457200"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6pPr>
      <a:lvl7pPr marL="914400"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7pPr>
      <a:lvl8pPr marL="1371600"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8pPr>
      <a:lvl9pPr marL="1828800"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9pPr>
    </p:titleStyle>
    <p:bodyStyle>
      <a:lvl1pPr marL="252413" indent="-252413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Font typeface="Wingdings" pitchFamily="2" charset="2"/>
        <a:buChar char="n"/>
        <a:defRPr sz="1600" b="1">
          <a:solidFill>
            <a:schemeClr val="tx1"/>
          </a:solidFill>
          <a:latin typeface="+mn-lt"/>
          <a:ea typeface="+mn-ea"/>
          <a:cs typeface="+mn-cs"/>
        </a:defRPr>
      </a:lvl1pPr>
      <a:lvl2pPr marL="546100" indent="-209550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–"/>
        <a:defRPr sz="1900">
          <a:solidFill>
            <a:schemeClr val="tx1"/>
          </a:solidFill>
          <a:latin typeface="+mn-lt"/>
          <a:ea typeface="+mn-ea"/>
        </a:defRPr>
      </a:lvl2pPr>
      <a:lvl3pPr marL="839788" indent="-168275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•"/>
        <a:defRPr sz="1900">
          <a:solidFill>
            <a:schemeClr val="tx1"/>
          </a:solidFill>
          <a:latin typeface="+mn-lt"/>
          <a:ea typeface="+mn-ea"/>
        </a:defRPr>
      </a:lvl3pPr>
      <a:lvl4pPr marL="1174750" indent="-168275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–"/>
        <a:defRPr sz="1900">
          <a:solidFill>
            <a:schemeClr val="tx1"/>
          </a:solidFill>
          <a:latin typeface="+mn-lt"/>
          <a:ea typeface="+mn-ea"/>
        </a:defRPr>
      </a:lvl4pPr>
      <a:lvl5pPr marL="15097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5pPr>
      <a:lvl6pPr marL="19669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6pPr>
      <a:lvl7pPr marL="24241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7pPr>
      <a:lvl8pPr marL="28813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8pPr>
      <a:lvl9pPr marL="33385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115888"/>
            <a:ext cx="80645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8270" tIns="39135" rIns="78270" bIns="3913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908050"/>
            <a:ext cx="8496300" cy="521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8270" tIns="39135" rIns="78270" bIns="391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pic>
        <p:nvPicPr>
          <p:cNvPr id="1028" name="Picture 4" descr="7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221413"/>
            <a:ext cx="9142413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652463" y="6434138"/>
            <a:ext cx="19288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8276" tIns="39141" rIns="78276" bIns="39141">
            <a:spAutoFit/>
          </a:bodyPr>
          <a:lstStyle/>
          <a:p>
            <a:pPr defTabSz="784225" eaLnBrk="0" hangingPunct="0">
              <a:defRPr/>
            </a:pPr>
            <a:r>
              <a:rPr lang="en-US" altLang="zh-CN" sz="1200">
                <a:latin typeface="FrutigerNext LT Bold" pitchFamily="1" charset="0"/>
                <a:ea typeface="ＭＳ Ｐゴシック" pitchFamily="34" charset="-128"/>
              </a:rPr>
              <a:t>HUAWEI </a:t>
            </a:r>
            <a:r>
              <a:rPr lang="en-US" altLang="zh-CN" sz="1200">
                <a:solidFill>
                  <a:srgbClr val="990000"/>
                </a:solidFill>
                <a:latin typeface="FrutigerNext LT Bold" pitchFamily="1" charset="0"/>
                <a:ea typeface="ＭＳ Ｐゴシック" pitchFamily="34" charset="-128"/>
              </a:rPr>
              <a:t>CONFIDENTIAL</a:t>
            </a:r>
            <a:endParaRPr lang="en-US" altLang="zh-CN" sz="2100">
              <a:solidFill>
                <a:srgbClr val="990000"/>
              </a:solidFill>
              <a:ea typeface="ＭＳ Ｐゴシック" pitchFamily="34" charset="-128"/>
            </a:endParaRP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929313" y="6400800"/>
            <a:ext cx="1057275" cy="11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85000"/>
              </a:lnSpc>
              <a:defRPr sz="1000">
                <a:latin typeface="FrutigerNext LT Medium" pitchFamily="34" charset="0"/>
                <a:ea typeface="ＭＳ Ｐゴシック" pitchFamily="34" charset="-128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  <p:pic>
        <p:nvPicPr>
          <p:cNvPr id="1031" name="Picture 7" descr="8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508875" y="6408738"/>
            <a:ext cx="1309688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2782888" y="6407150"/>
            <a:ext cx="2778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8315" tIns="39159" rIns="78315" bIns="39159">
            <a:spAutoFit/>
          </a:bodyPr>
          <a:lstStyle/>
          <a:p>
            <a:pPr algn="ctr" defTabSz="784225">
              <a:spcBef>
                <a:spcPct val="50000"/>
              </a:spcBef>
              <a:defRPr/>
            </a:pPr>
            <a:r>
              <a:rPr lang="zh-CN" altLang="en-US" sz="1500">
                <a:ea typeface="楷体_GB2312" pitchFamily="49" charset="-122"/>
              </a:rPr>
              <a:t>内部资料 注意保密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+mj-lt"/>
          <a:ea typeface="+mj-ea"/>
          <a:cs typeface="+mj-cs"/>
        </a:defRPr>
      </a:lvl1pPr>
      <a:lvl2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2pPr>
      <a:lvl3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3pPr>
      <a:lvl4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4pPr>
      <a:lvl5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5pPr>
      <a:lvl6pPr marL="457200"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6pPr>
      <a:lvl7pPr marL="914400"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7pPr>
      <a:lvl8pPr marL="1371600"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8pPr>
      <a:lvl9pPr marL="1828800"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9pPr>
    </p:titleStyle>
    <p:bodyStyle>
      <a:lvl1pPr marL="252413" indent="-252413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Font typeface="Wingdings" pitchFamily="2" charset="2"/>
        <a:buChar char="n"/>
        <a:defRPr sz="1600" b="1">
          <a:solidFill>
            <a:schemeClr val="tx1"/>
          </a:solidFill>
          <a:latin typeface="+mn-lt"/>
          <a:ea typeface="+mn-ea"/>
          <a:cs typeface="+mn-cs"/>
        </a:defRPr>
      </a:lvl1pPr>
      <a:lvl2pPr marL="546100" indent="-209550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–"/>
        <a:defRPr sz="1900">
          <a:solidFill>
            <a:schemeClr val="tx1"/>
          </a:solidFill>
          <a:latin typeface="+mn-lt"/>
          <a:ea typeface="+mn-ea"/>
        </a:defRPr>
      </a:lvl2pPr>
      <a:lvl3pPr marL="839788" indent="-168275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•"/>
        <a:defRPr sz="1900">
          <a:solidFill>
            <a:schemeClr val="tx1"/>
          </a:solidFill>
          <a:latin typeface="+mn-lt"/>
          <a:ea typeface="+mn-ea"/>
        </a:defRPr>
      </a:lvl3pPr>
      <a:lvl4pPr marL="1174750" indent="-168275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–"/>
        <a:defRPr sz="1900">
          <a:solidFill>
            <a:schemeClr val="tx1"/>
          </a:solidFill>
          <a:latin typeface="+mn-lt"/>
          <a:ea typeface="+mn-ea"/>
        </a:defRPr>
      </a:lvl4pPr>
      <a:lvl5pPr marL="15097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5pPr>
      <a:lvl6pPr marL="19669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6pPr>
      <a:lvl7pPr marL="24241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7pPr>
      <a:lvl8pPr marL="28813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8pPr>
      <a:lvl9pPr marL="33385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115888"/>
            <a:ext cx="80645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8270" tIns="39135" rIns="78270" bIns="3913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908050"/>
            <a:ext cx="8496300" cy="521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8270" tIns="39135" rIns="78270" bIns="391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pic>
        <p:nvPicPr>
          <p:cNvPr id="1028" name="Picture 4" descr="7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221413"/>
            <a:ext cx="9142413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652463" y="6434138"/>
            <a:ext cx="19288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8276" tIns="39141" rIns="78276" bIns="39141">
            <a:spAutoFit/>
          </a:bodyPr>
          <a:lstStyle/>
          <a:p>
            <a:pPr defTabSz="784225" eaLnBrk="0" hangingPunct="0">
              <a:defRPr/>
            </a:pPr>
            <a:r>
              <a:rPr lang="en-US" altLang="zh-CN" sz="1200">
                <a:latin typeface="FrutigerNext LT Bold" pitchFamily="1" charset="0"/>
                <a:ea typeface="ＭＳ Ｐゴシック" pitchFamily="34" charset="-128"/>
              </a:rPr>
              <a:t>HUAWEI </a:t>
            </a:r>
            <a:r>
              <a:rPr lang="en-US" altLang="zh-CN" sz="1200">
                <a:solidFill>
                  <a:srgbClr val="990000"/>
                </a:solidFill>
                <a:latin typeface="FrutigerNext LT Bold" pitchFamily="1" charset="0"/>
                <a:ea typeface="ＭＳ Ｐゴシック" pitchFamily="34" charset="-128"/>
              </a:rPr>
              <a:t>CONFIDENTIAL</a:t>
            </a:r>
            <a:endParaRPr lang="en-US" altLang="zh-CN" sz="2100">
              <a:solidFill>
                <a:srgbClr val="990000"/>
              </a:solidFill>
              <a:ea typeface="ＭＳ Ｐゴシック" pitchFamily="34" charset="-128"/>
            </a:endParaRP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929313" y="6400800"/>
            <a:ext cx="1057275" cy="11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85000"/>
              </a:lnSpc>
              <a:defRPr sz="1000">
                <a:latin typeface="FrutigerNext LT Medium" pitchFamily="34" charset="0"/>
                <a:ea typeface="ＭＳ Ｐゴシック" pitchFamily="34" charset="-128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  <p:pic>
        <p:nvPicPr>
          <p:cNvPr id="1031" name="Picture 7" descr="8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508875" y="6408738"/>
            <a:ext cx="1309688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2782888" y="6407150"/>
            <a:ext cx="2778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8315" tIns="39159" rIns="78315" bIns="39159">
            <a:spAutoFit/>
          </a:bodyPr>
          <a:lstStyle/>
          <a:p>
            <a:pPr algn="ctr" defTabSz="784225">
              <a:spcBef>
                <a:spcPct val="50000"/>
              </a:spcBef>
              <a:defRPr/>
            </a:pPr>
            <a:r>
              <a:rPr lang="zh-CN" altLang="en-US" sz="1500">
                <a:ea typeface="楷体_GB2312" pitchFamily="49" charset="-122"/>
              </a:rPr>
              <a:t>内部资料 注意保密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xStyles>
    <p:titleStyle>
      <a:lvl1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+mj-lt"/>
          <a:ea typeface="+mj-ea"/>
          <a:cs typeface="+mj-cs"/>
        </a:defRPr>
      </a:lvl1pPr>
      <a:lvl2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2pPr>
      <a:lvl3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3pPr>
      <a:lvl4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4pPr>
      <a:lvl5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5pPr>
      <a:lvl6pPr marL="457200"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6pPr>
      <a:lvl7pPr marL="914400"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7pPr>
      <a:lvl8pPr marL="1371600"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8pPr>
      <a:lvl9pPr marL="1828800"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9pPr>
    </p:titleStyle>
    <p:bodyStyle>
      <a:lvl1pPr marL="252413" indent="-252413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Font typeface="Wingdings" pitchFamily="2" charset="2"/>
        <a:buChar char="n"/>
        <a:defRPr sz="1600" b="1">
          <a:solidFill>
            <a:schemeClr val="tx1"/>
          </a:solidFill>
          <a:latin typeface="+mn-lt"/>
          <a:ea typeface="+mn-ea"/>
          <a:cs typeface="+mn-cs"/>
        </a:defRPr>
      </a:lvl1pPr>
      <a:lvl2pPr marL="546100" indent="-209550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–"/>
        <a:defRPr sz="1900">
          <a:solidFill>
            <a:schemeClr val="tx1"/>
          </a:solidFill>
          <a:latin typeface="+mn-lt"/>
          <a:ea typeface="+mn-ea"/>
        </a:defRPr>
      </a:lvl2pPr>
      <a:lvl3pPr marL="839788" indent="-168275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•"/>
        <a:defRPr sz="1900">
          <a:solidFill>
            <a:schemeClr val="tx1"/>
          </a:solidFill>
          <a:latin typeface="+mn-lt"/>
          <a:ea typeface="+mn-ea"/>
        </a:defRPr>
      </a:lvl3pPr>
      <a:lvl4pPr marL="1174750" indent="-168275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–"/>
        <a:defRPr sz="1900">
          <a:solidFill>
            <a:schemeClr val="tx1"/>
          </a:solidFill>
          <a:latin typeface="+mn-lt"/>
          <a:ea typeface="+mn-ea"/>
        </a:defRPr>
      </a:lvl4pPr>
      <a:lvl5pPr marL="15097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5pPr>
      <a:lvl6pPr marL="19669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6pPr>
      <a:lvl7pPr marL="24241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7pPr>
      <a:lvl8pPr marL="28813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8pPr>
      <a:lvl9pPr marL="33385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115888"/>
            <a:ext cx="80645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8270" tIns="39135" rIns="78270" bIns="3913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908050"/>
            <a:ext cx="8496300" cy="521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8270" tIns="39135" rIns="78270" bIns="391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pic>
        <p:nvPicPr>
          <p:cNvPr id="1028" name="Picture 4" descr="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221413"/>
            <a:ext cx="9142413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652463" y="6434138"/>
            <a:ext cx="19288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8276" tIns="39141" rIns="78276" bIns="39141">
            <a:spAutoFit/>
          </a:bodyPr>
          <a:lstStyle/>
          <a:p>
            <a:pPr defTabSz="784225" eaLnBrk="0" hangingPunct="0">
              <a:defRPr/>
            </a:pPr>
            <a:r>
              <a:rPr lang="en-US" altLang="zh-CN" sz="1200">
                <a:latin typeface="FrutigerNext LT Bold" pitchFamily="1" charset="0"/>
                <a:ea typeface="ＭＳ Ｐゴシック" pitchFamily="34" charset="-128"/>
              </a:rPr>
              <a:t>HUAWEI </a:t>
            </a:r>
            <a:r>
              <a:rPr lang="en-US" altLang="zh-CN" sz="1200">
                <a:solidFill>
                  <a:srgbClr val="990000"/>
                </a:solidFill>
                <a:latin typeface="FrutigerNext LT Bold" pitchFamily="1" charset="0"/>
                <a:ea typeface="ＭＳ Ｐゴシック" pitchFamily="34" charset="-128"/>
              </a:rPr>
              <a:t>CONFIDENTIAL</a:t>
            </a:r>
            <a:endParaRPr lang="en-US" altLang="zh-CN" sz="2100">
              <a:solidFill>
                <a:srgbClr val="990000"/>
              </a:solidFill>
              <a:ea typeface="ＭＳ Ｐゴシック" pitchFamily="34" charset="-128"/>
            </a:endParaRP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929313" y="6400800"/>
            <a:ext cx="1057275" cy="11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85000"/>
              </a:lnSpc>
              <a:defRPr sz="1000">
                <a:latin typeface="FrutigerNext LT Medium" pitchFamily="34" charset="0"/>
                <a:ea typeface="ＭＳ Ｐゴシック" pitchFamily="34" charset="-128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2011/11/22</a:t>
            </a:fld>
            <a:endParaRPr lang="zh-CN" altLang="en-US"/>
          </a:p>
        </p:txBody>
      </p:sp>
      <p:pic>
        <p:nvPicPr>
          <p:cNvPr id="1031" name="Picture 7" descr="8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508875" y="6408738"/>
            <a:ext cx="1309688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2782888" y="6407150"/>
            <a:ext cx="2778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8315" tIns="39159" rIns="78315" bIns="39159">
            <a:spAutoFit/>
          </a:bodyPr>
          <a:lstStyle/>
          <a:p>
            <a:pPr algn="ctr" defTabSz="784225">
              <a:spcBef>
                <a:spcPct val="50000"/>
              </a:spcBef>
              <a:defRPr/>
            </a:pPr>
            <a:r>
              <a:rPr lang="zh-CN" altLang="en-US" sz="1500">
                <a:ea typeface="楷体_GB2312" pitchFamily="49" charset="-122"/>
              </a:rPr>
              <a:t>内部资料 注意保密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+mj-lt"/>
          <a:ea typeface="+mj-ea"/>
          <a:cs typeface="+mj-cs"/>
        </a:defRPr>
      </a:lvl1pPr>
      <a:lvl2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2pPr>
      <a:lvl3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3pPr>
      <a:lvl4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4pPr>
      <a:lvl5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5pPr>
      <a:lvl6pPr marL="457200"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6pPr>
      <a:lvl7pPr marL="914400"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7pPr>
      <a:lvl8pPr marL="1371600"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8pPr>
      <a:lvl9pPr marL="1828800"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9pPr>
    </p:titleStyle>
    <p:bodyStyle>
      <a:lvl1pPr marL="252413" indent="-252413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Font typeface="Wingdings" pitchFamily="2" charset="2"/>
        <a:buChar char="n"/>
        <a:defRPr sz="1600" b="1">
          <a:solidFill>
            <a:schemeClr val="tx1"/>
          </a:solidFill>
          <a:latin typeface="+mn-lt"/>
          <a:ea typeface="+mn-ea"/>
          <a:cs typeface="+mn-cs"/>
        </a:defRPr>
      </a:lvl1pPr>
      <a:lvl2pPr marL="546100" indent="-209550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–"/>
        <a:defRPr sz="1900">
          <a:solidFill>
            <a:schemeClr val="tx1"/>
          </a:solidFill>
          <a:latin typeface="+mn-lt"/>
          <a:ea typeface="+mn-ea"/>
        </a:defRPr>
      </a:lvl2pPr>
      <a:lvl3pPr marL="839788" indent="-168275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•"/>
        <a:defRPr sz="1900">
          <a:solidFill>
            <a:schemeClr val="tx1"/>
          </a:solidFill>
          <a:latin typeface="+mn-lt"/>
          <a:ea typeface="+mn-ea"/>
        </a:defRPr>
      </a:lvl3pPr>
      <a:lvl4pPr marL="1174750" indent="-168275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–"/>
        <a:defRPr sz="1900">
          <a:solidFill>
            <a:schemeClr val="tx1"/>
          </a:solidFill>
          <a:latin typeface="+mn-lt"/>
          <a:ea typeface="+mn-ea"/>
        </a:defRPr>
      </a:lvl4pPr>
      <a:lvl5pPr marL="15097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5pPr>
      <a:lvl6pPr marL="19669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6pPr>
      <a:lvl7pPr marL="24241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7pPr>
      <a:lvl8pPr marL="28813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8pPr>
      <a:lvl9pPr marL="33385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___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Microsoft_Office_Excel____2.xlsx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___3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package" Target="../embeddings/Microsoft_Office_Excel____4.xlsx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5536" y="1916832"/>
            <a:ext cx="63367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 smtClean="0"/>
              <a:t>Remove potential duplicate modes from the candidate mode list for </a:t>
            </a:r>
            <a:r>
              <a:rPr lang="en-US" altLang="zh-CN" sz="2800" b="1" dirty="0" err="1" smtClean="0"/>
              <a:t>chroma</a:t>
            </a:r>
            <a:r>
              <a:rPr lang="en-US" altLang="zh-CN" sz="2800" b="1" dirty="0" smtClean="0"/>
              <a:t> intra prediction</a:t>
            </a:r>
            <a:endParaRPr lang="zh-CN" altLang="en-US" sz="2800" dirty="0"/>
          </a:p>
        </p:txBody>
      </p:sp>
      <p:sp>
        <p:nvSpPr>
          <p:cNvPr id="5" name="矩形 4"/>
          <p:cNvSpPr/>
          <p:nvPr/>
        </p:nvSpPr>
        <p:spPr>
          <a:xfrm>
            <a:off x="395536" y="4725144"/>
            <a:ext cx="63367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 err="1" smtClean="0"/>
              <a:t>Haitao</a:t>
            </a:r>
            <a:r>
              <a:rPr lang="en-US" altLang="zh-CN" sz="2000" b="1" dirty="0" smtClean="0"/>
              <a:t> Yang, </a:t>
            </a:r>
            <a:r>
              <a:rPr lang="en-US" altLang="zh-CN" sz="2000" b="1" dirty="0" err="1" smtClean="0"/>
              <a:t>Jiantong</a:t>
            </a:r>
            <a:r>
              <a:rPr lang="en-US" altLang="zh-CN" sz="2000" b="1" dirty="0" smtClean="0"/>
              <a:t> Zhou, </a:t>
            </a:r>
            <a:r>
              <a:rPr lang="en-US" altLang="zh-CN" sz="2000" b="1" dirty="0" err="1" smtClean="0"/>
              <a:t>Haoping</a:t>
            </a:r>
            <a:r>
              <a:rPr lang="en-US" altLang="zh-CN" sz="2000" b="1" dirty="0" smtClean="0"/>
              <a:t> Yu</a:t>
            </a:r>
            <a:endParaRPr lang="zh-CN" altLang="en-US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3236913" y="2132013"/>
            <a:ext cx="26320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8309" tIns="39153" rIns="78309" bIns="39153">
            <a:spAutoFit/>
          </a:bodyPr>
          <a:lstStyle/>
          <a:p>
            <a:pPr defTabSz="784225" eaLnBrk="0" hangingPunct="0"/>
            <a:r>
              <a:rPr lang="en-US" altLang="zh-CN" sz="4000">
                <a:solidFill>
                  <a:schemeClr val="bg1"/>
                </a:solidFill>
                <a:latin typeface="FrutigerNext LT Medium" pitchFamily="34" charset="0"/>
                <a:ea typeface="ＭＳ Ｐゴシック" pitchFamily="34" charset="-128"/>
              </a:rPr>
              <a:t>Thank You</a:t>
            </a:r>
            <a:endParaRPr lang="en-US" altLang="zh-CN" sz="4000">
              <a:latin typeface="FrutigerNext LT Medium" pitchFamily="34" charset="0"/>
              <a:ea typeface="ＭＳ Ｐゴシック" pitchFamily="34" charset="-128"/>
            </a:endParaRP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3460750" y="3330575"/>
            <a:ext cx="2171700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8309" tIns="39153" rIns="78309" bIns="39153">
            <a:spAutoFit/>
          </a:bodyPr>
          <a:lstStyle/>
          <a:p>
            <a:pPr defTabSz="784225" eaLnBrk="0" hangingPunct="0"/>
            <a:r>
              <a:rPr lang="en-US" altLang="zh-CN" sz="2100">
                <a:solidFill>
                  <a:schemeClr val="bg1"/>
                </a:solidFill>
                <a:latin typeface="FrutigerNext LT Regular" charset="0"/>
                <a:ea typeface="ＭＳ Ｐゴシック" pitchFamily="34" charset="-128"/>
              </a:rPr>
              <a:t>www.huawei.com</a:t>
            </a:r>
            <a:endParaRPr lang="en-US" altLang="zh-CN" sz="4000">
              <a:latin typeface="FrutigerNext LT Regular" charset="0"/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Summary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850" y="908050"/>
            <a:ext cx="8496622" cy="5473278"/>
          </a:xfrm>
        </p:spPr>
        <p:txBody>
          <a:bodyPr>
            <a:normAutofit fontScale="85000" lnSpcReduction="10000"/>
          </a:bodyPr>
          <a:lstStyle/>
          <a:p>
            <a:r>
              <a:rPr lang="en-US" altLang="zh-CN" sz="2400" dirty="0" smtClean="0"/>
              <a:t>A simplified </a:t>
            </a:r>
            <a:r>
              <a:rPr lang="en-US" altLang="zh-CN" sz="2400" dirty="0" err="1" smtClean="0"/>
              <a:t>chroma</a:t>
            </a:r>
            <a:r>
              <a:rPr lang="en-US" altLang="zh-CN" sz="2400" dirty="0" smtClean="0"/>
              <a:t> intra prediction scheme</a:t>
            </a:r>
          </a:p>
          <a:p>
            <a:pPr lvl="1"/>
            <a:r>
              <a:rPr lang="en-US" altLang="zh-CN" sz="2000" dirty="0" smtClean="0"/>
              <a:t>Basic idea: </a:t>
            </a:r>
            <a:r>
              <a:rPr lang="en-US" altLang="zh-CN" sz="2000" dirty="0" err="1" smtClean="0"/>
              <a:t>chroma</a:t>
            </a:r>
            <a:r>
              <a:rPr lang="en-US" altLang="zh-CN" sz="2000" dirty="0" smtClean="0"/>
              <a:t> component is much easier coded than </a:t>
            </a:r>
            <a:r>
              <a:rPr lang="en-US" altLang="zh-CN" sz="2000" dirty="0" err="1" smtClean="0"/>
              <a:t>luma</a:t>
            </a:r>
            <a:r>
              <a:rPr lang="en-US" altLang="zh-CN" sz="2000" dirty="0" smtClean="0"/>
              <a:t>, so why not use a much simpler coding scheme than current method in HM4.0?</a:t>
            </a:r>
          </a:p>
          <a:p>
            <a:pPr lvl="1"/>
            <a:r>
              <a:rPr lang="en-US" altLang="zh-CN" sz="2000" dirty="0" smtClean="0"/>
              <a:t>Two candidate mode: DM, LM </a:t>
            </a:r>
            <a:br>
              <a:rPr lang="en-US" altLang="zh-CN" sz="2000" dirty="0" smtClean="0"/>
            </a:br>
            <a:r>
              <a:rPr lang="en-US" altLang="zh-CN" sz="2000" dirty="0" smtClean="0"/>
              <a:t>when </a:t>
            </a:r>
            <a:r>
              <a:rPr lang="en-US" altLang="zh-CN" sz="2000" dirty="0" err="1" smtClean="0"/>
              <a:t>chroma_pred_from_luma_enabled_flag</a:t>
            </a:r>
            <a:r>
              <a:rPr lang="en-US" altLang="zh-CN" sz="2000" dirty="0" smtClean="0"/>
              <a:t> is equal to 1</a:t>
            </a:r>
          </a:p>
          <a:p>
            <a:pPr lvl="1"/>
            <a:r>
              <a:rPr lang="en-US" altLang="zh-CN" sz="2000" dirty="0" smtClean="0"/>
              <a:t>Only one mode: DM</a:t>
            </a:r>
            <a:br>
              <a:rPr lang="en-US" altLang="zh-CN" sz="2000" dirty="0" smtClean="0"/>
            </a:br>
            <a:r>
              <a:rPr lang="en-US" altLang="zh-CN" sz="2000" dirty="0" smtClean="0"/>
              <a:t>when </a:t>
            </a:r>
            <a:r>
              <a:rPr lang="en-US" altLang="zh-CN" sz="2000" dirty="0" err="1" smtClean="0"/>
              <a:t>chroma_pred_from_luma_enabled_flag</a:t>
            </a:r>
            <a:r>
              <a:rPr lang="en-US" altLang="zh-CN" sz="2000" dirty="0" smtClean="0"/>
              <a:t> is equal to 0</a:t>
            </a:r>
          </a:p>
          <a:p>
            <a:r>
              <a:rPr lang="en-US" altLang="zh-CN" sz="2400" dirty="0" smtClean="0"/>
              <a:t>Benefits</a:t>
            </a:r>
          </a:p>
          <a:p>
            <a:pPr lvl="1"/>
            <a:r>
              <a:rPr lang="en-US" altLang="zh-CN" sz="2000" dirty="0" smtClean="0"/>
              <a:t>Remove dynamic interpretation of the parsed codeword: simpler decoding and neat WD text</a:t>
            </a:r>
          </a:p>
          <a:p>
            <a:pPr lvl="1"/>
            <a:r>
              <a:rPr lang="en-US" altLang="zh-CN" sz="2000" dirty="0" smtClean="0"/>
              <a:t>Totally one or two candidate mode for </a:t>
            </a:r>
            <a:r>
              <a:rPr lang="en-US" altLang="zh-CN" sz="2000" dirty="0" err="1" smtClean="0"/>
              <a:t>chroma</a:t>
            </a:r>
            <a:r>
              <a:rPr lang="en-US" altLang="zh-CN" sz="2000" dirty="0" smtClean="0"/>
              <a:t> intra prediction: fast encoding</a:t>
            </a:r>
          </a:p>
          <a:p>
            <a:pPr lvl="1"/>
            <a:r>
              <a:rPr lang="en-US" altLang="zh-CN" sz="2000" dirty="0" smtClean="0"/>
              <a:t>New working point with BD-Rate gain for </a:t>
            </a:r>
            <a:r>
              <a:rPr lang="en-US" altLang="zh-CN" sz="2000" dirty="0" err="1" smtClean="0"/>
              <a:t>luma</a:t>
            </a:r>
            <a:r>
              <a:rPr lang="en-US" altLang="zh-CN" sz="2000" dirty="0" smtClean="0"/>
              <a:t> component, RD-Rate loss for </a:t>
            </a:r>
            <a:r>
              <a:rPr lang="en-US" altLang="zh-CN" sz="2000" dirty="0" err="1" smtClean="0"/>
              <a:t>chroma</a:t>
            </a:r>
            <a:r>
              <a:rPr lang="en-US" altLang="zh-CN" sz="2000" dirty="0" smtClean="0"/>
              <a:t> </a:t>
            </a:r>
            <a:r>
              <a:rPr lang="en-US" altLang="zh-CN" sz="2000" dirty="0" smtClean="0"/>
              <a:t>components, in terms of BD-Rate based on averaged PSNR, the coding performance is almost not changed</a:t>
            </a:r>
            <a:endParaRPr lang="en-US" altLang="zh-CN" sz="2000" dirty="0" smtClean="0"/>
          </a:p>
          <a:p>
            <a:pPr lvl="1"/>
            <a:r>
              <a:rPr lang="en-US" altLang="zh-CN" sz="2000" dirty="0" smtClean="0"/>
              <a:t>No obvious color degradation in subjective viewing</a:t>
            </a:r>
            <a:endParaRPr lang="zh-CN" altLang="en-US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Analysis of candidate modes for </a:t>
            </a:r>
            <a:r>
              <a:rPr lang="en-US" altLang="zh-CN" dirty="0" err="1" smtClean="0"/>
              <a:t>chroma</a:t>
            </a:r>
            <a:r>
              <a:rPr lang="en-US" altLang="zh-CN" dirty="0" smtClean="0"/>
              <a:t> intra prediction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sz="2200" dirty="0" smtClean="0"/>
              <a:t>Classification of the six candidate </a:t>
            </a:r>
            <a:r>
              <a:rPr lang="en-US" altLang="zh-CN" sz="2200" dirty="0" err="1" smtClean="0"/>
              <a:t>chroma</a:t>
            </a:r>
            <a:r>
              <a:rPr lang="en-US" altLang="zh-CN" sz="2200" dirty="0" smtClean="0"/>
              <a:t> intra prediction modes</a:t>
            </a:r>
          </a:p>
          <a:p>
            <a:endParaRPr lang="en-US" altLang="zh-CN" sz="2200" dirty="0" smtClean="0"/>
          </a:p>
          <a:p>
            <a:endParaRPr lang="en-US" altLang="zh-CN" sz="2200" dirty="0" smtClean="0"/>
          </a:p>
          <a:p>
            <a:endParaRPr lang="en-US" altLang="zh-CN" sz="2200" dirty="0" smtClean="0"/>
          </a:p>
          <a:p>
            <a:r>
              <a:rPr lang="en-US" altLang="zh-CN" sz="2200" dirty="0" smtClean="0"/>
              <a:t>Specific modes: DM and LM complement with each other</a:t>
            </a:r>
          </a:p>
          <a:p>
            <a:pPr lvl="1"/>
            <a:r>
              <a:rPr lang="en-US" altLang="zh-CN" dirty="0" smtClean="0"/>
              <a:t>DM exploits the correlation of the texture directionality</a:t>
            </a:r>
          </a:p>
          <a:p>
            <a:pPr lvl="1"/>
            <a:r>
              <a:rPr lang="en-US" altLang="zh-CN" dirty="0" smtClean="0"/>
              <a:t>LM exploits the correlation of the sample intensity</a:t>
            </a:r>
          </a:p>
          <a:p>
            <a:r>
              <a:rPr lang="en-US" altLang="zh-CN" sz="2200" dirty="0" smtClean="0"/>
              <a:t>Potential duplicate modes</a:t>
            </a:r>
          </a:p>
          <a:p>
            <a:pPr lvl="1"/>
            <a:r>
              <a:rPr lang="en-US" altLang="zh-CN" dirty="0" smtClean="0"/>
              <a:t>When </a:t>
            </a:r>
            <a:r>
              <a:rPr lang="en-US" altLang="zh-CN" dirty="0" err="1" smtClean="0"/>
              <a:t>luma</a:t>
            </a:r>
            <a:r>
              <a:rPr lang="en-US" altLang="zh-CN" dirty="0" smtClean="0"/>
              <a:t> mode is one of them, the signaled </a:t>
            </a:r>
            <a:r>
              <a:rPr lang="en-US" altLang="zh-CN" dirty="0" err="1" smtClean="0"/>
              <a:t>chroma</a:t>
            </a:r>
            <a:r>
              <a:rPr lang="en-US" altLang="zh-CN" dirty="0" smtClean="0"/>
              <a:t> mode duplicate with DM mode. In this case, a decoder interprets the signaled </a:t>
            </a:r>
            <a:r>
              <a:rPr lang="en-US" altLang="zh-CN" dirty="0" err="1" smtClean="0"/>
              <a:t>chroma</a:t>
            </a:r>
            <a:r>
              <a:rPr lang="en-US" altLang="zh-CN" dirty="0" smtClean="0"/>
              <a:t> mode as the substitute mode (Ver+8 in HM4.0)</a:t>
            </a:r>
            <a:endParaRPr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755576" y="1844824"/>
          <a:ext cx="7632850" cy="1152128"/>
        </p:xfrm>
        <a:graphic>
          <a:graphicData uri="http://schemas.openxmlformats.org/drawingml/2006/table">
            <a:tbl>
              <a:tblPr/>
              <a:tblGrid>
                <a:gridCol w="1907645"/>
                <a:gridCol w="1907645"/>
                <a:gridCol w="954390"/>
                <a:gridCol w="954390"/>
                <a:gridCol w="954390"/>
                <a:gridCol w="954390"/>
              </a:tblGrid>
              <a:tr h="785663">
                <a:tc gridSpan="2">
                  <a:txBody>
                    <a:bodyPr/>
                    <a:lstStyle/>
                    <a:p>
                      <a:pPr algn="ctr" fontAlgn="auto" hangingPunct="1">
                        <a:lnSpc>
                          <a:spcPct val="119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20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Specific </a:t>
                      </a:r>
                      <a:r>
                        <a:rPr lang="en-US" sz="2000" b="1" kern="100" dirty="0" smtClean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modes</a:t>
                      </a:r>
                      <a:br>
                        <a:rPr lang="en-US" sz="2000" b="1" kern="100" dirty="0" smtClean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</a:br>
                      <a:r>
                        <a:rPr lang="en-US" sz="2000" kern="100" dirty="0" smtClean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(only </a:t>
                      </a:r>
                      <a:r>
                        <a:rPr lang="en-US" sz="20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for </a:t>
                      </a:r>
                      <a:r>
                        <a:rPr lang="en-US" sz="2000" kern="100" dirty="0" err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chroma</a:t>
                      </a:r>
                      <a:r>
                        <a:rPr lang="en-US" sz="20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 prediction)</a:t>
                      </a:r>
                      <a:endParaRPr lang="zh-CN" sz="20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lnSpc>
                          <a:spcPct val="119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20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Potential duplicate </a:t>
                      </a:r>
                      <a:r>
                        <a:rPr lang="en-US" sz="2000" b="1" kern="100" dirty="0" smtClean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modes</a:t>
                      </a:r>
                      <a:br>
                        <a:rPr lang="en-US" sz="2000" b="1" kern="100" dirty="0" smtClean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</a:br>
                      <a:r>
                        <a:rPr lang="en-US" sz="2000" kern="100" dirty="0" smtClean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(also </a:t>
                      </a:r>
                      <a:r>
                        <a:rPr lang="en-US" sz="20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for </a:t>
                      </a:r>
                      <a:r>
                        <a:rPr lang="en-US" sz="2000" kern="100" dirty="0" err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luma</a:t>
                      </a:r>
                      <a:r>
                        <a:rPr lang="en-US" sz="20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 prediction)</a:t>
                      </a:r>
                      <a:endParaRPr lang="zh-CN" sz="20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66465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宋体"/>
                          <a:cs typeface="Times New Roman"/>
                        </a:rPr>
                        <a:t>DM</a:t>
                      </a:r>
                      <a:endParaRPr lang="zh-CN" sz="20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宋体"/>
                          <a:cs typeface="Times New Roman"/>
                        </a:rPr>
                        <a:t>LM</a:t>
                      </a:r>
                      <a:endParaRPr lang="zh-CN" sz="20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00" dirty="0">
                          <a:latin typeface="Times New Roman"/>
                          <a:ea typeface="宋体"/>
                          <a:cs typeface="Times New Roman"/>
                        </a:rPr>
                        <a:t>Planar</a:t>
                      </a:r>
                      <a:endParaRPr lang="zh-CN" sz="20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00" dirty="0" err="1">
                          <a:latin typeface="Times New Roman"/>
                          <a:ea typeface="宋体"/>
                          <a:cs typeface="Times New Roman"/>
                        </a:rPr>
                        <a:t>Ver</a:t>
                      </a:r>
                      <a:endParaRPr lang="zh-CN" sz="20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00" dirty="0" err="1">
                          <a:latin typeface="Times New Roman"/>
                          <a:ea typeface="宋体"/>
                          <a:cs typeface="Times New Roman"/>
                        </a:rPr>
                        <a:t>Hor</a:t>
                      </a:r>
                      <a:endParaRPr lang="zh-CN" sz="20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00" dirty="0">
                          <a:latin typeface="Times New Roman"/>
                          <a:ea typeface="宋体"/>
                          <a:cs typeface="Times New Roman"/>
                        </a:rPr>
                        <a:t>DC</a:t>
                      </a:r>
                      <a:endParaRPr lang="zh-CN" sz="20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A simplified </a:t>
            </a:r>
            <a:r>
              <a:rPr lang="en-US" altLang="zh-CN" dirty="0" err="1" smtClean="0"/>
              <a:t>chroma</a:t>
            </a:r>
            <a:r>
              <a:rPr lang="en-US" altLang="zh-CN" dirty="0" smtClean="0"/>
              <a:t> intra  prediction scheme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zh-CN" sz="2200" dirty="0" smtClean="0"/>
              <a:t>Proposed solution</a:t>
            </a:r>
            <a:br>
              <a:rPr lang="en-US" altLang="zh-CN" sz="2200" dirty="0" smtClean="0"/>
            </a:br>
            <a:r>
              <a:rPr lang="en-US" altLang="zh-CN" sz="2200" dirty="0" smtClean="0">
                <a:solidFill>
                  <a:srgbClr val="00B0F0"/>
                </a:solidFill>
              </a:rPr>
              <a:t>Remove all potential duplicate mode from the candidate mode list for intra </a:t>
            </a:r>
            <a:r>
              <a:rPr lang="en-US" altLang="zh-CN" sz="2200" dirty="0" err="1" smtClean="0">
                <a:solidFill>
                  <a:srgbClr val="00B0F0"/>
                </a:solidFill>
              </a:rPr>
              <a:t>chroma</a:t>
            </a:r>
            <a:r>
              <a:rPr lang="en-US" altLang="zh-CN" sz="2200" dirty="0" smtClean="0">
                <a:solidFill>
                  <a:srgbClr val="00B0F0"/>
                </a:solidFill>
              </a:rPr>
              <a:t> prediction</a:t>
            </a:r>
          </a:p>
          <a:p>
            <a:pPr lvl="1"/>
            <a:r>
              <a:rPr lang="en-US" altLang="zh-CN" sz="1800" dirty="0" smtClean="0"/>
              <a:t>Case 1: When </a:t>
            </a:r>
            <a:r>
              <a:rPr lang="en-US" altLang="zh-CN" sz="1800" dirty="0" err="1" smtClean="0"/>
              <a:t>chroma_pred_from_luma_enabled_flag</a:t>
            </a:r>
            <a:r>
              <a:rPr lang="en-US" altLang="zh-CN" sz="1800" dirty="0" smtClean="0"/>
              <a:t> is equal to 1, the candidate mode list comprises DM and LM </a:t>
            </a:r>
          </a:p>
          <a:p>
            <a:pPr lvl="1"/>
            <a:r>
              <a:rPr lang="en-US" altLang="zh-CN" sz="1800" dirty="0" smtClean="0"/>
              <a:t>Case 2: When </a:t>
            </a:r>
            <a:r>
              <a:rPr lang="en-US" altLang="zh-CN" sz="1800" dirty="0" err="1" smtClean="0"/>
              <a:t>chroma_pred_from_luma_enabled_flag</a:t>
            </a:r>
            <a:r>
              <a:rPr lang="en-US" altLang="zh-CN" sz="1800" dirty="0" smtClean="0"/>
              <a:t> is equal to 0, the candidate mode list comprises only DM</a:t>
            </a:r>
          </a:p>
          <a:p>
            <a:r>
              <a:rPr lang="en-US" altLang="zh-CN" sz="2200" dirty="0" smtClean="0"/>
              <a:t>Analysis of the proposed solution</a:t>
            </a:r>
          </a:p>
          <a:p>
            <a:pPr lvl="1"/>
            <a:r>
              <a:rPr lang="en-US" altLang="zh-CN" sz="1800" dirty="0" smtClean="0"/>
              <a:t>Harm PSNR</a:t>
            </a:r>
          </a:p>
          <a:p>
            <a:pPr lvl="1"/>
            <a:r>
              <a:rPr lang="en-US" altLang="zh-CN" sz="1800" dirty="0" smtClean="0"/>
              <a:t>Reduce total </a:t>
            </a:r>
            <a:r>
              <a:rPr lang="en-US" altLang="zh-CN" sz="1800" dirty="0" err="1" smtClean="0"/>
              <a:t>bitrate</a:t>
            </a:r>
            <a:endParaRPr lang="en-US" altLang="zh-CN" sz="1800" dirty="0" smtClean="0"/>
          </a:p>
          <a:p>
            <a:pPr lvl="1"/>
            <a:r>
              <a:rPr lang="en-US" altLang="zh-CN" sz="1800" dirty="0" smtClean="0"/>
              <a:t>Achieve a new working point with slightly worse </a:t>
            </a:r>
            <a:r>
              <a:rPr lang="en-US" altLang="zh-CN" sz="1800" dirty="0" err="1" smtClean="0"/>
              <a:t>chroma</a:t>
            </a:r>
            <a:r>
              <a:rPr lang="en-US" altLang="zh-CN" sz="1800" dirty="0" smtClean="0"/>
              <a:t> BD-Rate and better </a:t>
            </a:r>
            <a:r>
              <a:rPr lang="en-US" altLang="zh-CN" sz="1800" dirty="0" err="1" smtClean="0"/>
              <a:t>luma</a:t>
            </a:r>
            <a:r>
              <a:rPr lang="en-US" altLang="zh-CN" sz="1800" dirty="0" smtClean="0"/>
              <a:t> BD-Rate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Simulations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zh-CN" sz="2200" dirty="0" smtClean="0"/>
              <a:t>Joint mode decision (JMD)</a:t>
            </a:r>
          </a:p>
          <a:p>
            <a:pPr lvl="1"/>
            <a:r>
              <a:rPr lang="en-US" altLang="zh-CN" sz="1800" dirty="0" smtClean="0"/>
              <a:t>In both Case1 and Case2, only one </a:t>
            </a:r>
            <a:r>
              <a:rPr lang="en-US" altLang="zh-CN" sz="1800" dirty="0" err="1" smtClean="0"/>
              <a:t>luma</a:t>
            </a:r>
            <a:r>
              <a:rPr lang="en-US" altLang="zh-CN" sz="1800" dirty="0" smtClean="0"/>
              <a:t> mode is evaluated for </a:t>
            </a:r>
            <a:r>
              <a:rPr lang="en-US" altLang="zh-CN" sz="1800" dirty="0" err="1" smtClean="0"/>
              <a:t>chroma</a:t>
            </a:r>
            <a:r>
              <a:rPr lang="en-US" altLang="zh-CN" sz="1800" dirty="0" smtClean="0"/>
              <a:t> components. Therefore, it is reasonable to taking into account the RD performance of </a:t>
            </a:r>
            <a:r>
              <a:rPr lang="en-US" altLang="zh-CN" sz="1800" dirty="0" err="1" smtClean="0"/>
              <a:t>chroma</a:t>
            </a:r>
            <a:r>
              <a:rPr lang="en-US" altLang="zh-CN" sz="1800" dirty="0" smtClean="0"/>
              <a:t> component when selecting the best mode for </a:t>
            </a:r>
            <a:r>
              <a:rPr lang="en-US" altLang="zh-CN" sz="1800" dirty="0" err="1" smtClean="0"/>
              <a:t>luma</a:t>
            </a:r>
            <a:r>
              <a:rPr lang="en-US" altLang="zh-CN" sz="1800" dirty="0" smtClean="0"/>
              <a:t> component</a:t>
            </a:r>
          </a:p>
          <a:p>
            <a:r>
              <a:rPr lang="en-US" altLang="zh-CN" sz="2200" dirty="0" smtClean="0"/>
              <a:t>Both Case1 and Case2 are tested, with JMD on and off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Simulations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zh-CN" sz="1800" dirty="0" smtClean="0"/>
              <a:t>Case1 with JMD on</a:t>
            </a:r>
          </a:p>
          <a:p>
            <a:endParaRPr lang="en-US" altLang="zh-CN" sz="2200" dirty="0" smtClean="0"/>
          </a:p>
          <a:p>
            <a:endParaRPr lang="en-US" altLang="zh-CN" sz="2200" dirty="0" smtClean="0"/>
          </a:p>
          <a:p>
            <a:endParaRPr lang="en-US" altLang="zh-CN" sz="2200" dirty="0" smtClean="0"/>
          </a:p>
          <a:p>
            <a:endParaRPr lang="en-US" altLang="zh-CN" sz="2200" dirty="0" smtClean="0"/>
          </a:p>
          <a:p>
            <a:endParaRPr lang="en-US" altLang="zh-CN" sz="1800" dirty="0" smtClean="0"/>
          </a:p>
          <a:p>
            <a:r>
              <a:rPr lang="en-US" altLang="zh-CN" sz="1800" dirty="0" smtClean="0"/>
              <a:t>Case2 with JMD on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1442827" y="1268760"/>
          <a:ext cx="5936939" cy="2418933"/>
        </p:xfrm>
        <a:graphic>
          <a:graphicData uri="http://schemas.openxmlformats.org/presentationml/2006/ole">
            <p:oleObj spid="_x0000_s74754" name="工作表" r:id="rId3" imgW="4972016" imgH="1857443" progId="Excel.Sheet.12">
              <p:embed/>
            </p:oleObj>
          </a:graphicData>
        </a:graphic>
      </p:graphicFrame>
      <p:graphicFrame>
        <p:nvGraphicFramePr>
          <p:cNvPr id="1032" name="Object 8"/>
          <p:cNvGraphicFramePr>
            <a:graphicFrameLocks noChangeAspect="1"/>
          </p:cNvGraphicFramePr>
          <p:nvPr/>
        </p:nvGraphicFramePr>
        <p:xfrm>
          <a:off x="1403375" y="3933056"/>
          <a:ext cx="5976937" cy="2435225"/>
        </p:xfrm>
        <a:graphic>
          <a:graphicData uri="http://schemas.openxmlformats.org/presentationml/2006/ole">
            <p:oleObj spid="_x0000_s74755" name="工作表" r:id="rId4" imgW="4972016" imgH="1857443" progId="Excel.Sheet.12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Simulations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zh-CN" sz="1800" dirty="0" smtClean="0"/>
              <a:t>Case1 with JMD off</a:t>
            </a:r>
          </a:p>
          <a:p>
            <a:endParaRPr lang="en-US" altLang="zh-CN" sz="2200" dirty="0" smtClean="0"/>
          </a:p>
          <a:p>
            <a:endParaRPr lang="en-US" altLang="zh-CN" sz="2200" dirty="0" smtClean="0"/>
          </a:p>
          <a:p>
            <a:endParaRPr lang="en-US" altLang="zh-CN" sz="2200" dirty="0" smtClean="0"/>
          </a:p>
          <a:p>
            <a:endParaRPr lang="en-US" altLang="zh-CN" sz="2200" dirty="0" smtClean="0"/>
          </a:p>
          <a:p>
            <a:endParaRPr lang="en-US" altLang="zh-CN" sz="1800" dirty="0" smtClean="0"/>
          </a:p>
          <a:p>
            <a:r>
              <a:rPr lang="en-US" altLang="zh-CN" sz="1800" dirty="0" smtClean="0"/>
              <a:t>Case2 with JMD off</a:t>
            </a: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4" name="Object 7"/>
          <p:cNvGraphicFramePr>
            <a:graphicFrameLocks noChangeAspect="1"/>
          </p:cNvGraphicFramePr>
          <p:nvPr/>
        </p:nvGraphicFramePr>
        <p:xfrm>
          <a:off x="1403375" y="3944516"/>
          <a:ext cx="5976937" cy="2436812"/>
        </p:xfrm>
        <a:graphic>
          <a:graphicData uri="http://schemas.openxmlformats.org/presentationml/2006/ole">
            <p:oleObj spid="_x0000_s75778" name="工作表" r:id="rId3" imgW="4972016" imgH="1857443" progId="Excel.Sheet.12">
              <p:embed/>
            </p:oleObj>
          </a:graphicData>
        </a:graphic>
      </p:graphicFrame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059" name="Object 11"/>
          <p:cNvGraphicFramePr>
            <a:graphicFrameLocks noChangeAspect="1"/>
          </p:cNvGraphicFramePr>
          <p:nvPr/>
        </p:nvGraphicFramePr>
        <p:xfrm>
          <a:off x="1403648" y="1268760"/>
          <a:ext cx="5976664" cy="2435119"/>
        </p:xfrm>
        <a:graphic>
          <a:graphicData uri="http://schemas.openxmlformats.org/presentationml/2006/ole">
            <p:oleObj spid="_x0000_s75779" name="工作表" r:id="rId4" imgW="4972016" imgH="1857443" progId="Excel.Sheet.12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WD simplifications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zh-CN" sz="1800" dirty="0" smtClean="0"/>
              <a:t>7.2.3 Prediction unit syntax</a:t>
            </a:r>
          </a:p>
          <a:p>
            <a:endParaRPr lang="en-US" altLang="zh-CN" sz="1800" dirty="0" smtClean="0"/>
          </a:p>
          <a:p>
            <a:endParaRPr lang="en-US" altLang="zh-CN" sz="1800" dirty="0" smtClean="0"/>
          </a:p>
          <a:p>
            <a:endParaRPr lang="en-US" altLang="zh-CN" sz="1800" dirty="0" smtClean="0"/>
          </a:p>
          <a:p>
            <a:endParaRPr lang="en-US" altLang="zh-CN" sz="1800" dirty="0" smtClean="0"/>
          </a:p>
          <a:p>
            <a:r>
              <a:rPr lang="en-GB" altLang="zh-CN" sz="1800" dirty="0" smtClean="0"/>
              <a:t>8.3.2 Derivation process for </a:t>
            </a:r>
            <a:r>
              <a:rPr lang="en-GB" altLang="zh-CN" sz="1800" dirty="0" err="1" smtClean="0"/>
              <a:t>chroma</a:t>
            </a:r>
            <a:r>
              <a:rPr lang="en-GB" altLang="zh-CN" sz="1800" dirty="0" smtClean="0"/>
              <a:t> intra prediction mode</a:t>
            </a:r>
            <a:r>
              <a:rPr lang="en-US" altLang="zh-CN" sz="1800" dirty="0" smtClean="0"/>
              <a:t/>
            </a:r>
            <a:br>
              <a:rPr lang="en-US" altLang="zh-CN" sz="1800" dirty="0" smtClean="0"/>
            </a:br>
            <a:r>
              <a:rPr lang="en-US" altLang="zh-CN" b="0" dirty="0" smtClean="0"/>
              <a:t>Input to this process is a </a:t>
            </a:r>
            <a:r>
              <a:rPr lang="en-US" altLang="zh-CN" b="0" dirty="0" err="1" smtClean="0"/>
              <a:t>luma</a:t>
            </a:r>
            <a:r>
              <a:rPr lang="en-US" altLang="zh-CN" b="0" dirty="0" smtClean="0"/>
              <a:t> location ( </a:t>
            </a:r>
            <a:r>
              <a:rPr lang="en-US" altLang="zh-CN" b="0" dirty="0" err="1" smtClean="0"/>
              <a:t>xB</a:t>
            </a:r>
            <a:r>
              <a:rPr lang="en-US" altLang="zh-CN" b="0" dirty="0" smtClean="0"/>
              <a:t>, </a:t>
            </a:r>
            <a:r>
              <a:rPr lang="en-US" altLang="zh-CN" b="0" dirty="0" err="1" smtClean="0"/>
              <a:t>yB</a:t>
            </a:r>
            <a:r>
              <a:rPr lang="en-US" altLang="zh-CN" b="0" dirty="0" smtClean="0"/>
              <a:t> ) specifying the top-left </a:t>
            </a:r>
            <a:r>
              <a:rPr lang="en-US" altLang="zh-CN" b="0" dirty="0" err="1" smtClean="0"/>
              <a:t>luma</a:t>
            </a:r>
            <a:r>
              <a:rPr lang="en-US" altLang="zh-CN" b="0" dirty="0" smtClean="0"/>
              <a:t> sample of the current block relative to the </a:t>
            </a:r>
            <a:r>
              <a:rPr lang="en-US" altLang="zh-CN" b="0" dirty="0" err="1" smtClean="0"/>
              <a:t>top‑left</a:t>
            </a:r>
            <a:r>
              <a:rPr lang="en-US" altLang="zh-CN" b="0" dirty="0" smtClean="0"/>
              <a:t> </a:t>
            </a:r>
            <a:r>
              <a:rPr lang="en-US" altLang="zh-CN" b="0" dirty="0" err="1" smtClean="0"/>
              <a:t>luma</a:t>
            </a:r>
            <a:r>
              <a:rPr lang="en-US" altLang="zh-CN" b="0" dirty="0" smtClean="0"/>
              <a:t> sample of the current picture. </a:t>
            </a:r>
            <a:br>
              <a:rPr lang="en-US" altLang="zh-CN" b="0" dirty="0" smtClean="0"/>
            </a:br>
            <a:r>
              <a:rPr lang="en-US" altLang="zh-CN" b="0" dirty="0" smtClean="0"/>
              <a:t>Output of this process is the variable </a:t>
            </a:r>
            <a:r>
              <a:rPr lang="en-US" altLang="zh-CN" b="0" dirty="0" err="1" smtClean="0"/>
              <a:t>IntraPredModeC</a:t>
            </a:r>
            <a:r>
              <a:rPr lang="en-US" altLang="zh-CN" b="0" dirty="0" smtClean="0"/>
              <a:t>. </a:t>
            </a:r>
            <a:br>
              <a:rPr lang="en-US" altLang="zh-CN" b="0" dirty="0" smtClean="0"/>
            </a:br>
            <a:r>
              <a:rPr lang="en-US" altLang="zh-CN" b="0" dirty="0" smtClean="0"/>
              <a:t>Depending on </a:t>
            </a:r>
            <a:r>
              <a:rPr lang="en-US" altLang="zh-CN" b="0" dirty="0" err="1" smtClean="0"/>
              <a:t>chroma_pred_from_luma_enabled_flag</a:t>
            </a:r>
            <a:r>
              <a:rPr lang="en-US" altLang="zh-CN" b="0" dirty="0" smtClean="0"/>
              <a:t>, </a:t>
            </a:r>
            <a:r>
              <a:rPr lang="en-US" altLang="zh-CN" b="0" dirty="0" err="1" smtClean="0"/>
              <a:t>IntraPredMode</a:t>
            </a:r>
            <a:r>
              <a:rPr lang="en-US" altLang="zh-CN" b="0" dirty="0" smtClean="0"/>
              <a:t>[ </a:t>
            </a:r>
            <a:r>
              <a:rPr lang="en-US" altLang="zh-CN" b="0" dirty="0" err="1" smtClean="0"/>
              <a:t>xB</a:t>
            </a:r>
            <a:r>
              <a:rPr lang="en-US" altLang="zh-CN" b="0" dirty="0" smtClean="0"/>
              <a:t> ][ </a:t>
            </a:r>
            <a:r>
              <a:rPr lang="en-US" altLang="zh-CN" b="0" dirty="0" err="1" smtClean="0"/>
              <a:t>yB</a:t>
            </a:r>
            <a:r>
              <a:rPr lang="en-US" altLang="zh-CN" b="0" dirty="0" smtClean="0"/>
              <a:t> ], and </a:t>
            </a:r>
            <a:r>
              <a:rPr lang="en-US" altLang="zh-CN" b="0" dirty="0" err="1" smtClean="0"/>
              <a:t>intra_chroma_pred_mode</a:t>
            </a:r>
            <a:r>
              <a:rPr lang="en-US" altLang="zh-CN" b="0" dirty="0" smtClean="0"/>
              <a:t>, the variable </a:t>
            </a:r>
            <a:r>
              <a:rPr lang="en-US" altLang="zh-CN" b="0" dirty="0" err="1" smtClean="0"/>
              <a:t>IntraPredModeC</a:t>
            </a:r>
            <a:r>
              <a:rPr lang="en-US" altLang="zh-CN" b="0" dirty="0" smtClean="0"/>
              <a:t> is derived as follows:</a:t>
            </a:r>
          </a:p>
          <a:p>
            <a:pPr lvl="1"/>
            <a:r>
              <a:rPr lang="en-US" altLang="zh-CN" sz="1600" dirty="0" smtClean="0">
                <a:solidFill>
                  <a:srgbClr val="0070C0"/>
                </a:solidFill>
              </a:rPr>
              <a:t>If </a:t>
            </a:r>
            <a:r>
              <a:rPr lang="en-US" altLang="zh-CN" sz="1600" dirty="0" err="1" smtClean="0">
                <a:solidFill>
                  <a:srgbClr val="0070C0"/>
                </a:solidFill>
              </a:rPr>
              <a:t>chroma_pred_from_luma_enabled_flag</a:t>
            </a:r>
            <a:r>
              <a:rPr lang="en-US" altLang="zh-CN" sz="1600" dirty="0" smtClean="0">
                <a:solidFill>
                  <a:srgbClr val="0070C0"/>
                </a:solidFill>
              </a:rPr>
              <a:t> is equal to 1 and </a:t>
            </a:r>
            <a:r>
              <a:rPr lang="en-US" altLang="zh-CN" sz="1600" dirty="0" err="1" smtClean="0">
                <a:solidFill>
                  <a:srgbClr val="0070C0"/>
                </a:solidFill>
              </a:rPr>
              <a:t>intra_chroma_pred_mode</a:t>
            </a:r>
            <a:r>
              <a:rPr lang="en-US" altLang="zh-CN" sz="1600" dirty="0" smtClean="0">
                <a:solidFill>
                  <a:srgbClr val="0070C0"/>
                </a:solidFill>
              </a:rPr>
              <a:t>  is equal to 1, </a:t>
            </a:r>
            <a:r>
              <a:rPr lang="en-US" altLang="zh-CN" sz="1600" dirty="0" err="1" smtClean="0">
                <a:solidFill>
                  <a:srgbClr val="0070C0"/>
                </a:solidFill>
              </a:rPr>
              <a:t>IntraPredModeC</a:t>
            </a:r>
            <a:r>
              <a:rPr lang="en-US" altLang="zh-CN" sz="1600" dirty="0" smtClean="0">
                <a:solidFill>
                  <a:srgbClr val="0070C0"/>
                </a:solidFill>
              </a:rPr>
              <a:t> is set to be LM.</a:t>
            </a:r>
          </a:p>
          <a:p>
            <a:pPr lvl="1"/>
            <a:r>
              <a:rPr lang="en-US" altLang="zh-CN" sz="1600" dirty="0" smtClean="0">
                <a:solidFill>
                  <a:srgbClr val="0070C0"/>
                </a:solidFill>
              </a:rPr>
              <a:t>Otherwise, </a:t>
            </a:r>
            <a:r>
              <a:rPr lang="en-US" altLang="zh-CN" sz="1600" dirty="0" err="1" smtClean="0">
                <a:solidFill>
                  <a:srgbClr val="0070C0"/>
                </a:solidFill>
              </a:rPr>
              <a:t>IntraPredModeC</a:t>
            </a:r>
            <a:r>
              <a:rPr lang="en-US" altLang="zh-CN" sz="1600" dirty="0" smtClean="0">
                <a:solidFill>
                  <a:srgbClr val="0070C0"/>
                </a:solidFill>
              </a:rPr>
              <a:t> is set to be </a:t>
            </a:r>
            <a:r>
              <a:rPr lang="en-US" altLang="zh-CN" sz="1600" dirty="0" err="1" smtClean="0">
                <a:solidFill>
                  <a:srgbClr val="0070C0"/>
                </a:solidFill>
              </a:rPr>
              <a:t>IntraPredMode</a:t>
            </a:r>
            <a:r>
              <a:rPr lang="en-US" altLang="zh-CN" sz="1600" dirty="0" smtClean="0">
                <a:solidFill>
                  <a:srgbClr val="0070C0"/>
                </a:solidFill>
              </a:rPr>
              <a:t>[ </a:t>
            </a:r>
            <a:r>
              <a:rPr lang="en-US" altLang="zh-CN" sz="1600" dirty="0" err="1" smtClean="0">
                <a:solidFill>
                  <a:srgbClr val="0070C0"/>
                </a:solidFill>
              </a:rPr>
              <a:t>xB</a:t>
            </a:r>
            <a:r>
              <a:rPr lang="en-US" altLang="zh-CN" sz="1600" dirty="0" smtClean="0">
                <a:solidFill>
                  <a:srgbClr val="0070C0"/>
                </a:solidFill>
              </a:rPr>
              <a:t> ][ </a:t>
            </a:r>
            <a:r>
              <a:rPr lang="en-US" altLang="zh-CN" sz="1600" dirty="0" err="1" smtClean="0">
                <a:solidFill>
                  <a:srgbClr val="0070C0"/>
                </a:solidFill>
              </a:rPr>
              <a:t>yB</a:t>
            </a:r>
            <a:r>
              <a:rPr lang="en-US" altLang="zh-CN" sz="1600" dirty="0" smtClean="0">
                <a:solidFill>
                  <a:srgbClr val="0070C0"/>
                </a:solidFill>
              </a:rPr>
              <a:t> ]</a:t>
            </a:r>
            <a:endParaRPr lang="en-GB" altLang="zh-CN" sz="1600" b="0" dirty="0" smtClean="0">
              <a:solidFill>
                <a:srgbClr val="0070C0"/>
              </a:solidFill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899592" y="1412776"/>
          <a:ext cx="6552728" cy="1463040"/>
        </p:xfrm>
        <a:graphic>
          <a:graphicData uri="http://schemas.openxmlformats.org/drawingml/2006/table">
            <a:tbl>
              <a:tblPr/>
              <a:tblGrid>
                <a:gridCol w="5456260"/>
                <a:gridCol w="1096468"/>
              </a:tblGrid>
              <a:tr h="2280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Malgun Gothic"/>
                          <a:cs typeface="Times New Roman"/>
                        </a:rPr>
                        <a:t>prediction_unit( x0, y0, log2CUSize ) {</a:t>
                      </a:r>
                      <a:endParaRPr lang="zh-CN" sz="16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b="1">
                          <a:latin typeface="Times New Roman"/>
                          <a:ea typeface="Malgun Gothic"/>
                        </a:rPr>
                        <a:t>Descriptor</a:t>
                      </a:r>
                      <a:endParaRPr lang="zh-CN" sz="16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Times New Roman"/>
                          <a:ea typeface="宋体"/>
                          <a:cs typeface="Times New Roman"/>
                        </a:rPr>
                        <a:t>	…</a:t>
                      </a:r>
                      <a:endParaRPr lang="zh-CN" sz="16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6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solidFill>
                            <a:srgbClr val="0070C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			if( </a:t>
                      </a:r>
                      <a:r>
                        <a:rPr lang="en-GB" sz="1600" dirty="0" err="1">
                          <a:solidFill>
                            <a:srgbClr val="0070C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chroma_pred_from_luma_enabled_flag</a:t>
                      </a:r>
                      <a:r>
                        <a:rPr lang="en-GB" sz="1600" dirty="0">
                          <a:solidFill>
                            <a:srgbClr val="0070C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 )</a:t>
                      </a:r>
                      <a:endParaRPr lang="zh-CN" sz="1600" dirty="0">
                        <a:solidFill>
                          <a:srgbClr val="0070C0"/>
                        </a:solidFill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600" dirty="0">
                        <a:solidFill>
                          <a:srgbClr val="0070C0"/>
                        </a:solidFill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solidFill>
                            <a:srgbClr val="0070C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600">
                          <a:solidFill>
                            <a:srgbClr val="0070C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	</a:t>
                      </a:r>
                      <a:r>
                        <a:rPr lang="en-GB" sz="1600" b="1">
                          <a:solidFill>
                            <a:srgbClr val="0070C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intra_chroma_pred_mode</a:t>
                      </a:r>
                      <a:r>
                        <a:rPr lang="en-GB" sz="1600">
                          <a:solidFill>
                            <a:srgbClr val="0070C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zh-CN" sz="1600">
                        <a:solidFill>
                          <a:srgbClr val="0070C0"/>
                        </a:solidFill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dirty="0">
                          <a:solidFill>
                            <a:srgbClr val="0070C0"/>
                          </a:solidFill>
                          <a:latin typeface="Times New Roman"/>
                          <a:ea typeface="Malgun Gothic"/>
                        </a:rPr>
                        <a:t>u(</a:t>
                      </a:r>
                      <a:r>
                        <a:rPr lang="en-GB" sz="1600" dirty="0">
                          <a:solidFill>
                            <a:srgbClr val="0070C0"/>
                          </a:solidFill>
                          <a:latin typeface="Times New Roman"/>
                          <a:ea typeface="宋体"/>
                        </a:rPr>
                        <a:t>1</a:t>
                      </a:r>
                      <a:r>
                        <a:rPr lang="en-GB" sz="1600" dirty="0">
                          <a:solidFill>
                            <a:srgbClr val="0070C0"/>
                          </a:solidFill>
                          <a:latin typeface="Times New Roman"/>
                          <a:ea typeface="Malgun Gothic"/>
                        </a:rPr>
                        <a:t>) | </a:t>
                      </a:r>
                      <a:r>
                        <a:rPr lang="en-GB" sz="1600" dirty="0" err="1">
                          <a:solidFill>
                            <a:srgbClr val="0070C0"/>
                          </a:solidFill>
                          <a:latin typeface="Times New Roman"/>
                          <a:ea typeface="Malgun Gothic"/>
                        </a:rPr>
                        <a:t>ae</a:t>
                      </a:r>
                      <a:r>
                        <a:rPr lang="en-GB" sz="1600" dirty="0">
                          <a:solidFill>
                            <a:srgbClr val="0070C0"/>
                          </a:solidFill>
                          <a:latin typeface="Times New Roman"/>
                          <a:ea typeface="Malgun Gothic"/>
                        </a:rPr>
                        <a:t>(v)</a:t>
                      </a:r>
                      <a:endParaRPr lang="zh-CN" sz="1600" dirty="0">
                        <a:solidFill>
                          <a:srgbClr val="0070C0"/>
                        </a:solidFill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宋体"/>
                          <a:cs typeface="Times New Roman"/>
                        </a:rPr>
                        <a:t>	…</a:t>
                      </a:r>
                      <a:endParaRPr lang="zh-CN" sz="16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6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zh-CN" sz="16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6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Conclusions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400" dirty="0" smtClean="0"/>
              <a:t>Benefits</a:t>
            </a:r>
            <a:endParaRPr lang="en-US" altLang="zh-CN" sz="2400" dirty="0" smtClean="0"/>
          </a:p>
          <a:p>
            <a:pPr lvl="1"/>
            <a:r>
              <a:rPr lang="en-US" altLang="zh-CN" sz="2000" dirty="0" smtClean="0"/>
              <a:t>Remove dynamic interpretation of the parsed codeword: simpler decoding and neat WD text</a:t>
            </a:r>
          </a:p>
          <a:p>
            <a:pPr lvl="1"/>
            <a:r>
              <a:rPr lang="en-US" altLang="zh-CN" sz="2000" dirty="0" smtClean="0"/>
              <a:t>Totally one or two candidate mode for </a:t>
            </a:r>
            <a:r>
              <a:rPr lang="en-US" altLang="zh-CN" sz="2000" dirty="0" err="1" smtClean="0"/>
              <a:t>chroma</a:t>
            </a:r>
            <a:r>
              <a:rPr lang="en-US" altLang="zh-CN" sz="2000" dirty="0" smtClean="0"/>
              <a:t> intra prediction: fast encoding</a:t>
            </a:r>
          </a:p>
          <a:p>
            <a:pPr lvl="1"/>
            <a:r>
              <a:rPr lang="en-US" altLang="zh-CN" sz="2000" dirty="0" smtClean="0"/>
              <a:t>New working point with BD-Rate gain for </a:t>
            </a:r>
            <a:r>
              <a:rPr lang="en-US" altLang="zh-CN" sz="2000" dirty="0" err="1" smtClean="0"/>
              <a:t>luma</a:t>
            </a:r>
            <a:r>
              <a:rPr lang="en-US" altLang="zh-CN" sz="2000" dirty="0" smtClean="0"/>
              <a:t> component, RD-Rate loss for </a:t>
            </a:r>
            <a:r>
              <a:rPr lang="en-US" altLang="zh-CN" sz="2000" dirty="0" err="1" smtClean="0"/>
              <a:t>chroma</a:t>
            </a:r>
            <a:r>
              <a:rPr lang="en-US" altLang="zh-CN" sz="2000" dirty="0" smtClean="0"/>
              <a:t> </a:t>
            </a:r>
            <a:r>
              <a:rPr lang="en-US" altLang="zh-CN" sz="2000" dirty="0" smtClean="0"/>
              <a:t>components , in terms of BD-Rate based on averaged PSNR, the coding performance is almost not changed</a:t>
            </a:r>
            <a:endParaRPr lang="en-US" altLang="zh-CN" sz="2000" dirty="0" smtClean="0"/>
          </a:p>
          <a:p>
            <a:pPr lvl="1"/>
            <a:r>
              <a:rPr lang="en-US" altLang="zh-CN" sz="2000" dirty="0" smtClean="0"/>
              <a:t>No obvious color degradation in subjective viewing</a:t>
            </a:r>
          </a:p>
          <a:p>
            <a:r>
              <a:rPr lang="en-US" altLang="zh-CN" sz="2400" dirty="0" smtClean="0"/>
              <a:t>Recommend adopting the proposed simplified </a:t>
            </a:r>
            <a:r>
              <a:rPr lang="en-US" altLang="zh-CN" sz="2400" dirty="0" err="1" smtClean="0"/>
              <a:t>chroma</a:t>
            </a:r>
            <a:r>
              <a:rPr lang="en-US" altLang="zh-CN" sz="2400" dirty="0" smtClean="0"/>
              <a:t> intra prediction scheme to HM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主题1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主题1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主题1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主题1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主题1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主题1</Template>
  <TotalTime>232</TotalTime>
  <Words>347</Words>
  <Application>Microsoft Office PowerPoint</Application>
  <PresentationFormat>全屏显示(4:3)</PresentationFormat>
  <Paragraphs>86</Paragraphs>
  <Slides>10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5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6" baseType="lpstr">
      <vt:lpstr>主题1</vt:lpstr>
      <vt:lpstr>1_主题1</vt:lpstr>
      <vt:lpstr>2_主题1</vt:lpstr>
      <vt:lpstr>3_主题1</vt:lpstr>
      <vt:lpstr>4_主题1</vt:lpstr>
      <vt:lpstr>工作表</vt:lpstr>
      <vt:lpstr>幻灯片 1</vt:lpstr>
      <vt:lpstr>Summary</vt:lpstr>
      <vt:lpstr>Analysis of candidate modes for chroma intra prediction</vt:lpstr>
      <vt:lpstr>A simplified chroma intra  prediction scheme</vt:lpstr>
      <vt:lpstr>Simulations</vt:lpstr>
      <vt:lpstr>Simulations</vt:lpstr>
      <vt:lpstr>Simulations</vt:lpstr>
      <vt:lpstr>WD simplifications</vt:lpstr>
      <vt:lpstr>Conclusions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Haitao Yang(haitao)</cp:lastModifiedBy>
  <cp:revision>37</cp:revision>
  <dcterms:modified xsi:type="dcterms:W3CDTF">2011-11-22T16:11:46Z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(2)xbBVeusuXWN3WeqVpDWqFK2Dzi1fG1JHQzCDORp6ilr1BmDUgANFukNTvSvPeCTOdSkfNxtK
MoBD72bAJfk3gkiWH4U809WD6XMmFXcTYvx8wImuFQbl3UBFjF677ituQE8PMa91pgjT8UuN
YLVjKwGk3Xd1xwKilMz5XX1zNPdsC4pnehX4z8vRNzF8SbJDB9LBIb0GF2rmisz1P86LSjIq
FGVbvT/i2n3NX9pGdhV3a</vt:lpwstr>
  </property>
  <property fmtid="{D5CDD505-2E9C-101B-9397-08002B2CF9AE}" pid="3" name="_ms_pID_7253431">
    <vt:lpwstr>2aq9vB4doiUcLDYxFBYmJVY+vYv/qkiWUoNfiEcPGmxTN57DBjD
Qd7cwyhZcnUZKoxf3Hh7muf/poGVg0m2wcK8fangfsR64eWlCLP2FVG/Vs/pUj1tSqRMET0w
cCegRFyyi6kwH/74fvVMUBLW</vt:lpwstr>
  </property>
  <property fmtid="{D5CDD505-2E9C-101B-9397-08002B2CF9AE}" pid="4" name="sflag">
    <vt:lpwstr>1321978159</vt:lpwstr>
  </property>
</Properties>
</file>