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61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12CAC-DCAE-474C-BB51-5C818A02395C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582EE-2BB4-4CFD-A708-313CA380FA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435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00E1F-0025-46B8-8B32-FA8E0546EC0E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26499-D9F3-4548-91F7-0E9F2E3B7A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4667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7258A-3570-42CD-A383-38B1C9ECAE4B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17E28-89F9-4DC7-86C8-440D583624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245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FDAA5-940F-4EA3-878C-6B539B7D925D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C67AF-7875-424A-AD12-D4FD97AA68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200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82A49-BC0E-417B-859A-342E28C4B7A3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AD6A8-3AFD-4CA3-BF8A-C91AF89757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5260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DDCF4-6F4D-47E1-89B9-846A90C5C9A6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69312-B553-4A0A-91D7-E6382EEB85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5111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30EAA-006A-479C-8EED-F7130BCB05D9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66D02-0E05-41C5-80B3-9FCFE6BFC6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258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BC073-BC97-4FE8-B33D-4682D2BEE745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BDA3C-B7B7-48E3-AB2C-2FE3B19CCF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0097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6E76-5205-4D04-B751-7E10CBA760AC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AA40A-907F-4302-8A69-81012B3429F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6268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7C262-CE0C-4211-B625-D8145D356113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E5EE5-52DF-4542-B424-17D1A6973C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541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46751-FD8F-4A58-8293-452D610200F5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61CFA-E418-4841-9D37-95493EB0A29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1751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zh-CN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51D73DB-2CB5-40C1-AEDD-76D1E55A920D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115EC38-A587-4222-8EE9-D6B0BA9B54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zh-CN" b="1" smtClean="0"/>
              <a:t>RDO with weighted distortion in HEVC</a:t>
            </a:r>
            <a:endParaRPr lang="zh-CN" altLang="en-US" b="1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sz="2400" dirty="0" smtClean="0"/>
              <a:t>Bin Li, </a:t>
            </a:r>
            <a:r>
              <a:rPr lang="en-US" altLang="zh-CN" sz="2400" dirty="0"/>
              <a:t>Gary J. </a:t>
            </a:r>
            <a:r>
              <a:rPr lang="en-US" altLang="zh-CN" sz="2400" dirty="0" smtClean="0"/>
              <a:t>Sullivan</a:t>
            </a:r>
            <a:r>
              <a:rPr lang="en-US" altLang="zh-CN" sz="2400" dirty="0"/>
              <a:t>, Jizheng Xu </a:t>
            </a:r>
            <a:endParaRPr lang="en-US" altLang="zh-CN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/>
              <a:t>University of Science and Technology of China</a:t>
            </a:r>
            <a:br>
              <a:rPr lang="en-US" altLang="zh-CN" sz="2400" dirty="0" smtClean="0"/>
            </a:br>
            <a:r>
              <a:rPr lang="en-US" altLang="zh-CN" sz="2400" dirty="0" smtClean="0"/>
              <a:t>Microsoft Corp.</a:t>
            </a:r>
            <a:endParaRPr lang="zh-CN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RA_HE</a:t>
            </a:r>
            <a:endParaRPr lang="zh-CN" altLang="en-US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3923940"/>
              </p:ext>
            </p:extLst>
          </p:nvPr>
        </p:nvGraphicFramePr>
        <p:xfrm>
          <a:off x="611188" y="1557338"/>
          <a:ext cx="7921622" cy="43195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8846"/>
                <a:gridCol w="608846"/>
                <a:gridCol w="608846"/>
                <a:gridCol w="608846"/>
                <a:gridCol w="608846"/>
                <a:gridCol w="609674"/>
                <a:gridCol w="609674"/>
                <a:gridCol w="609674"/>
                <a:gridCol w="609674"/>
                <a:gridCol w="609674"/>
                <a:gridCol w="609674"/>
                <a:gridCol w="609674"/>
                <a:gridCol w="609674"/>
              </a:tblGrid>
              <a:tr h="43195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Chroma QP − 1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Chroma QP − 2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Chroma QP − 3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3195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Y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U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V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Avg.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Y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U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V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Avg.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Y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U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V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Avg.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A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-18.8%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-19.0%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-1.4%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2.7%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-33.3%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-33.2%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-2.5%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4.7%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-45.0%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-45.1%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-3.3%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B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-18.1%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-18.2%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-2.1%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-32.0%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-32.4%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-3.8%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6.2%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-43.4%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-44.0%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-5.1%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-14.4%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-14.3%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-1.4%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-26.3%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-26.1%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-2.6%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5.8%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-36.7%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-36.5%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-3.6%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D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-14.8%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-15.0%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-1.6%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-26.8%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-26.9%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-3.0%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4.9%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-37.5%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-37.4%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-4.2%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E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All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-16.6%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-16.7%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-1.7%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-29.8%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-29.8%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-3.0%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5.4%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-40.8%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-41.0%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-4.1%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EncT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3195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DecT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101%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102%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6" marR="68586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RA_LC</a:t>
            </a:r>
            <a:endParaRPr lang="zh-CN" altLang="en-US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3975726"/>
              </p:ext>
            </p:extLst>
          </p:nvPr>
        </p:nvGraphicFramePr>
        <p:xfrm>
          <a:off x="755650" y="1341438"/>
          <a:ext cx="7920041" cy="43195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8725"/>
                <a:gridCol w="608725"/>
                <a:gridCol w="608725"/>
                <a:gridCol w="608725"/>
                <a:gridCol w="608725"/>
                <a:gridCol w="609552"/>
                <a:gridCol w="609552"/>
                <a:gridCol w="609552"/>
                <a:gridCol w="609552"/>
                <a:gridCol w="609552"/>
                <a:gridCol w="609552"/>
                <a:gridCol w="609552"/>
                <a:gridCol w="609552"/>
              </a:tblGrid>
              <a:tr h="43195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Chroma QP − 1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Chroma QP − 2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Chroma QP − 3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3195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Y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U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V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Avg.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Y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U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V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Avg.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Y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U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V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Avg.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A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-17.7%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-18.0%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-1.1%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2.7%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-31.8%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-32.4%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-2.0%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4.7%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-43.6%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-44.5%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-2.5%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B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-16.9%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-17.0%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-1.7%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-30.6%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-30.9%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-3.0%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6.3%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-41.6%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-42.3%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-4.0%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-13.9%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-13.8%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-1.2%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-25.7%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-25.5%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-2.2%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5.9%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-35.8%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-35.7%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effectLst/>
                        </a:rPr>
                        <a:t>-2.9%</a:t>
                      </a:r>
                      <a:endParaRPr lang="zh-CN" sz="1300" b="1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D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-14.5%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-14.2%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-1.4%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-27.0%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-26.7%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-2.7%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5.0%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-37.4%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-37.0%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-3.7%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E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All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-15.8%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-15.9%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-1.4%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-28.9%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-29.0%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-2.5%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5.5%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-39.7%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-40.0%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-3.3%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EncT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3195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DecT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103%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LB_HE</a:t>
            </a:r>
            <a:endParaRPr lang="zh-CN" altLang="en-US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5802326"/>
              </p:ext>
            </p:extLst>
          </p:nvPr>
        </p:nvGraphicFramePr>
        <p:xfrm>
          <a:off x="684213" y="1341438"/>
          <a:ext cx="7920041" cy="43195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8725"/>
                <a:gridCol w="608725"/>
                <a:gridCol w="608725"/>
                <a:gridCol w="608725"/>
                <a:gridCol w="608725"/>
                <a:gridCol w="609552"/>
                <a:gridCol w="609552"/>
                <a:gridCol w="609552"/>
                <a:gridCol w="609552"/>
                <a:gridCol w="609552"/>
                <a:gridCol w="609552"/>
                <a:gridCol w="609552"/>
                <a:gridCol w="609552"/>
              </a:tblGrid>
              <a:tr h="43195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Chroma QP − 1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Chroma QP − 2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Chroma QP − 3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3195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Y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U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V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Avg.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Y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U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V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Avg.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Y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U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V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Avg.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A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B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-19.7%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-19.8%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-2.3%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-34.5%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-34.5%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-4.2%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6.0%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-45.9%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-46.1%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-5.6%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-15.7%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-16.1%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-1.8%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-28.6%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-28.5%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-3.2%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5.7%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-39.0%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-39.2%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-4.3%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D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-16.0%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-16.4%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-1.8%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2.8%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-29.7%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-29.7%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-3.5%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4.6%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-40.4%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-40.5%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effectLst/>
                        </a:rPr>
                        <a:t>-4.8%</a:t>
                      </a:r>
                      <a:endParaRPr lang="zh-CN" sz="1300" b="1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E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0.6%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-17.9%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-18.3%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-2.8%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-33.1%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-31.9%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-5.3%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2.0%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-44.9%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-44.3%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-7.7%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All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-17.5%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-17.7%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-2.1%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2.9%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-31.6%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-31.3%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-4.0%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4.8%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-42.6%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-42.6%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-5.5%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EncT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3195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DecT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103%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LB_LC</a:t>
            </a:r>
            <a:endParaRPr lang="zh-CN" altLang="en-US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7924175"/>
              </p:ext>
            </p:extLst>
          </p:nvPr>
        </p:nvGraphicFramePr>
        <p:xfrm>
          <a:off x="684213" y="1268413"/>
          <a:ext cx="7920041" cy="43195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8725"/>
                <a:gridCol w="608725"/>
                <a:gridCol w="608725"/>
                <a:gridCol w="608725"/>
                <a:gridCol w="608725"/>
                <a:gridCol w="609552"/>
                <a:gridCol w="609552"/>
                <a:gridCol w="609552"/>
                <a:gridCol w="609552"/>
                <a:gridCol w="609552"/>
                <a:gridCol w="609552"/>
                <a:gridCol w="609552"/>
                <a:gridCol w="609552"/>
              </a:tblGrid>
              <a:tr h="43195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Chroma QP − 1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Chroma QP − 2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Chroma QP − 3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3195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Y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U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V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Avg.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Y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U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V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Avg.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Y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U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V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Avg.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A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B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-17.7%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-17.7%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-1.8%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-32.2%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-32.4%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-3.3%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6.2%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-43.3%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-43.6%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-4.3%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-14.5%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-14.9%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-1.4%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-27.3%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-27.6%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effectLst/>
                        </a:rPr>
                        <a:t>-2.5%</a:t>
                      </a:r>
                      <a:endParaRPr lang="zh-CN" sz="1300" b="1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6.0%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-37.5%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-37.7%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-3.4%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D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-14.9%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-15.2%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-1.5%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-28.8%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-29.2%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effectLst/>
                        </a:rPr>
                        <a:t>-3.0%</a:t>
                      </a:r>
                      <a:endParaRPr lang="zh-CN" sz="1300" b="1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4.9%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-39.4%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-39.4%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-4.1%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E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0.4%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-17.7%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-17.1%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-2.5%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-31.6%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-30.9%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effectLst/>
                        </a:rPr>
                        <a:t>-4.5%</a:t>
                      </a:r>
                      <a:endParaRPr lang="zh-CN" sz="1300" b="1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2.1%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-43.8%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-43.5%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-6.4%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All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-16.2%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-16.3%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-1.8%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-30.0%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-30.1%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-3.3%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5.0%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-41.0%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-41.1%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-4.4%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EncT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3195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DecT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104%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Conclusion</a:t>
            </a:r>
            <a:endParaRPr lang="zh-CN" altLang="en-US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Changing the weight of distortion of the different color components can bring some measured BD-Rate gain if the combined PSNR is used</a:t>
            </a:r>
            <a:endParaRPr lang="zh-CN" altLang="zh-CN" smtClean="0"/>
          </a:p>
          <a:p>
            <a:r>
              <a:rPr lang="en-US" altLang="zh-CN" smtClean="0"/>
              <a:t>If the QP of chroma is decreased, more gain can be obtained if the combined PSNR is used</a:t>
            </a:r>
            <a:endParaRPr lang="zh-CN" altLang="zh-CN" smtClean="0"/>
          </a:p>
          <a:p>
            <a:r>
              <a:rPr lang="en-US" altLang="zh-CN" smtClean="0"/>
              <a:t>Verify the effectiveness of </a:t>
            </a:r>
            <a:r>
              <a:rPr lang="en-US" altLang="zh-CN" i="1" smtClean="0"/>
              <a:t>chroma_qp_index_offset</a:t>
            </a:r>
            <a:r>
              <a:rPr lang="en-US" altLang="zh-CN" smtClean="0"/>
              <a:t> and </a:t>
            </a:r>
            <a:r>
              <a:rPr lang="en-US" altLang="zh-CN" i="1" smtClean="0"/>
              <a:t>second_chroma_qp_index_offset</a:t>
            </a:r>
            <a:endParaRPr lang="zh-CN" altLang="en-US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en-US" altLang="zh-CN" sz="5400" smtClean="0"/>
          </a:p>
          <a:p>
            <a:pPr marL="0" indent="0" algn="ctr" eaLnBrk="1" hangingPunct="1">
              <a:buFont typeface="Arial" charset="0"/>
              <a:buNone/>
            </a:pPr>
            <a:r>
              <a:rPr lang="en-US" altLang="zh-CN" sz="5400" smtClean="0"/>
              <a:t>Thank you!</a:t>
            </a:r>
            <a:endParaRPr lang="zh-CN" altLang="en-US" sz="5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Purpose</a:t>
            </a:r>
            <a:endParaRPr lang="zh-CN" altLang="en-US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79388" y="1600200"/>
            <a:ext cx="8856662" cy="4525963"/>
          </a:xfrm>
        </p:spPr>
        <p:txBody>
          <a:bodyPr/>
          <a:lstStyle/>
          <a:p>
            <a:r>
              <a:rPr lang="en-US" altLang="zh-CN" smtClean="0"/>
              <a:t>Investigate the performance change when using different weights for different components in RDO</a:t>
            </a:r>
          </a:p>
          <a:p>
            <a:r>
              <a:rPr lang="en-US" altLang="zh-CN" smtClean="0"/>
              <a:t>PSNRAVG</a:t>
            </a:r>
            <a:r>
              <a:rPr lang="en-US" altLang="zh-CN" baseline="-25000" smtClean="0"/>
              <a:t>YUV</a:t>
            </a:r>
            <a:r>
              <a:rPr lang="en-US" altLang="zh-CN" smtClean="0"/>
              <a:t> = (6*PSNRAVG</a:t>
            </a:r>
            <a:r>
              <a:rPr lang="en-US" altLang="zh-CN" baseline="-25000" smtClean="0"/>
              <a:t>Y</a:t>
            </a:r>
            <a:r>
              <a:rPr lang="en-US" altLang="zh-CN" smtClean="0"/>
              <a:t>+PSNRAVG</a:t>
            </a:r>
            <a:r>
              <a:rPr lang="en-US" altLang="zh-CN" baseline="-25000" smtClean="0"/>
              <a:t>U</a:t>
            </a:r>
            <a:r>
              <a:rPr lang="en-US" altLang="zh-CN" smtClean="0"/>
              <a:t>+PSNRAVG</a:t>
            </a:r>
            <a:r>
              <a:rPr lang="en-US" altLang="zh-CN" baseline="-25000" smtClean="0"/>
              <a:t>V</a:t>
            </a:r>
            <a:r>
              <a:rPr lang="en-US" altLang="zh-CN" smtClean="0"/>
              <a:t>)/8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RDO decision</a:t>
            </a:r>
            <a:endParaRPr lang="zh-CN" altLang="en-US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HM-3.0</a:t>
            </a:r>
          </a:p>
          <a:p>
            <a:endParaRPr lang="en-US" altLang="zh-CN" sz="2000" dirty="0" smtClean="0"/>
          </a:p>
          <a:p>
            <a:r>
              <a:rPr lang="en-US" altLang="zh-CN" dirty="0" smtClean="0"/>
              <a:t>HM-4.0</a:t>
            </a:r>
          </a:p>
          <a:p>
            <a:pPr lvl="1"/>
            <a:r>
              <a:rPr lang="en-US" altLang="zh-CN" sz="2400" dirty="0"/>
              <a:t>ω was introduced in </a:t>
            </a:r>
            <a:r>
              <a:rPr lang="en-US" altLang="zh-CN" sz="2400" dirty="0" smtClean="0"/>
              <a:t>JCTVC-F386</a:t>
            </a:r>
            <a:endParaRPr lang="en-US" altLang="zh-CN" sz="2400" dirty="0"/>
          </a:p>
          <a:p>
            <a:endParaRPr lang="en-US" altLang="zh-CN" sz="1800" dirty="0" smtClean="0"/>
          </a:p>
          <a:p>
            <a:r>
              <a:rPr lang="en-US" altLang="zh-CN" dirty="0" smtClean="0"/>
              <a:t>Our target</a:t>
            </a:r>
          </a:p>
          <a:p>
            <a:endParaRPr lang="en-US" altLang="zh-CN" sz="2000" dirty="0" smtClean="0"/>
          </a:p>
          <a:p>
            <a:pPr lvl="1"/>
            <a:r>
              <a:rPr lang="en-US" altLang="zh-CN" sz="2400" dirty="0" smtClean="0"/>
              <a:t>Enlarge the weight of chroma</a:t>
            </a:r>
          </a:p>
          <a:p>
            <a:pPr lvl="1"/>
            <a:r>
              <a:rPr lang="en-US" altLang="zh-CN" sz="2400" dirty="0" smtClean="0"/>
              <a:t>Applied when different color components are considerer together (such as mode decision)</a:t>
            </a:r>
          </a:p>
          <a:p>
            <a:pPr lvl="1"/>
            <a:endParaRPr lang="zh-CN" altLang="en-US" dirty="0" smtClean="0"/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4101" name="Object 4"/>
          <p:cNvGraphicFramePr>
            <a:graphicFrameLocks noChangeAspect="1"/>
          </p:cNvGraphicFramePr>
          <p:nvPr/>
        </p:nvGraphicFramePr>
        <p:xfrm>
          <a:off x="971550" y="2133600"/>
          <a:ext cx="371633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Equation" r:id="rId3" imgW="1638300" imgH="190500" progId="Equation.3">
                  <p:embed/>
                </p:oleObj>
              </mc:Choice>
              <mc:Fallback>
                <p:oleObj name="Equation" r:id="rId3" imgW="1638300" imgH="1905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2133600"/>
                        <a:ext cx="3716338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410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6261233"/>
              </p:ext>
            </p:extLst>
          </p:nvPr>
        </p:nvGraphicFramePr>
        <p:xfrm>
          <a:off x="971600" y="3501008"/>
          <a:ext cx="4176713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Equation" r:id="rId5" imgW="1803400" imgH="190500" progId="Equation.3">
                  <p:embed/>
                </p:oleObj>
              </mc:Choice>
              <mc:Fallback>
                <p:oleObj name="Equation" r:id="rId5" imgW="1803400" imgH="1905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501008"/>
                        <a:ext cx="4176713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4105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8342148"/>
              </p:ext>
            </p:extLst>
          </p:nvPr>
        </p:nvGraphicFramePr>
        <p:xfrm>
          <a:off x="971600" y="4365104"/>
          <a:ext cx="4176713" cy="65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Equation" r:id="rId7" imgW="2234230" imgH="355446" progId="Equation.3">
                  <p:embed/>
                </p:oleObj>
              </mc:Choice>
              <mc:Fallback>
                <p:oleObj name="Equation" r:id="rId7" imgW="2234230" imgH="355446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4365104"/>
                        <a:ext cx="4176713" cy="658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0665351"/>
              </p:ext>
            </p:extLst>
          </p:nvPr>
        </p:nvGraphicFramePr>
        <p:xfrm>
          <a:off x="468313" y="1700213"/>
          <a:ext cx="8207379" cy="39608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1931"/>
                <a:gridCol w="911931"/>
                <a:gridCol w="911931"/>
                <a:gridCol w="911931"/>
                <a:gridCol w="911931"/>
                <a:gridCol w="911931"/>
                <a:gridCol w="911931"/>
                <a:gridCol w="911931"/>
                <a:gridCol w="911931"/>
              </a:tblGrid>
              <a:tr h="45384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All Intra HE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All Intra LC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7132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Y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U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V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b="1" dirty="0" smtClean="0">
                          <a:effectLst/>
                          <a:latin typeface="+mn-lt"/>
                          <a:ea typeface="+mn-ea"/>
                        </a:rPr>
                        <a:t>Avg.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Y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U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V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 smtClean="0">
                          <a:effectLst/>
                        </a:rPr>
                        <a:t>Avg.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37132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A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0.2%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-2.4%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-2.4%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-0.1%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0.3%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-2.1%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-2.3%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0.0%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37132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B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0.3%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-2.6%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-2.7%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-0.2%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0.2%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-2.2%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-2.1%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-0.2%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37132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0.3%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-1.9%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-2.0%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-0.1%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0.2%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-1.7%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-1.7%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-0.1%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37132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D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0.2%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-1.6%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-1.7%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-0.1%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0.2%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-1.3%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-1.4%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-0.1%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37132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0.3%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-2.7%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-2.7%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-0.3%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0.2%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-2.0%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-2.0%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-0.2%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37132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Overall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0.3%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-2.3%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-2.3%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-0.1%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0.2%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-1.9%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-1.9%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-0.1%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45384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EncT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100%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99%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5384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DecT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99%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99%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6776382"/>
              </p:ext>
            </p:extLst>
          </p:nvPr>
        </p:nvGraphicFramePr>
        <p:xfrm>
          <a:off x="468313" y="1700213"/>
          <a:ext cx="8207379" cy="43211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1931"/>
                <a:gridCol w="911931"/>
                <a:gridCol w="911931"/>
                <a:gridCol w="911931"/>
                <a:gridCol w="911931"/>
                <a:gridCol w="911931"/>
                <a:gridCol w="911931"/>
                <a:gridCol w="911931"/>
                <a:gridCol w="911931"/>
              </a:tblGrid>
              <a:tr h="49513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Random Access HE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Random Access LC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0511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Y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U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V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 smtClean="0">
                          <a:effectLst/>
                        </a:rPr>
                        <a:t>Avg.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Y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U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V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 smtClean="0">
                          <a:effectLst/>
                        </a:rPr>
                        <a:t>Avg.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40511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A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0.9%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-9.4%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-9.3%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-0.4%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1.3%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-9.4%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-9.1%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0.1%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40511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B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1.0%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-8.7%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-8.3%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-0.7%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1.0%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-7.8%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-7.4%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-0.5%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40511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0.9%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-6.9%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-6.9%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-0.5%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0.9%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-6.1%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-6.2%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-0.3%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40511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D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0.8%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-6.4%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-7.1%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-0.5%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0.8%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-6.4%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-6.5%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-0.5%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40511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　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　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　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40511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Overall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0.9%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-7.9%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-7.9%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-0.6%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1.0%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-7.4%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-7.3%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-0.3%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49513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EncT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101%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101%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9513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DecT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100%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99%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5610099"/>
              </p:ext>
            </p:extLst>
          </p:nvPr>
        </p:nvGraphicFramePr>
        <p:xfrm>
          <a:off x="468313" y="1700213"/>
          <a:ext cx="8207379" cy="41767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1931"/>
                <a:gridCol w="911931"/>
                <a:gridCol w="911931"/>
                <a:gridCol w="911931"/>
                <a:gridCol w="911931"/>
                <a:gridCol w="911931"/>
                <a:gridCol w="911931"/>
                <a:gridCol w="911931"/>
                <a:gridCol w="911931"/>
              </a:tblGrid>
              <a:tr h="47858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Low delay B HE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Low delay B LC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9156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Y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U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V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 smtClean="0">
                          <a:effectLst/>
                        </a:rPr>
                        <a:t>Avg.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Y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U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V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 smtClean="0">
                          <a:effectLst/>
                        </a:rPr>
                        <a:t>Avg.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39156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A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 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 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39156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B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1.6%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-12.5%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-12.2%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-0.8%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1.7%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-10.7%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-10.1%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-0.3%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39156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1.6%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-9.6%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-9.9%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-0.5%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1.6%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-8.2%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-8.8%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-0.2%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39156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D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1.4%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-9.7%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-10.2%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-0.5%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1.3%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-8.5%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-8.9%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-0.4%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39156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0.5%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-11.7%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-11.6%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-1.6%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0.7%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-11.3%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-10.7%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-1.2%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39156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Overall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1.4%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-10.9%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-11.0%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-0.8%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1.4%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-9.6%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-9.6%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-0.5%</a:t>
                      </a:r>
                      <a:endParaRPr lang="zh-CN" sz="20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47858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EncT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100%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100%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7858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DecT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99%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98%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Decreasing chroma QP</a:t>
            </a:r>
            <a:endParaRPr lang="zh-CN" alt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By </a:t>
            </a:r>
            <a:r>
              <a:rPr lang="en-US" altLang="zh-CN" i="1" dirty="0" smtClean="0"/>
              <a:t>(second_)</a:t>
            </a:r>
            <a:r>
              <a:rPr lang="en-US" altLang="zh-CN" i="1" dirty="0" err="1" smtClean="0"/>
              <a:t>chroma_qp_index_offset</a:t>
            </a:r>
            <a:r>
              <a:rPr lang="en-US" altLang="zh-CN" i="1" dirty="0" smtClean="0"/>
              <a:t> </a:t>
            </a:r>
            <a:r>
              <a:rPr lang="en-US" altLang="zh-CN" dirty="0" smtClean="0"/>
              <a:t>in PPS (although this syntax element is reported to be missing currently from the draft and HM software)</a:t>
            </a:r>
          </a:p>
          <a:p>
            <a:r>
              <a:rPr lang="en-US" altLang="zh-CN" dirty="0" err="1" smtClean="0"/>
              <a:t>QP_chroma_new</a:t>
            </a:r>
            <a:r>
              <a:rPr lang="en-US" altLang="zh-CN" dirty="0" smtClean="0"/>
              <a:t> = Clip3( 0, </a:t>
            </a:r>
            <a:r>
              <a:rPr lang="en-US" altLang="zh-CN" dirty="0" err="1" smtClean="0"/>
              <a:t>QP_chroma_old</a:t>
            </a:r>
            <a:r>
              <a:rPr lang="en-US" altLang="zh-CN" dirty="0" smtClean="0"/>
              <a:t> − X, 51 )</a:t>
            </a:r>
          </a:p>
          <a:p>
            <a:pPr lvl="1"/>
            <a:r>
              <a:rPr lang="en-US" altLang="zh-CN" dirty="0" smtClean="0"/>
              <a:t>X = 1, 2, 3 are tested</a:t>
            </a:r>
          </a:p>
          <a:p>
            <a:r>
              <a:rPr lang="en-US" altLang="zh-CN" dirty="0" smtClean="0"/>
              <a:t>The increasing of </a:t>
            </a:r>
            <a:r>
              <a:rPr lang="en-US" altLang="zh-CN" dirty="0" smtClean="0"/>
              <a:t>time </a:t>
            </a:r>
            <a:r>
              <a:rPr lang="en-US" altLang="zh-CN" dirty="0" smtClean="0"/>
              <a:t>is mainly caused by the increasing of bit rate</a:t>
            </a:r>
            <a:endParaRPr lang="zh-CN" altLang="en-US" dirty="0" smtClean="0"/>
          </a:p>
        </p:txBody>
      </p:sp>
      <p:graphicFrame>
        <p:nvGraphicFramePr>
          <p:cNvPr id="819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8082806"/>
              </p:ext>
            </p:extLst>
          </p:nvPr>
        </p:nvGraphicFramePr>
        <p:xfrm>
          <a:off x="899592" y="6237312"/>
          <a:ext cx="4176713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Equation" r:id="rId3" imgW="1803400" imgH="190500" progId="Equation.3">
                  <p:embed/>
                </p:oleObj>
              </mc:Choice>
              <mc:Fallback>
                <p:oleObj name="Equation" r:id="rId3" imgW="1803400" imgH="1905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6237312"/>
                        <a:ext cx="4176713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AI_HE</a:t>
            </a:r>
            <a:endParaRPr lang="zh-CN" altLang="en-US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7757447"/>
              </p:ext>
            </p:extLst>
          </p:nvPr>
        </p:nvGraphicFramePr>
        <p:xfrm>
          <a:off x="468313" y="1700213"/>
          <a:ext cx="7918455" cy="43211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8603"/>
                <a:gridCol w="608603"/>
                <a:gridCol w="608603"/>
                <a:gridCol w="608603"/>
                <a:gridCol w="608603"/>
                <a:gridCol w="609430"/>
                <a:gridCol w="609430"/>
                <a:gridCol w="609430"/>
                <a:gridCol w="609430"/>
                <a:gridCol w="609430"/>
                <a:gridCol w="609430"/>
                <a:gridCol w="609430"/>
                <a:gridCol w="609430"/>
              </a:tblGrid>
              <a:tr h="43211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Chroma QP − 1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Chroma QP − 2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Chroma QP − 3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3211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Y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U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V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Avg.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Y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U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V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Avg.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Y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U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V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Avg.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43211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A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-11.2%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-11.3%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-0.4%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-20.7%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-20.9%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-0.5%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5.8%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-29.9%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-30.1%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-0.6%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43211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B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2.0%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-13.2%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-13.7%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-0.9%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4.4%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-24.4%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-25.1%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-1.4%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7.4%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-34.7%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-35.2%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-1.7%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43211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-11.2%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-11.2%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-0.6%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4.1%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-20.7%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-20.7%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-1.0%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6.7%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-30.0%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-29.9%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-1.3%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43211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D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-10.9%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-10.9%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-0.5%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-20.2%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-20.3%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-0.9%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6.0%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-29.2%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-29.4%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-1.2%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43211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E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-12.3%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-12.2%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-1.4%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2.3%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-22.6%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-22.5%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-2.5%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-31.5%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-31.4%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-3.4%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43211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All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1.7%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-11.8%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-11.9%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-0.7%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-21.8%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-22.0%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-1.2%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6.1%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-31.2%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-31.4%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-1.6%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</a:tr>
              <a:tr h="43211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EncT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100%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102%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3211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DecT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100%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103%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AI_LC</a:t>
            </a:r>
            <a:endParaRPr lang="zh-CN" altLang="en-US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4183392"/>
              </p:ext>
            </p:extLst>
          </p:nvPr>
        </p:nvGraphicFramePr>
        <p:xfrm>
          <a:off x="684213" y="1412875"/>
          <a:ext cx="7920036" cy="43195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8724"/>
                <a:gridCol w="608724"/>
                <a:gridCol w="608724"/>
                <a:gridCol w="608724"/>
                <a:gridCol w="608724"/>
                <a:gridCol w="609552"/>
                <a:gridCol w="609552"/>
                <a:gridCol w="609552"/>
                <a:gridCol w="609552"/>
                <a:gridCol w="609552"/>
                <a:gridCol w="609552"/>
                <a:gridCol w="609552"/>
                <a:gridCol w="609552"/>
              </a:tblGrid>
              <a:tr h="43195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Chroma QP − 1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Chroma QP − 2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Chroma QP − 3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3195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Y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U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V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Avg.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Y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U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V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Avg.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Y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U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V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Avg.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A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-10.8%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-11.0%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-0.2%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-20.2%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-20.5%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-0.1%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5.7%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-29.4%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-29.7%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0.0%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B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2.0%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-12.9%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-13.3%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-0.6%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4.3%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-23.7%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-24.3%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-1.0%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7.2%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-33.7%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-34.3%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-1.1%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-11.0%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-11.1%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effectLst/>
                        </a:rPr>
                        <a:t>-0.5%</a:t>
                      </a:r>
                      <a:endParaRPr lang="zh-CN" sz="1300" b="1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4.1%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-20.5%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-20.5%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-0.7%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6.6%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-29.7%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-29.6%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-1.0%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D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-10.9%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-11.0%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-0.4%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-20.4%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-20.6%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-0.7%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6.0%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-29.6%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-29.7%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-1.0%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E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-11.9%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-12.0%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-1.1%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2.3%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-22.3%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-22.0%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-1.9%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-30.7%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-30.7%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-2.5%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All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-11.6%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-11.7%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-0.5%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-21.5%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-21.7%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-0.8%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6.0%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-30.8%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-31.0%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effectLst/>
                        </a:rPr>
                        <a:t>-1.1%</a:t>
                      </a:r>
                      <a:endParaRPr lang="zh-CN" sz="13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EncT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101%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3195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DecT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100%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102%</a:t>
                      </a:r>
                      <a:endParaRPr lang="zh-CN" sz="13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103%</a:t>
                      </a:r>
                      <a:endParaRPr lang="zh-CN" sz="13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1957</Words>
  <Application>Microsoft Office PowerPoint</Application>
  <PresentationFormat>On-screen Show (4:3)</PresentationFormat>
  <Paragraphs>867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Equation</vt:lpstr>
      <vt:lpstr>RDO with weighted distortion in HEVC</vt:lpstr>
      <vt:lpstr>Purpose</vt:lpstr>
      <vt:lpstr>RDO decision</vt:lpstr>
      <vt:lpstr>PowerPoint Presentation</vt:lpstr>
      <vt:lpstr>PowerPoint Presentation</vt:lpstr>
      <vt:lpstr>PowerPoint Presentation</vt:lpstr>
      <vt:lpstr>Decreasing chroma QP</vt:lpstr>
      <vt:lpstr>AI_HE</vt:lpstr>
      <vt:lpstr>AI_LC</vt:lpstr>
      <vt:lpstr>RA_HE</vt:lpstr>
      <vt:lpstr>RA_LC</vt:lpstr>
      <vt:lpstr>LB_HE</vt:lpstr>
      <vt:lpstr>LB_LC</vt:lpstr>
      <vt:lpstr>Conclusion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Bin Li (MSR Student-Person Consulting)</dc:creator>
  <cp:lastModifiedBy>Bin Li (MSR Student-Person Consulting)</cp:lastModifiedBy>
  <cp:revision>26</cp:revision>
  <dcterms:created xsi:type="dcterms:W3CDTF">2011-11-17T07:50:13Z</dcterms:created>
  <dcterms:modified xsi:type="dcterms:W3CDTF">2011-11-22T01:59:02Z</dcterms:modified>
</cp:coreProperties>
</file>