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6" r:id="rId3"/>
    <p:sldId id="277" r:id="rId4"/>
    <p:sldId id="278" r:id="rId5"/>
    <p:sldId id="279" r:id="rId6"/>
    <p:sldId id="280" r:id="rId7"/>
    <p:sldId id="281" r:id="rId8"/>
    <p:sldId id="282" r:id="rId9"/>
    <p:sldId id="283" r:id="rId10"/>
    <p:sldId id="261" r:id="rId11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4" d="100"/>
          <a:sy n="114" d="100"/>
        </p:scale>
        <p:origin x="-918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altLang="zh-CN" smtClean="0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0AC9D8-3CC6-4633-BE4A-BE07B8BA1B3E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1C91EB-83AC-4D3C-9185-6BE7B310B8B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518816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D9D3FC-2F31-4C06-B5A7-D693E28085E2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A17870-9D71-4369-9C52-DB9647EE592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654344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4C96A2-AAF4-47EB-880B-118E0316534C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BA0EC9-CE42-4047-9FB7-1A5B6AB76E9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117419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6317CB3-474D-477A-83FB-6A382B1684FA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2AC543-6CBA-46D7-961D-E3A73CCAAA78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70343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082C78-B736-4E86-9846-AC8E7613073D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796D55-EFF8-4D79-8A50-BB04BC8B503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632722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EC5D68-CEF1-4B23-B7EA-A1B4867181CD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EE94689-3584-452F-AA01-B1CA65E342E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881372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6AB791-B2C7-4064-9C46-918F78380720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B31BD2-DEAB-457E-B7FE-9EB6FEBFFE7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250542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C20E69-C38E-463B-BDBE-6382CE51A448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FF5904-2799-45C0-B153-0220644CF77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512677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47D298-D333-43E1-8758-7E24DB12BB9F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489B7B-B38B-4BE6-83AD-AF526B0C6D5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612811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71D87F-5711-46D8-B016-B0E056E50C39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9BE365-B187-4B81-879D-DA2CDC787A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5003606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B3A054-2969-428F-810F-EE15EAA5CC4A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3E009A-46ED-4A63-8BB8-72570DA08D3B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593384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title style</a:t>
            </a:r>
            <a:endParaRPr lang="zh-CN" alt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4940242-3714-4328-8902-C9A62B72B717}" type="datetimeFigureOut">
              <a:rPr lang="zh-CN" altLang="en-US"/>
              <a:pPr>
                <a:defRPr/>
              </a:pPr>
              <a:t>2011/11/22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044E90B-2324-44A2-A071-64F363B1D711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pitchFamily="2" charset="-122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n-US" altLang="zh-CN" b="1" smtClean="0"/>
              <a:t>Equal expected magnitude (EEM) encoder-only adaptive quantization rule for HEVC</a:t>
            </a:r>
            <a:endParaRPr lang="zh-CN" altLang="en-US" b="1" smtClean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en-US" altLang="zh-CN" sz="2400" dirty="0" smtClean="0"/>
              <a:t>Bin Li, </a:t>
            </a:r>
            <a:r>
              <a:rPr lang="en-US" altLang="zh-CN" sz="2400" smtClean="0"/>
              <a:t>Jizheng Xu, </a:t>
            </a:r>
            <a:r>
              <a:rPr lang="en-US" altLang="zh-CN" sz="2400" dirty="0"/>
              <a:t>Gary J. Sullivan</a:t>
            </a:r>
            <a:endParaRPr lang="en-US" altLang="zh-CN" sz="2400" dirty="0" smtClean="0"/>
          </a:p>
          <a:p>
            <a:pPr eaLnBrk="1" fontAlgn="auto" hangingPunct="1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altLang="zh-CN" sz="2400" dirty="0" smtClean="0"/>
              <a:t>University of Science and Technology of China</a:t>
            </a:r>
            <a:br>
              <a:rPr lang="en-US" altLang="zh-CN" sz="2400" dirty="0" smtClean="0"/>
            </a:br>
            <a:r>
              <a:rPr lang="en-US" altLang="zh-CN" sz="2400" dirty="0" smtClean="0"/>
              <a:t>Microsoft Corp.</a:t>
            </a:r>
            <a:endParaRPr lang="zh-CN" altLang="en-US" sz="2400" dirty="0" smtClean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eaLnBrk="1" hangingPunct="1">
              <a:buFont typeface="Arial" charset="0"/>
              <a:buNone/>
            </a:pPr>
            <a:endParaRPr lang="en-US" altLang="zh-CN" sz="5400" smtClean="0"/>
          </a:p>
          <a:p>
            <a:pPr marL="0" indent="0" algn="ctr" eaLnBrk="1" hangingPunct="1">
              <a:buFont typeface="Arial" charset="0"/>
              <a:buNone/>
            </a:pPr>
            <a:r>
              <a:rPr lang="en-US" altLang="zh-CN" sz="5400" smtClean="0"/>
              <a:t>Thank you!</a:t>
            </a:r>
            <a:endParaRPr lang="zh-CN" altLang="en-US" sz="540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Purpose</a:t>
            </a:r>
            <a:endParaRPr lang="zh-CN" altLang="en-US" smtClean="0"/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mtClean="0"/>
              <a:t>Similar idea from JVT-N011 (Jan. 2005)</a:t>
            </a:r>
          </a:p>
          <a:p>
            <a:r>
              <a:rPr lang="en-US" altLang="zh-CN" smtClean="0"/>
              <a:t>Equal Expected Magnitude</a:t>
            </a:r>
          </a:p>
          <a:p>
            <a:r>
              <a:rPr lang="en-US" altLang="zh-CN" smtClean="0"/>
              <a:t>Used when RDOQ is not used</a:t>
            </a:r>
            <a:endParaRPr lang="zh-CN" altLang="en-US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Basic idea</a:t>
            </a:r>
            <a:endParaRPr lang="zh-CN" altLang="en-US" smtClean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defRPr/>
            </a:pPr>
            <a:r>
              <a:rPr lang="en-US" altLang="zh-CN" dirty="0" smtClean="0"/>
              <a:t>When quantizing</a:t>
            </a:r>
          </a:p>
          <a:p>
            <a:pPr marL="0" indent="0">
              <a:buFont typeface="Arial" charset="0"/>
              <a:buNone/>
              <a:defRPr/>
            </a:pPr>
            <a:r>
              <a:rPr lang="en-US" altLang="zh-CN" dirty="0" err="1" smtClean="0"/>
              <a:t>iLevel</a:t>
            </a:r>
            <a:r>
              <a:rPr lang="en-US" altLang="zh-CN" dirty="0" smtClean="0"/>
              <a:t> = ( </a:t>
            </a:r>
            <a:r>
              <a:rPr lang="en-US" altLang="zh-CN" dirty="0" err="1" smtClean="0"/>
              <a:t>coeff</a:t>
            </a:r>
            <a:r>
              <a:rPr lang="en-US" altLang="zh-CN" dirty="0" smtClean="0"/>
              <a:t> + </a:t>
            </a:r>
            <a:r>
              <a:rPr lang="en-US" altLang="zh-CN" dirty="0" err="1" smtClean="0"/>
              <a:t>iAdd</a:t>
            </a:r>
            <a:r>
              <a:rPr lang="en-US" altLang="zh-CN" dirty="0" smtClean="0"/>
              <a:t> ) / quantization step size</a:t>
            </a:r>
          </a:p>
          <a:p>
            <a:pPr>
              <a:defRPr/>
            </a:pPr>
            <a:r>
              <a:rPr lang="en-US" altLang="zh-CN" dirty="0" smtClean="0"/>
              <a:t>offset </a:t>
            </a:r>
            <a:r>
              <a:rPr lang="en-US" altLang="zh-CN" dirty="0"/>
              <a:t>is updated when encoding by </a:t>
            </a:r>
            <a:r>
              <a:rPr lang="en-US" altLang="zh-CN" dirty="0" smtClean="0"/>
              <a:t>EEM</a:t>
            </a:r>
          </a:p>
          <a:p>
            <a:pPr lvl="1">
              <a:defRPr/>
            </a:pPr>
            <a:r>
              <a:rPr lang="en-US" altLang="zh-CN" dirty="0" smtClean="0"/>
              <a:t>Using the original </a:t>
            </a:r>
            <a:r>
              <a:rPr lang="en-US" altLang="zh-CN" dirty="0" err="1" smtClean="0"/>
              <a:t>coeff</a:t>
            </a:r>
            <a:r>
              <a:rPr lang="en-US" altLang="zh-CN" dirty="0" smtClean="0"/>
              <a:t> and reconstructed </a:t>
            </a:r>
            <a:r>
              <a:rPr lang="en-US" altLang="zh-CN" dirty="0" err="1" smtClean="0"/>
              <a:t>coeff</a:t>
            </a:r>
            <a:endParaRPr lang="en-US" altLang="zh-CN" dirty="0" smtClean="0"/>
          </a:p>
          <a:p>
            <a:pPr>
              <a:defRPr/>
            </a:pPr>
            <a:r>
              <a:rPr lang="en-US" altLang="zh-CN" dirty="0" smtClean="0"/>
              <a:t>offset is clipped into [0, </a:t>
            </a:r>
            <a:r>
              <a:rPr lang="en-US" altLang="zh-CN" dirty="0" err="1" smtClean="0"/>
              <a:t>clipRange</a:t>
            </a:r>
            <a:r>
              <a:rPr lang="en-US" altLang="zh-CN" dirty="0" smtClean="0"/>
              <a:t>]</a:t>
            </a:r>
          </a:p>
          <a:p>
            <a:pPr>
              <a:defRPr/>
            </a:pPr>
            <a:r>
              <a:rPr lang="en-US" altLang="zh-CN" dirty="0" smtClean="0"/>
              <a:t>Different transform, different frequency position has different offset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Detailed design</a:t>
            </a:r>
            <a:endParaRPr lang="zh-CN" altLang="en-US" smtClean="0"/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 smtClean="0"/>
              <a:t>offset updates faster with smaller QP</a:t>
            </a:r>
          </a:p>
          <a:p>
            <a:r>
              <a:rPr lang="en-US" altLang="zh-CN" dirty="0" err="1" smtClean="0"/>
              <a:t>clipRange</a:t>
            </a:r>
            <a:endParaRPr lang="en-US" altLang="zh-CN" dirty="0" smtClean="0"/>
          </a:p>
          <a:p>
            <a:pPr lvl="1"/>
            <a:r>
              <a:rPr lang="en-US" altLang="zh-CN" dirty="0" smtClean="0"/>
              <a:t>smaller for larger QP</a:t>
            </a:r>
          </a:p>
          <a:p>
            <a:pPr lvl="1"/>
            <a:r>
              <a:rPr lang="en-US" altLang="zh-CN" dirty="0" smtClean="0"/>
              <a:t>smaller for high frequency </a:t>
            </a:r>
            <a:r>
              <a:rPr lang="en-US" altLang="zh-CN" dirty="0" smtClean="0"/>
              <a:t>position</a:t>
            </a:r>
            <a:endParaRPr lang="en-US" altLang="zh-CN" dirty="0" smtClean="0"/>
          </a:p>
          <a:p>
            <a:pPr lvl="1"/>
            <a:r>
              <a:rPr lang="en-US" altLang="zh-CN" dirty="0" smtClean="0"/>
              <a:t>smaller for inter slices</a:t>
            </a:r>
          </a:p>
          <a:p>
            <a:endParaRPr lang="zh-CN" alt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EEM on VS. RDOQ off (Y BD-Rate)</a:t>
            </a:r>
            <a:endParaRPr lang="zh-CN" altLang="en-US" smtClean="0"/>
          </a:p>
        </p:txBody>
      </p:sp>
      <p:sp>
        <p:nvSpPr>
          <p:cNvPr id="6147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mtClean="0"/>
              <a:t>Time increasing is mainly caused by the increasing of bit rate</a:t>
            </a:r>
            <a:endParaRPr lang="zh-CN" altLang="en-US" smtClean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684213" y="2708275"/>
          <a:ext cx="7991478" cy="367347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87942"/>
                <a:gridCol w="887942"/>
                <a:gridCol w="887942"/>
                <a:gridCol w="887942"/>
                <a:gridCol w="887942"/>
                <a:gridCol w="887942"/>
                <a:gridCol w="887942"/>
                <a:gridCol w="887942"/>
                <a:gridCol w="887942"/>
              </a:tblGrid>
              <a:tr h="408164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 dirty="0">
                          <a:effectLst/>
                        </a:rPr>
                        <a:t> </a:t>
                      </a:r>
                      <a:endParaRPr lang="zh-CN" sz="16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AI_HE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AI_LC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RA_HE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RA_LC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LB_HE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LB_LC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LP_HE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LP_LC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</a:tr>
              <a:tr h="408164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Class A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-1.7%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-1.5%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-1.1%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-1.1%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 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 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 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 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</a:tr>
              <a:tr h="408164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Class B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-1.7%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-1.9%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-0.7%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-0.8%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-0.2%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0.1%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0.1%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0.6%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</a:tr>
              <a:tr h="408164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Class C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-1.2%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-1.1%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-0.3%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-0.5%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0.3%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0.2%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0.3%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0.4%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</a:tr>
              <a:tr h="408164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Class D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-0.9%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-0.8%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-0.6%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-0.9%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-0.2%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-0.4%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-0.3%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-0.4%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</a:tr>
              <a:tr h="408164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Class E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-1.1%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-0.9%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　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　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0.1%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0.1%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0.2%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0.4%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</a:tr>
              <a:tr h="408164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Overall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-1.4%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-1.3%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-0.7%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-0.8%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0.0%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0.0%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0.1%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0.3%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</a:tr>
              <a:tr h="408164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EncT.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103%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105%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 dirty="0">
                          <a:effectLst/>
                        </a:rPr>
                        <a:t>103%</a:t>
                      </a:r>
                      <a:endParaRPr lang="zh-CN" sz="16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 dirty="0">
                          <a:effectLst/>
                        </a:rPr>
                        <a:t>102%</a:t>
                      </a:r>
                      <a:endParaRPr lang="zh-CN" sz="16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 dirty="0">
                          <a:effectLst/>
                        </a:rPr>
                        <a:t>102%</a:t>
                      </a:r>
                      <a:endParaRPr lang="zh-CN" sz="16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 dirty="0">
                          <a:effectLst/>
                        </a:rPr>
                        <a:t>102%</a:t>
                      </a:r>
                      <a:endParaRPr lang="zh-CN" sz="16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 dirty="0">
                          <a:effectLst/>
                        </a:rPr>
                        <a:t>103%</a:t>
                      </a:r>
                      <a:endParaRPr lang="zh-CN" sz="16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 dirty="0">
                          <a:effectLst/>
                        </a:rPr>
                        <a:t>103%</a:t>
                      </a:r>
                      <a:endParaRPr lang="zh-CN" sz="16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</a:tr>
              <a:tr h="408164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DecT.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102%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103%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106%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108%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106%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109%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>
                          <a:effectLst/>
                        </a:rPr>
                        <a:t>108%</a:t>
                      </a:r>
                      <a:endParaRPr lang="zh-CN" sz="16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600" dirty="0">
                          <a:effectLst/>
                        </a:rPr>
                        <a:t>110%</a:t>
                      </a:r>
                      <a:endParaRPr lang="zh-CN" sz="16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68" marR="68568" marT="0" marB="0" anchor="ctr"/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EEM on VS. RDOQ off (low QP)</a:t>
            </a:r>
            <a:endParaRPr lang="zh-CN" altLang="en-US" smtClean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684213" y="1844675"/>
          <a:ext cx="7920036" cy="374490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80004"/>
                <a:gridCol w="880004"/>
                <a:gridCol w="880004"/>
                <a:gridCol w="880004"/>
                <a:gridCol w="880004"/>
                <a:gridCol w="880004"/>
                <a:gridCol w="880004"/>
                <a:gridCol w="880004"/>
                <a:gridCol w="880004"/>
              </a:tblGrid>
              <a:tr h="416101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AI_HE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AI_LC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RA_HE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RA_LC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LB_HE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LB_LC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LP_HE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LP_LC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</a:tr>
              <a:tr h="416101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A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-1.9%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-2.0%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-6.6%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</a:tr>
              <a:tr h="416101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B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-2.3%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-2.0%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-7.4%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-5.7%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-8.6%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-7.4%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-8.5%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</a:tr>
              <a:tr h="416101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-2.0%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-1.7%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-5.9%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-4.4%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-7.2%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-5.6%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-5.5%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</a:tr>
              <a:tr h="416101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D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-1.8%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-1.7%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-6.1%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-5.2%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-6.9%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-5.7%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-5.7%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</a:tr>
              <a:tr h="416101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-3.1%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-2.5%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　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　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-3.2%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-2.7%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-2.5%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</a:tr>
              <a:tr h="416101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Overall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-2.2%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-1.9%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-6.7%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-5.5%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-6.8%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-5.6%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-7.1%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-5.6%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</a:tr>
              <a:tr h="416101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EncT.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104%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</a:tr>
              <a:tr h="416101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DecT.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99%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100%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101%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105%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101%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106%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103%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108%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3" marR="68573" marT="0" marB="0" anchor="ctr"/>
                </a:tc>
              </a:tr>
            </a:tbl>
          </a:graphicData>
        </a:graphic>
      </p:graphicFrame>
      <p:sp>
        <p:nvSpPr>
          <p:cNvPr id="7273" name="TextBox 1"/>
          <p:cNvSpPr txBox="1">
            <a:spLocks noChangeArrowheads="1"/>
          </p:cNvSpPr>
          <p:nvPr/>
        </p:nvSpPr>
        <p:spPr bwMode="auto">
          <a:xfrm>
            <a:off x="3563938" y="5876925"/>
            <a:ext cx="1717675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en-US"/>
              <a:t>Qp = 2, 7, 12, 17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RDOQ on VS. RDOQ off (low QP)</a:t>
            </a:r>
            <a:endParaRPr lang="zh-CN" altLang="en-US" smtClean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684213" y="1773238"/>
          <a:ext cx="7848603" cy="4464054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872067"/>
                <a:gridCol w="872067"/>
                <a:gridCol w="872067"/>
                <a:gridCol w="872067"/>
                <a:gridCol w="872067"/>
                <a:gridCol w="872067"/>
                <a:gridCol w="872067"/>
                <a:gridCol w="872067"/>
                <a:gridCol w="872067"/>
              </a:tblGrid>
              <a:tr h="496006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 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AI_HE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AI_LC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RA_HE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RA_LC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LB_HE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LB_LC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LP_HE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LP_LC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</a:tr>
              <a:tr h="496006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A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-9.0%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-7.9%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 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</a:tr>
              <a:tr h="496006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B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-3.4%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-8.9%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-7.4%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-10.4%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-8.2%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-10.5%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-8.5%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</a:tr>
              <a:tr h="496006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C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-8.2%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-6.0%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-9.4%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-7.1%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-9.7%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</a:tr>
              <a:tr h="496006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D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-3.2%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-8.5%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-6.7%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-9.2%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-9.6%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-7.1%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</a:tr>
              <a:tr h="496006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Class E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-5.0%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-4.5%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　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　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-4.7%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-7.9%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-5.0%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</a:tr>
              <a:tr h="496006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Overall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-3.7%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-3.6%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-8.6%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-9.3%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-9.6%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-7.1%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</a:tr>
              <a:tr h="496006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EncT.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138%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2400" b="1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230%</a:t>
                      </a:r>
                      <a:endParaRPr lang="zh-CN" sz="2400" b="1" kern="1200" dirty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120%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143%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117%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133%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123%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148%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</a:tr>
              <a:tr h="496006">
                <a:tc>
                  <a:txBody>
                    <a:bodyPr/>
                    <a:lstStyle/>
                    <a:p>
                      <a:pPr algn="just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DecT.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98%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99%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100%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101%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>
                          <a:effectLst/>
                        </a:rPr>
                        <a:t>102%</a:t>
                      </a:r>
                      <a:endParaRPr lang="zh-CN" sz="180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  <a:tc>
                  <a:txBody>
                    <a:bodyPr/>
                    <a:lstStyle/>
                    <a:p>
                      <a:pPr algn="ct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800" dirty="0">
                          <a:effectLst/>
                        </a:rPr>
                        <a:t>100%</a:t>
                      </a:r>
                      <a:endParaRPr lang="zh-CN" sz="1800" dirty="0">
                        <a:effectLst/>
                        <a:latin typeface="Times New Roman"/>
                        <a:ea typeface="宋体"/>
                      </a:endParaRPr>
                    </a:p>
                  </a:txBody>
                  <a:tcPr marL="68578" marR="68578" marT="0" marB="0" anchor="ctr"/>
                </a:tc>
              </a:tr>
            </a:tbl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 smtClean="0"/>
          </a:p>
        </p:txBody>
      </p:sp>
      <p:pic>
        <p:nvPicPr>
          <p:cNvPr id="9219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8313" y="908050"/>
            <a:ext cx="8207375" cy="5165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Conclusion</a:t>
            </a:r>
            <a:endParaRPr lang="zh-CN" altLang="en-US" smtClean="0"/>
          </a:p>
        </p:txBody>
      </p:sp>
      <p:sp>
        <p:nvSpPr>
          <p:cNvPr id="1024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smtClean="0"/>
              <a:t>We propose to include EEM in the next release of the HM as an alternative tool when RDOQ is not used, especially for the high bit rate cases.</a:t>
            </a:r>
            <a:endParaRPr lang="zh-CN" altLang="zh-CN" smtClean="0"/>
          </a:p>
          <a:p>
            <a:endParaRPr lang="zh-CN" altLang="en-US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286</TotalTime>
  <Words>729</Words>
  <Application>Microsoft Office PowerPoint</Application>
  <PresentationFormat>On-screen Show (4:3)</PresentationFormat>
  <Paragraphs>272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Equal expected magnitude (EEM) encoder-only adaptive quantization rule for HEVC</vt:lpstr>
      <vt:lpstr>Purpose</vt:lpstr>
      <vt:lpstr>Basic idea</vt:lpstr>
      <vt:lpstr>Detailed design</vt:lpstr>
      <vt:lpstr>EEM on VS. RDOQ off (Y BD-Rate)</vt:lpstr>
      <vt:lpstr>EEM on VS. RDOQ off (low QP)</vt:lpstr>
      <vt:lpstr>RDOQ on VS. RDOQ off (low QP)</vt:lpstr>
      <vt:lpstr>PowerPoint Presentation</vt:lpstr>
      <vt:lpstr>Conclusion</vt:lpstr>
      <vt:lpstr>PowerPoint Presentation</vt:lpstr>
    </vt:vector>
  </TitlesOfParts>
  <Company>Microsoft Corporation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Bin Li (MSR Student-Person Consulting)</dc:creator>
  <cp:lastModifiedBy>Bin Li (MSR Student-Person Consulting)</cp:lastModifiedBy>
  <cp:revision>21</cp:revision>
  <dcterms:created xsi:type="dcterms:W3CDTF">2011-11-17T07:50:13Z</dcterms:created>
  <dcterms:modified xsi:type="dcterms:W3CDTF">2011-11-22T01:49:10Z</dcterms:modified>
</cp:coreProperties>
</file>

<file path=docProps/thumbnail.jpeg>
</file>