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62" r:id="rId4"/>
    <p:sldId id="272" r:id="rId5"/>
    <p:sldId id="265" r:id="rId6"/>
    <p:sldId id="266" r:id="rId7"/>
    <p:sldId id="267" r:id="rId8"/>
    <p:sldId id="268" r:id="rId9"/>
    <p:sldId id="269" r:id="rId10"/>
    <p:sldId id="273" r:id="rId11"/>
    <p:sldId id="271" r:id="rId12"/>
    <p:sldId id="274" r:id="rId13"/>
    <p:sldId id="275" r:id="rId14"/>
    <p:sldId id="261" r:id="rId15"/>
    <p:sldId id="276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E8D3-92D5-4AB6-BAD1-5359D99A3F5E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03753-7FB9-4AB4-9900-BBE00112C4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142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970F4-582A-4A6D-B604-7EB777C9CC90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6CB71-B507-437E-BF5A-A887D5C667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58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002B6-C030-404E-9C8E-C055C7DD49DF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6856B-D85F-44D1-8516-A8E544956B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21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58D3F-BB82-44C1-9D38-9BF16D702FB7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95D38-71CD-435E-A7EE-4EA19E841C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4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537E3-3DBE-460F-9600-BD218BB65027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DFC53-3606-45F7-8164-B1E6629291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1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9A08-53C6-4CE4-B23F-38CF5D68FFF4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A1420-9C31-4C34-AA48-A277D4B342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79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D49F6-37EE-46E5-B417-3CB5CED5ABCE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EAC7E-6EA7-4AA0-AD5D-E68B4A3BDD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50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ECB4A-C9EC-4055-B54D-C7C41A0F2E46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3586A-31A2-40AE-8AB6-10E7C66AA3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6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0D24F-7E58-476C-A6C6-2F62714B7D65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1A92E-6C35-4B87-AADE-C9556A2FC7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50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A149A-E874-4650-A531-04487AC6AE8F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6D7A3-996C-41E6-812B-2473C98E5D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655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37F26-696E-4589-B8F7-13D58E0DB328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1E027-7B94-46B3-8723-DAD1BDB880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61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zh-C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F5F4A89-617C-48AD-9A92-D716887A5B4B}" type="datetimeFigureOut">
              <a:rPr lang="zh-CN" altLang="en-US"/>
              <a:pPr>
                <a:defRPr/>
              </a:pPr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ACE7ED-D7E5-4DB3-848A-D790063A92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/>
              <a:t>Comparison of Compression Performance of HEVC Working Draft 4 with AVC High Profile</a:t>
            </a:r>
            <a:endParaRPr lang="zh-CN" altLang="en-US" b="1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/>
              <a:t>Bin Li, Gary J. Sullivan, Jizheng Xu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dirty="0" smtClean="0"/>
              <a:t>University of Science and Technology of China</a:t>
            </a:r>
            <a:br>
              <a:rPr lang="en-US" altLang="zh-CN" sz="2400" dirty="0" smtClean="0"/>
            </a:br>
            <a:r>
              <a:rPr lang="en-US" altLang="zh-CN" sz="2400" dirty="0" smtClean="0"/>
              <a:t>Microsoft Corp.</a:t>
            </a:r>
            <a:endParaRPr lang="zh-CN" altLang="en-US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Our JM Anchor VS. D181 JM Anchor </a:t>
            </a:r>
            <a:endParaRPr lang="zh-CN" altLang="en-US" sz="400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Nebuta and SteamLocomotive are excluded</a:t>
            </a:r>
            <a:endParaRPr lang="zh-CN" alt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00113" y="2420938"/>
          <a:ext cx="7200900" cy="3384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9254"/>
                <a:gridCol w="1963882"/>
                <a:gridCol w="1963882"/>
                <a:gridCol w="1963882"/>
              </a:tblGrid>
              <a:tr h="814006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Random Access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Low Delay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All Intra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842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A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0%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842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B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0%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842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C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0%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842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D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−10%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0%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842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0%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842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Average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−8%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0%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HM-4.0 </a:t>
            </a:r>
            <a:r>
              <a:rPr lang="en-US" altLang="zh-CN" dirty="0" smtClean="0"/>
              <a:t>VS</a:t>
            </a:r>
            <a:r>
              <a:rPr lang="en-US" altLang="zh-CN" dirty="0" smtClean="0"/>
              <a:t>. </a:t>
            </a:r>
            <a:r>
              <a:rPr lang="en-US" altLang="zh-CN" dirty="0" smtClean="0"/>
              <a:t>JM</a:t>
            </a:r>
            <a:endParaRPr lang="zh-CN" altLang="en-US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00113" y="1916113"/>
          <a:ext cx="6911974" cy="3744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0170"/>
                <a:gridCol w="1871294"/>
                <a:gridCol w="1890255"/>
                <a:gridCol w="1890255"/>
              </a:tblGrid>
              <a:tr h="936228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Random Access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Low Delay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All Intra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811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A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43%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29%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811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B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44%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48%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26%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811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C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34%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41%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23%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811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D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32%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38%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18%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811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51%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zh-CN" sz="2000" spc="-5">
                          <a:effectLst/>
                        </a:rPr>
                        <a:t>−</a:t>
                      </a:r>
                      <a:r>
                        <a:rPr lang="en-US" sz="2000" spc="-5">
                          <a:effectLst/>
                        </a:rPr>
                        <a:t>29%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8114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Average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−39%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−44%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−25%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Results on bit depth</a:t>
            </a:r>
            <a:endParaRPr lang="zh-CN" altLang="en-US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JM </a:t>
            </a:r>
            <a:r>
              <a:rPr lang="en-US" altLang="zh-CN" dirty="0" smtClean="0"/>
              <a:t>10-bit (High 10 Profile) </a:t>
            </a:r>
            <a:r>
              <a:rPr lang="en-US" altLang="zh-CN" dirty="0" smtClean="0"/>
              <a:t>VS. </a:t>
            </a:r>
            <a:r>
              <a:rPr lang="en-US" altLang="zh-CN" dirty="0" smtClean="0"/>
              <a:t>8-bit</a:t>
            </a:r>
            <a:endParaRPr lang="zh-CN" alt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71550" y="2349500"/>
          <a:ext cx="6985000" cy="36718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3484"/>
                <a:gridCol w="1891064"/>
                <a:gridCol w="1910226"/>
                <a:gridCol w="1910226"/>
              </a:tblGrid>
              <a:tr h="883112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 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Random Access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Low Delay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All Intra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4796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A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−4%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4796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B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−3%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4796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C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−2%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4796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D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−1%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4796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−10%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−3%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64796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Average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−4%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−2%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Results on bit depth (Cont.)</a:t>
            </a:r>
            <a:endParaRPr lang="zh-CN" altLang="en-US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HM </a:t>
            </a:r>
            <a:r>
              <a:rPr lang="en-US" altLang="zh-CN" dirty="0" smtClean="0"/>
              <a:t>10-bit </a:t>
            </a:r>
            <a:r>
              <a:rPr lang="en-US" altLang="zh-CN" dirty="0" smtClean="0"/>
              <a:t>VS. </a:t>
            </a:r>
            <a:r>
              <a:rPr lang="en-US" altLang="zh-CN" dirty="0" smtClean="0"/>
              <a:t>8-bit</a:t>
            </a:r>
            <a:endParaRPr lang="zh-CN" alt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71550" y="2205038"/>
          <a:ext cx="7200900" cy="37449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2846"/>
                <a:gridCol w="1949516"/>
                <a:gridCol w="1969269"/>
                <a:gridCol w="1969269"/>
              </a:tblGrid>
              <a:tr h="90067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Random Access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Low Delay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All Intra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7404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A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7404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B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7404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C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7404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D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7404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 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7404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Average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−2%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altLang="zh-CN" sz="5400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US" altLang="zh-CN" sz="5400" smtClean="0"/>
              <a:t>Thank you!</a:t>
            </a:r>
            <a:endParaRPr lang="zh-CN" altLang="en-US" sz="54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Reasons of P is better than B in JM</a:t>
            </a:r>
            <a:endParaRPr lang="zh-CN" altLang="en-US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When using B frames, Class E losses much</a:t>
            </a:r>
          </a:p>
          <a:p>
            <a:pPr lvl="1"/>
            <a:r>
              <a:rPr lang="en-US" altLang="zh-CN" smtClean="0"/>
              <a:t>In RA, we do not test Class E</a:t>
            </a:r>
          </a:p>
          <a:p>
            <a:r>
              <a:rPr lang="en-US" altLang="zh-CN" smtClean="0"/>
              <a:t>The loss is caused by the low bit rate point</a:t>
            </a:r>
          </a:p>
          <a:p>
            <a:pPr lvl="1"/>
            <a:r>
              <a:rPr lang="en-US" altLang="zh-CN" smtClean="0"/>
              <a:t>Overhead with B frames</a:t>
            </a:r>
          </a:p>
          <a:p>
            <a:r>
              <a:rPr lang="en-US" altLang="zh-CN" smtClean="0"/>
              <a:t>We do not distinguish list0 and list1 in HM</a:t>
            </a:r>
          </a:p>
          <a:p>
            <a:pPr lvl="1"/>
            <a:r>
              <a:rPr lang="en-US" altLang="zh-CN" smtClean="0"/>
              <a:t>But we have to in JM</a:t>
            </a:r>
          </a:p>
          <a:p>
            <a:r>
              <a:rPr lang="en-US" altLang="zh-CN" smtClean="0"/>
              <a:t>Low delay B frames have already optimized in HM </a:t>
            </a: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29560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Purpose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Compare the object compression performance between HEVC WD4 and AVC High Profile</a:t>
                </a:r>
              </a:p>
              <a:p>
                <a:r>
                  <a:rPr lang="en-US" altLang="zh-CN" dirty="0" smtClean="0"/>
                  <a:t>Measurement</a:t>
                </a:r>
              </a:p>
              <a:p>
                <a:pPr lvl="1"/>
                <a:r>
                  <a:rPr lang="en-US" altLang="zh-CN" dirty="0" smtClean="0"/>
                  <a:t>BD-Rate of combined PSNR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𝑃𝑆𝑁𝑅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𝑌𝑈𝑉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/>
                          </a:rPr>
                          <m:t>6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𝑃𝑁𝑆𝑅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𝑃𝑁𝑆𝑅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𝑈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𝑃𝑆𝑁𝑅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sub>
                        </m:sSub>
                      </m:num>
                      <m:den>
                        <m:r>
                          <a:rPr lang="en-US" altLang="zh-CN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28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3055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Test condition</a:t>
            </a:r>
            <a:endParaRPr lang="zh-CN" altLang="en-US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altLang="zh-CN" dirty="0" smtClean="0"/>
              <a:t>HEVC WD4</a:t>
            </a:r>
          </a:p>
          <a:p>
            <a:pPr lvl="1" algn="just" eaLnBrk="1" hangingPunct="1"/>
            <a:r>
              <a:rPr lang="en-US" altLang="zh-CN" sz="2600" dirty="0" smtClean="0"/>
              <a:t>Default HE anchor of HM-4.0</a:t>
            </a:r>
          </a:p>
          <a:p>
            <a:pPr algn="just" eaLnBrk="1" hangingPunct="1"/>
            <a:r>
              <a:rPr lang="en-US" altLang="zh-CN" dirty="0" smtClean="0"/>
              <a:t>AVC High Profile</a:t>
            </a:r>
          </a:p>
          <a:p>
            <a:pPr lvl="1" algn="just" eaLnBrk="1" hangingPunct="1"/>
            <a:r>
              <a:rPr lang="en-US" altLang="zh-CN" sz="2600" dirty="0" smtClean="0"/>
              <a:t>Modified JM 18.0 by encoder only actions</a:t>
            </a:r>
          </a:p>
          <a:p>
            <a:pPr lvl="1" algn="just" eaLnBrk="1" hangingPunct="1"/>
            <a:r>
              <a:rPr lang="en-US" altLang="zh-CN" sz="2600" dirty="0" smtClean="0"/>
              <a:t>8 bit encoding/decoding (High Profile)</a:t>
            </a:r>
          </a:p>
          <a:p>
            <a:pPr lvl="1" algn="just" eaLnBrk="1" hangingPunct="1"/>
            <a:r>
              <a:rPr lang="en-US" altLang="zh-CN" sz="2600" dirty="0" smtClean="0"/>
              <a:t>Weighted prediction disabled. (HM-4.0 does not support weighted prediction, and if supported the impact should be similar)</a:t>
            </a:r>
          </a:p>
          <a:p>
            <a:pPr lvl="2" algn="just" eaLnBrk="1" hangingPunct="1"/>
            <a:r>
              <a:rPr lang="en-US" altLang="zh-CN" sz="2200" dirty="0" smtClean="0"/>
              <a:t>Negligible impact for B frames</a:t>
            </a:r>
          </a:p>
          <a:p>
            <a:pPr lvl="2" algn="just" eaLnBrk="1" hangingPunct="1"/>
            <a:r>
              <a:rPr lang="en-US" altLang="zh-CN" sz="2200" dirty="0" smtClean="0"/>
              <a:t>1% average benefit for LD P cases</a:t>
            </a:r>
            <a:endParaRPr lang="zh-CN" altLang="en-US" sz="2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Outline</a:t>
            </a:r>
            <a:endParaRPr lang="zh-CN" alt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Generate a better AVC anchor</a:t>
            </a:r>
          </a:p>
          <a:p>
            <a:r>
              <a:rPr lang="en-US" altLang="zh-CN" dirty="0" smtClean="0"/>
              <a:t>Compare JM with HM</a:t>
            </a:r>
          </a:p>
          <a:p>
            <a:r>
              <a:rPr lang="en-US" altLang="zh-CN" dirty="0" smtClean="0"/>
              <a:t>Some more information on bit depth 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 better AVC anchor</a:t>
            </a:r>
            <a:endParaRPr lang="zh-CN" alt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Try different coding structure on AVC to find a better AVC anchor</a:t>
            </a:r>
          </a:p>
          <a:p>
            <a:pPr lvl="1"/>
            <a:r>
              <a:rPr lang="en-US" altLang="zh-CN" dirty="0" smtClean="0"/>
              <a:t>1+3 references for low-delay cases</a:t>
            </a:r>
          </a:p>
          <a:p>
            <a:pPr lvl="1"/>
            <a:r>
              <a:rPr lang="en-US" altLang="zh-CN" dirty="0" smtClean="0"/>
              <a:t>B-frame coding at temporal level 0 for random-access cases</a:t>
            </a:r>
          </a:p>
          <a:p>
            <a:r>
              <a:rPr lang="en-US" altLang="zh-CN" dirty="0" smtClean="0"/>
              <a:t>For All Intra case, nothing special needs to be configured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JM Anchor of Random access</a:t>
            </a:r>
            <a:endParaRPr lang="zh-CN" alt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HM coding order</a:t>
            </a:r>
          </a:p>
          <a:p>
            <a:pPr lvl="1"/>
            <a:r>
              <a:rPr lang="en-US" altLang="zh-CN" dirty="0" smtClean="0"/>
              <a:t>Use 0 8 4 2 6 1 3 5 7, rather than 0 8 4 2 1 3 6 5 7</a:t>
            </a:r>
          </a:p>
          <a:p>
            <a:pPr lvl="1"/>
            <a:r>
              <a:rPr lang="en-US" altLang="zh-CN" dirty="0" smtClean="0"/>
              <a:t>Average difference 0.0% in JM</a:t>
            </a:r>
          </a:p>
          <a:p>
            <a:r>
              <a:rPr lang="en-US" altLang="zh-CN" dirty="0" smtClean="0"/>
              <a:t>Increase </a:t>
            </a:r>
            <a:r>
              <a:rPr lang="en-US" altLang="zh-CN" dirty="0" smtClean="0"/>
              <a:t>number </a:t>
            </a:r>
            <a:r>
              <a:rPr lang="en-US" altLang="zh-CN" dirty="0" smtClean="0"/>
              <a:t>of reference frames to 8 to match the HM referencing structure</a:t>
            </a:r>
          </a:p>
          <a:p>
            <a:pPr lvl="1"/>
            <a:r>
              <a:rPr lang="en-US" altLang="zh-CN" dirty="0" smtClean="0"/>
              <a:t>8 reference frames are used, although 6 is enough</a:t>
            </a:r>
          </a:p>
          <a:p>
            <a:pPr lvl="1"/>
            <a:r>
              <a:rPr lang="en-US" altLang="zh-CN" dirty="0" smtClean="0"/>
              <a:t>HM </a:t>
            </a:r>
            <a:r>
              <a:rPr lang="en-US" altLang="zh-CN" dirty="0" smtClean="0"/>
              <a:t>buffers </a:t>
            </a:r>
            <a:r>
              <a:rPr lang="en-US" altLang="zh-CN" dirty="0" smtClean="0"/>
              <a:t>at most 10 reference frames</a:t>
            </a:r>
          </a:p>
          <a:p>
            <a:r>
              <a:rPr lang="en-US" altLang="zh-CN" dirty="0" smtClean="0"/>
              <a:t>P or B frames at temporal </a:t>
            </a:r>
            <a:r>
              <a:rPr lang="en-US" altLang="zh-CN" dirty="0" smtClean="0"/>
              <a:t>0? </a:t>
            </a:r>
            <a:r>
              <a:rPr lang="en-US" altLang="zh-CN" dirty="0" smtClean="0"/>
              <a:t>(to be tested)</a:t>
            </a:r>
          </a:p>
          <a:p>
            <a:r>
              <a:rPr lang="en-US" altLang="zh-CN" dirty="0" smtClean="0"/>
              <a:t>If B frames, list0 == list1? (to be tested)</a:t>
            </a:r>
          </a:p>
          <a:p>
            <a:endParaRPr lang="zh-CN" alt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JM RA Anchor</a:t>
            </a:r>
            <a:endParaRPr lang="zh-CN" alt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Anchor is P at temporal level 0</a:t>
            </a:r>
          </a:p>
          <a:p>
            <a:r>
              <a:rPr lang="en-US" altLang="zh-CN" smtClean="0"/>
              <a:t>Better anchor is B at temporal level 0 and list1=list0</a:t>
            </a:r>
            <a:endParaRPr lang="zh-CN" alt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088" y="3284538"/>
          <a:ext cx="7058024" cy="25209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4506"/>
                <a:gridCol w="2646759"/>
                <a:gridCol w="2646759"/>
              </a:tblGrid>
              <a:tr h="420158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 </a:t>
                      </a:r>
                      <a:endParaRPr lang="zh-CN" sz="28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B at T0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B at T0, l1=l0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0158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Class A</a:t>
                      </a:r>
                      <a:endParaRPr lang="zh-CN" sz="28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−1.2%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−1.5%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0158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B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−1.5%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−1.9%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0158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C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−0.2%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−0.4%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0158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D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+0.3%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+0.0%</a:t>
                      </a:r>
                      <a:endParaRPr lang="zh-CN" sz="28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20158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Average</a:t>
                      </a:r>
                      <a:endParaRPr lang="zh-CN" sz="28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−0.7%</a:t>
                      </a:r>
                      <a:endParaRPr lang="zh-CN" sz="28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−1.0%</a:t>
                      </a:r>
                      <a:endParaRPr lang="zh-CN" sz="28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JM anchor of Low delay</a:t>
            </a:r>
            <a:endParaRPr lang="zh-CN" alt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Use the same QP setting as HM</a:t>
            </a:r>
          </a:p>
          <a:p>
            <a:pPr lvl="1"/>
            <a:r>
              <a:rPr lang="en-US" altLang="zh-CN" dirty="0" err="1" smtClean="0"/>
              <a:t>RateGopSize</a:t>
            </a:r>
            <a:r>
              <a:rPr lang="en-US" altLang="zh-CN" dirty="0" smtClean="0"/>
              <a:t> = 4</a:t>
            </a:r>
          </a:p>
          <a:p>
            <a:r>
              <a:rPr lang="en-US" altLang="zh-CN" dirty="0" smtClean="0"/>
              <a:t>4+0 referencing structure or 1+3 referencing structure? (to be tested)</a:t>
            </a:r>
          </a:p>
          <a:p>
            <a:r>
              <a:rPr lang="en-US" altLang="zh-CN" dirty="0" smtClean="0"/>
              <a:t>B or P frames? (to be tested)</a:t>
            </a:r>
          </a:p>
          <a:p>
            <a:r>
              <a:rPr lang="en-US" altLang="zh-CN" dirty="0" smtClean="0"/>
              <a:t>If B frames, list0 == list1? (to be tested)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JM LD Anchor</a:t>
            </a:r>
            <a:endParaRPr lang="zh-CN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Anchor is P frames, 4+0 referencing structure</a:t>
            </a:r>
          </a:p>
          <a:p>
            <a:r>
              <a:rPr lang="en-US" altLang="zh-CN" smtClean="0"/>
              <a:t>Better anchor is P frames, 1+3 referencing structure</a:t>
            </a:r>
            <a:endParaRPr lang="zh-CN" alt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088" y="3213100"/>
          <a:ext cx="7489826" cy="2952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1786"/>
                <a:gridCol w="2042680"/>
                <a:gridCol w="2042680"/>
                <a:gridCol w="2042680"/>
              </a:tblGrid>
              <a:tr h="49212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 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P,1+3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B,1+3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B,1+3 l1=l0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9212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Class B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−2.0%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−1.6%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−1.2%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9212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C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−3.4%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−4.4%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−4.8%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9212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D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−3.3%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−4.3%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−3.8%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9212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Class 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−1.2%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+3.8%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+3.3%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  <a:tr h="49212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Average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−2.5%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−2.0%</a:t>
                      </a:r>
                      <a:endParaRPr lang="zh-CN" sz="2000" spc="-5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−1.9%</a:t>
                      </a:r>
                      <a:endParaRPr lang="zh-CN" sz="2000" spc="-5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839</Words>
  <Application>Microsoft Office PowerPoint</Application>
  <PresentationFormat>On-screen Show (4:3)</PresentationFormat>
  <Paragraphs>218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Comparison of Compression Performance of HEVC Working Draft 4 with AVC High Profile</vt:lpstr>
      <vt:lpstr>Purpose</vt:lpstr>
      <vt:lpstr>Test condition</vt:lpstr>
      <vt:lpstr>Outline</vt:lpstr>
      <vt:lpstr>A better AVC anchor</vt:lpstr>
      <vt:lpstr>JM Anchor of Random access</vt:lpstr>
      <vt:lpstr>JM RA Anchor</vt:lpstr>
      <vt:lpstr>JM anchor of Low delay</vt:lpstr>
      <vt:lpstr>JM LD Anchor</vt:lpstr>
      <vt:lpstr>Our JM Anchor VS. D181 JM Anchor </vt:lpstr>
      <vt:lpstr>HM-4.0 VS. JM</vt:lpstr>
      <vt:lpstr>Results on bit depth</vt:lpstr>
      <vt:lpstr>Results on bit depth (Cont.)</vt:lpstr>
      <vt:lpstr>PowerPoint Presentation</vt:lpstr>
      <vt:lpstr>Reasons of P is better than B in JM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 Li (MSR Student-Person Consulting)</dc:creator>
  <cp:lastModifiedBy>Bin Li (MSR Student-Person Consulting)</cp:lastModifiedBy>
  <cp:revision>20</cp:revision>
  <dcterms:created xsi:type="dcterms:W3CDTF">2011-11-17T07:50:13Z</dcterms:created>
  <dcterms:modified xsi:type="dcterms:W3CDTF">2011-11-22T01:42:25Z</dcterms:modified>
</cp:coreProperties>
</file>