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5" r:id="rId5"/>
    <p:sldId id="264" r:id="rId6"/>
    <p:sldId id="263" r:id="rId7"/>
    <p:sldId id="266" r:id="rId8"/>
    <p:sldId id="267" r:id="rId9"/>
    <p:sldId id="268" r:id="rId10"/>
    <p:sldId id="261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D4379-C463-4541-808F-5B46CBA7E07B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B010D-6363-4CAA-A2F5-08FF0EF452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184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19C5B-B4AD-460F-8C3F-7BFD96C2029D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47B92-5FE0-469E-85A6-5E963DEFAC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36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E7F1A-C7DC-4696-8105-7BC63915BF35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0F739-4245-4D33-8952-37246307B6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103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87537-B5C2-4731-8DB3-7A64DDC620FE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E2F34-0543-4B9C-9E3C-2BC43D5911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977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27DAC-5F16-4893-B9E8-18B4346E78B2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A358A-998D-4B60-9D22-39132DD35A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473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CEC57-58E7-400C-9B18-5E5C6D9487A6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E1D9B-D703-43DC-B35C-2F331D0F41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621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233C3-5A02-4A9E-9712-1404E581BA31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15DB8-98B3-4A1A-B8AE-11B707D366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924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65DD0-D2D1-4A94-A5B3-C9064F9F5DCB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EA20E-12C2-4CCD-A6F8-9994FFF4BE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915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7CC77-488F-45A0-BC4E-CD0080B0E0EF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10C3E-E1A9-4120-8265-0FC0D3F48B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52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B8C39-E5E9-4989-AAB6-3F36A43AE911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0777B-2DFF-4704-9529-1F8962721D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622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CA412-C64B-4C0D-9333-6D6F7CD2B18C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5259A-1E35-4F5E-A3EF-10F7A4ED5E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06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zh-CN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5E6D879-C9EC-4FC0-A502-FB715D4AC5FD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09D98E2-53E0-44D2-83BA-D629EBC6B7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/>
              <a:t>High-level Syntax: Marking process for non-TMVP pictures</a:t>
            </a:r>
            <a:endParaRPr lang="zh-CN" alt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/>
              <a:t>Bin Li, Jizheng Xu, Houqiang Li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/>
              <a:t>University of Science and Technology of China</a:t>
            </a:r>
            <a:br>
              <a:rPr lang="en-US" altLang="zh-CN" sz="2400" dirty="0" smtClean="0"/>
            </a:br>
            <a:r>
              <a:rPr lang="en-US" altLang="zh-CN" sz="2400" dirty="0" smtClean="0"/>
              <a:t>Microsoft Corp.</a:t>
            </a:r>
            <a:endParaRPr lang="zh-CN" altLang="en-US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altLang="zh-CN" sz="5400" smtClean="0"/>
          </a:p>
          <a:p>
            <a:pPr marL="0" indent="0" algn="ctr" eaLnBrk="1" hangingPunct="1">
              <a:buFont typeface="Arial" charset="0"/>
              <a:buNone/>
            </a:pPr>
            <a:r>
              <a:rPr lang="en-US" altLang="zh-CN" sz="5400" smtClean="0"/>
              <a:t>Thank you!</a:t>
            </a:r>
            <a:endParaRPr lang="zh-CN" altLang="en-US" sz="54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Problem</a:t>
            </a:r>
            <a:endParaRPr lang="zh-CN" altLang="en-US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altLang="zh-CN" dirty="0" smtClean="0"/>
              <a:t>MVP and merge candidates may be incorrect when packet loss exists</a:t>
            </a:r>
          </a:p>
          <a:p>
            <a:pPr algn="just" eaLnBrk="1" hangingPunct="1"/>
            <a:r>
              <a:rPr lang="en-US" altLang="zh-CN" dirty="0" smtClean="0"/>
              <a:t>It was agreed adding a flag to disable TMVP at PPS level</a:t>
            </a:r>
          </a:p>
          <a:p>
            <a:pPr lvl="1" algn="just" eaLnBrk="1" hangingPunct="1"/>
            <a:r>
              <a:rPr lang="en-US" altLang="zh-CN" dirty="0" smtClean="0"/>
              <a:t>Inserting non-TMVP pictures at temporal level 0 can stop the error propagation of incorrect motion vector for the default coding structure</a:t>
            </a:r>
          </a:p>
          <a:p>
            <a:pPr lvl="1" algn="just" eaLnBrk="1" hangingPunct="1"/>
            <a:r>
              <a:rPr lang="en-US" altLang="zh-CN" dirty="0" smtClean="0"/>
              <a:t>But it is not always guaranteed correct motion vector for arbitrary coding structure (flexible referencing structure may be used)</a:t>
            </a:r>
            <a:endParaRPr lang="zh-CN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Analysis</a:t>
            </a:r>
            <a:endParaRPr lang="zh-CN" altLang="en-US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altLang="zh-CN" smtClean="0"/>
              <a:t>The motion information of the non-TMVP pictures is reliable</a:t>
            </a:r>
          </a:p>
          <a:p>
            <a:pPr algn="just" eaLnBrk="1" hangingPunct="1"/>
            <a:r>
              <a:rPr lang="en-US" altLang="zh-CN" smtClean="0"/>
              <a:t>The motion information of the other pictures may be incorrect due to packet loss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Solution</a:t>
            </a:r>
            <a:endParaRPr lang="zh-CN" alt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Move the </a:t>
            </a:r>
            <a:r>
              <a:rPr lang="en-US" altLang="zh-CN" dirty="0" err="1" smtClean="0"/>
              <a:t>no_TMVP_flag</a:t>
            </a:r>
            <a:r>
              <a:rPr lang="en-US" altLang="zh-CN" dirty="0" smtClean="0"/>
              <a:t> from PPS to APS, as for the purpose to stop error propagation of incorrect motion vector, some pictures will use TMVP while others will not</a:t>
            </a:r>
          </a:p>
          <a:p>
            <a:r>
              <a:rPr lang="en-US" altLang="zh-CN" dirty="0" smtClean="0"/>
              <a:t>Mark all the unreliable motion information “unused for temporal motion vector prediction” to guarantee that errors can be stopped</a:t>
            </a:r>
            <a:endParaRPr lang="zh-CN" altLang="en-US" dirty="0" smtClean="0"/>
          </a:p>
          <a:p>
            <a:endParaRPr lang="zh-CN" alt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Marking process</a:t>
            </a:r>
            <a:endParaRPr lang="zh-CN" alt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Solution 1</a:t>
            </a:r>
          </a:p>
          <a:p>
            <a:pPr lvl="1" algn="just" eaLnBrk="1" hangingPunct="1"/>
            <a:r>
              <a:rPr lang="en-US" altLang="zh-CN" sz="2400" dirty="0" smtClean="0"/>
              <a:t>Marking process takes place before the beginning of the decoding process of a picture with a larger POC. (similar to CDR)</a:t>
            </a:r>
          </a:p>
          <a:p>
            <a:pPr lvl="1" algn="just" eaLnBrk="1" hangingPunct="1"/>
            <a:r>
              <a:rPr lang="en-US" altLang="zh-CN" sz="2400" dirty="0" smtClean="0"/>
              <a:t>If the current POC is greater than the </a:t>
            </a:r>
            <a:r>
              <a:rPr lang="en-US" altLang="zh-CN" sz="2400" dirty="0" err="1" smtClean="0"/>
              <a:t>last_non_TMVP_POC</a:t>
            </a:r>
            <a:r>
              <a:rPr lang="en-US" altLang="zh-CN" sz="2400" dirty="0" smtClean="0"/>
              <a:t> and the </a:t>
            </a:r>
            <a:r>
              <a:rPr lang="en-US" altLang="zh-CN" sz="2400" dirty="0" err="1" smtClean="0"/>
              <a:t>temporal_id</a:t>
            </a:r>
            <a:r>
              <a:rPr lang="en-US" altLang="zh-CN" sz="2400" dirty="0" smtClean="0"/>
              <a:t> is 0, all the pictures in DPB except the picture with the POC equals to </a:t>
            </a:r>
            <a:r>
              <a:rPr lang="en-US" altLang="zh-CN" sz="2400" dirty="0" err="1" smtClean="0"/>
              <a:t>last_non_TMVP_POC</a:t>
            </a:r>
            <a:r>
              <a:rPr lang="en-US" altLang="zh-CN" sz="2400" dirty="0" smtClean="0"/>
              <a:t> are marked as “unused for temporal motion vector prediction”. </a:t>
            </a:r>
            <a:r>
              <a:rPr lang="en-US" altLang="zh-CN" sz="2400" dirty="0" err="1" smtClean="0"/>
              <a:t>last_non_TMVP_POC</a:t>
            </a:r>
            <a:r>
              <a:rPr lang="en-US" altLang="zh-CN" sz="2400" dirty="0" smtClean="0"/>
              <a:t> is reset to the largest POC number.</a:t>
            </a:r>
          </a:p>
          <a:p>
            <a:pPr lvl="1" algn="just" eaLnBrk="1" hangingPunct="1"/>
            <a:r>
              <a:rPr lang="en-US" altLang="zh-CN" sz="2400" dirty="0" smtClean="0"/>
              <a:t>If the current picture is non-TMVP picture with </a:t>
            </a:r>
            <a:r>
              <a:rPr lang="en-US" altLang="zh-CN" sz="2400" dirty="0" err="1" smtClean="0"/>
              <a:t>temporal_id</a:t>
            </a:r>
            <a:r>
              <a:rPr lang="en-US" altLang="zh-CN" sz="2400" dirty="0" smtClean="0"/>
              <a:t> </a:t>
            </a:r>
            <a:r>
              <a:rPr lang="en-US" altLang="zh-CN" sz="2400" dirty="0" smtClean="0"/>
              <a:t>0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last_non_TMVP_POC</a:t>
            </a:r>
            <a:r>
              <a:rPr lang="en-US" altLang="zh-CN" sz="2400" dirty="0" smtClean="0"/>
              <a:t> is set to equal to the current POC.</a:t>
            </a:r>
            <a:endParaRPr lang="zh-CN" altLang="en-US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Marking process (Cont.)</a:t>
            </a:r>
            <a:endParaRPr lang="zh-CN" alt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altLang="zh-CN" smtClean="0"/>
              <a:t>Solution 2</a:t>
            </a:r>
          </a:p>
          <a:p>
            <a:pPr lvl="1" algn="just" eaLnBrk="1" hangingPunct="1"/>
            <a:r>
              <a:rPr lang="en-US" altLang="zh-CN" smtClean="0"/>
              <a:t>Marking process takes place before decoding a picture</a:t>
            </a:r>
          </a:p>
          <a:p>
            <a:pPr lvl="1" algn="just" eaLnBrk="1" hangingPunct="1"/>
            <a:r>
              <a:rPr lang="en-US" altLang="zh-CN" smtClean="0"/>
              <a:t>If current picture is non-TMVP picture and temporal_id is 0, all the pictures in DPB is marked as “unused for temporal motion vector prediction”.</a:t>
            </a:r>
            <a:endParaRPr lang="zh-CN" alt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Comparison of two solutions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Two solutions provide identical coding results under HM-4.0 coding structure, if one non-TMVP picture is used every 8 pictures</a:t>
            </a:r>
          </a:p>
          <a:p>
            <a:r>
              <a:rPr lang="en-US" altLang="zh-CN" dirty="0" smtClean="0"/>
              <a:t>Solution 1 guarantees correct motion vectors for the pictures after non-TMVP picture in both decoding and display order</a:t>
            </a:r>
          </a:p>
          <a:p>
            <a:r>
              <a:rPr lang="en-US" altLang="zh-CN" dirty="0" smtClean="0"/>
              <a:t>Solution 2 guarantees correct motion vectors for the pictures after no-TMVP picture in decoding order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5701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Comparison (Cont.)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If more flexible referencing structure is used (i.e. collocated_from_l0_flag is different in HM-4.0, it also seems that in HM-4.0 collocated_from_l0_flag has the opposite meaning)</a:t>
            </a:r>
          </a:p>
          <a:p>
            <a:pPr lvl="1"/>
            <a:r>
              <a:rPr lang="en-US" altLang="zh-CN" dirty="0" smtClean="0"/>
              <a:t>Solution 1 has less impact on performance</a:t>
            </a:r>
          </a:p>
          <a:p>
            <a:pPr lvl="1"/>
            <a:r>
              <a:rPr lang="en-US" altLang="zh-CN" dirty="0" smtClean="0"/>
              <a:t>Solution 2 is simpler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562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More about the bug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WRITE_FLAG( </a:t>
            </a:r>
            <a:r>
              <a:rPr lang="en-US" altLang="zh-CN" dirty="0" err="1"/>
              <a:t>pcSlice</a:t>
            </a:r>
            <a:r>
              <a:rPr lang="en-US" altLang="zh-CN" dirty="0"/>
              <a:t>-&gt;</a:t>
            </a:r>
            <a:r>
              <a:rPr lang="en-US" altLang="zh-CN" dirty="0" err="1"/>
              <a:t>getColDir</a:t>
            </a:r>
            <a:r>
              <a:rPr lang="en-US" altLang="zh-CN" dirty="0"/>
              <a:t>(), "collocated_from_l0_flag" </a:t>
            </a:r>
            <a:r>
              <a:rPr lang="en-US" altLang="zh-CN" dirty="0" smtClean="0"/>
              <a:t>);</a:t>
            </a:r>
          </a:p>
          <a:p>
            <a:r>
              <a:rPr lang="en-US" altLang="zh-CN" dirty="0" err="1"/>
              <a:t>TComPic</a:t>
            </a:r>
            <a:r>
              <a:rPr lang="en-US" altLang="zh-CN" dirty="0"/>
              <a:t> *</a:t>
            </a:r>
            <a:r>
              <a:rPr lang="en-US" altLang="zh-CN" dirty="0" err="1"/>
              <a:t>pColPic</a:t>
            </a:r>
            <a:r>
              <a:rPr lang="en-US" altLang="zh-CN" dirty="0"/>
              <a:t> = </a:t>
            </a:r>
            <a:r>
              <a:rPr lang="en-US" altLang="zh-CN" dirty="0" err="1"/>
              <a:t>getSlice</a:t>
            </a:r>
            <a:r>
              <a:rPr lang="en-US" altLang="zh-CN" dirty="0"/>
              <a:t>()-&gt;</a:t>
            </a:r>
            <a:r>
              <a:rPr lang="en-US" altLang="zh-CN" dirty="0" err="1"/>
              <a:t>getRefPic</a:t>
            </a:r>
            <a:r>
              <a:rPr lang="en-US" altLang="zh-CN" dirty="0"/>
              <a:t>( </a:t>
            </a:r>
            <a:r>
              <a:rPr lang="en-US" altLang="zh-CN" dirty="0" err="1"/>
              <a:t>RefPicList</a:t>
            </a:r>
            <a:r>
              <a:rPr lang="en-US" altLang="zh-CN" dirty="0"/>
              <a:t>(</a:t>
            </a:r>
            <a:r>
              <a:rPr lang="en-US" altLang="zh-CN" dirty="0" err="1"/>
              <a:t>getSlice</a:t>
            </a:r>
            <a:r>
              <a:rPr lang="en-US" altLang="zh-CN" dirty="0"/>
              <a:t>()-&gt;</a:t>
            </a:r>
            <a:r>
              <a:rPr lang="en-US" altLang="zh-CN" dirty="0" err="1"/>
              <a:t>isInterB</a:t>
            </a:r>
            <a:r>
              <a:rPr lang="en-US" altLang="zh-CN" dirty="0"/>
              <a:t>() ? </a:t>
            </a:r>
            <a:r>
              <a:rPr lang="en-US" altLang="zh-CN" dirty="0" err="1"/>
              <a:t>getSlice</a:t>
            </a:r>
            <a:r>
              <a:rPr lang="en-US" altLang="zh-CN" dirty="0"/>
              <a:t>()-&gt;</a:t>
            </a:r>
            <a:r>
              <a:rPr lang="en-US" altLang="zh-CN" dirty="0" err="1"/>
              <a:t>getColDir</a:t>
            </a:r>
            <a:r>
              <a:rPr lang="en-US" altLang="zh-CN" dirty="0"/>
              <a:t>() : 0), 0);</a:t>
            </a:r>
            <a:endParaRPr lang="zh-CN" altLang="zh-CN" dirty="0"/>
          </a:p>
          <a:p>
            <a:r>
              <a:rPr lang="en-US" altLang="zh-CN" dirty="0"/>
              <a:t>When </a:t>
            </a:r>
            <a:r>
              <a:rPr lang="en-US" altLang="zh-CN" dirty="0" err="1"/>
              <a:t>pcSlice</a:t>
            </a:r>
            <a:r>
              <a:rPr lang="en-US" altLang="zh-CN" dirty="0"/>
              <a:t>-&gt;</a:t>
            </a:r>
            <a:r>
              <a:rPr lang="en-US" altLang="zh-CN" dirty="0" err="1"/>
              <a:t>getColDir</a:t>
            </a:r>
            <a:r>
              <a:rPr lang="en-US" altLang="zh-CN" dirty="0"/>
              <a:t>() == 1, collocated block is from list 1 instead of list 0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Fix at both encoder and decoder side</a:t>
            </a:r>
            <a:br>
              <a:rPr lang="en-US" altLang="zh-CN" dirty="0" smtClean="0"/>
            </a:br>
            <a:r>
              <a:rPr lang="en-US" altLang="zh-CN" dirty="0" smtClean="0"/>
              <a:t>WRITE_FLAG</a:t>
            </a:r>
            <a:r>
              <a:rPr lang="en-US" altLang="zh-CN" dirty="0"/>
              <a:t>( </a:t>
            </a:r>
            <a:r>
              <a:rPr lang="en-US" altLang="zh-CN" dirty="0" err="1"/>
              <a:t>pcSlice</a:t>
            </a:r>
            <a:r>
              <a:rPr lang="en-US" altLang="zh-CN" dirty="0"/>
              <a:t>-&gt;</a:t>
            </a:r>
            <a:r>
              <a:rPr lang="en-US" altLang="zh-CN" dirty="0" err="1"/>
              <a:t>getColDir</a:t>
            </a:r>
            <a:r>
              <a:rPr lang="en-US" altLang="zh-CN" dirty="0"/>
              <a:t>() ? 0 : 1, "collocated_from_l0_flag" );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8042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457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High-level Syntax: Marking process for non-TMVP pictures</vt:lpstr>
      <vt:lpstr>Problem</vt:lpstr>
      <vt:lpstr>Analysis</vt:lpstr>
      <vt:lpstr>Solution</vt:lpstr>
      <vt:lpstr>Marking process</vt:lpstr>
      <vt:lpstr>Marking process (Cont.)</vt:lpstr>
      <vt:lpstr>Comparison of two solutions</vt:lpstr>
      <vt:lpstr>Comparison (Cont.)</vt:lpstr>
      <vt:lpstr>More about the bug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Bin Li (MSR Student-Person Consulting)</dc:creator>
  <cp:lastModifiedBy>Bin Li (MSR Student-Person Consulting)</cp:lastModifiedBy>
  <cp:revision>21</cp:revision>
  <dcterms:created xsi:type="dcterms:W3CDTF">2011-11-17T07:50:13Z</dcterms:created>
  <dcterms:modified xsi:type="dcterms:W3CDTF">2011-11-22T01:35:14Z</dcterms:modified>
</cp:coreProperties>
</file>