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1" r:id="rId1"/>
  </p:sldMasterIdLst>
  <p:notesMasterIdLst>
    <p:notesMasterId r:id="rId10"/>
  </p:notesMasterIdLst>
  <p:sldIdLst>
    <p:sldId id="256" r:id="rId2"/>
    <p:sldId id="275" r:id="rId3"/>
    <p:sldId id="280" r:id="rId4"/>
    <p:sldId id="281" r:id="rId5"/>
    <p:sldId id="277" r:id="rId6"/>
    <p:sldId id="282" r:id="rId7"/>
    <p:sldId id="283" r:id="rId8"/>
    <p:sldId id="27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89" autoAdjust="0"/>
  </p:normalViewPr>
  <p:slideViewPr>
    <p:cSldViewPr>
      <p:cViewPr varScale="1">
        <p:scale>
          <a:sx n="65" d="100"/>
          <a:sy n="65" d="100"/>
        </p:scale>
        <p:origin x="-130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1742" y="-91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B089D0-2626-4E1A-96F6-9C8F996415E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AB874B-93D5-4CA0-A08A-1ADE5489620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AB874B-93D5-4CA0-A08A-1ADE5489620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43000"/>
            <a:ext cx="8229600" cy="498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11/21/2011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Qualcomm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rgbClr val="0070C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4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JCTVC-G384: </a:t>
            </a:r>
            <a:br>
              <a:rPr lang="en-US" dirty="0" smtClean="0"/>
            </a:br>
            <a:r>
              <a:rPr lang="en-US" dirty="0" smtClean="0"/>
              <a:t>Varying </a:t>
            </a:r>
            <a:r>
              <a:rPr lang="en-US" dirty="0" smtClean="0"/>
              <a:t>QP </a:t>
            </a:r>
            <a:r>
              <a:rPr lang="en-US" dirty="0" err="1" smtClean="0"/>
              <a:t>Deblocking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Geert</a:t>
            </a:r>
            <a:r>
              <a:rPr lang="en-US" sz="2400" dirty="0" smtClean="0"/>
              <a:t> Van </a:t>
            </a:r>
            <a:r>
              <a:rPr lang="en-US" sz="2400" dirty="0" err="1" smtClean="0"/>
              <a:t>der</a:t>
            </a:r>
            <a:r>
              <a:rPr lang="en-US" sz="2400" dirty="0" smtClean="0"/>
              <a:t> </a:t>
            </a:r>
            <a:r>
              <a:rPr lang="en-US" sz="2400" dirty="0" err="1" smtClean="0"/>
              <a:t>Auwera</a:t>
            </a:r>
            <a:r>
              <a:rPr lang="en-US" sz="2400" dirty="0" smtClean="0"/>
              <a:t>, </a:t>
            </a:r>
            <a:r>
              <a:rPr lang="en-US" sz="2400" dirty="0" err="1" smtClean="0"/>
              <a:t>Xianglin</a:t>
            </a:r>
            <a:r>
              <a:rPr lang="en-US" sz="2400" dirty="0" smtClean="0"/>
              <a:t> Wang, Marta </a:t>
            </a:r>
            <a:r>
              <a:rPr lang="en-US" sz="2400" dirty="0" err="1" smtClean="0"/>
              <a:t>Karczewicz</a:t>
            </a:r>
            <a:endParaRPr lang="en-US" sz="2400" dirty="0" smtClean="0"/>
          </a:p>
          <a:p>
            <a:endParaRPr lang="en-US" dirty="0" smtClean="0"/>
          </a:p>
          <a:p>
            <a:r>
              <a:rPr lang="en-US" dirty="0" smtClean="0"/>
              <a:t>Qualcomm Inc.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Qualcomm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Changes to the </a:t>
            </a:r>
            <a:r>
              <a:rPr lang="en-US" dirty="0" err="1" smtClean="0"/>
              <a:t>deblocking</a:t>
            </a:r>
            <a:r>
              <a:rPr lang="en-US" dirty="0" smtClean="0"/>
              <a:t> filter are proposed to support the varying QP capability enabled by sub-LCU delta-QP signaling</a:t>
            </a:r>
          </a:p>
          <a:p>
            <a:r>
              <a:rPr lang="en-US" dirty="0" smtClean="0"/>
              <a:t>Proposed to use maximum of QP values on both sides of edge to lookup </a:t>
            </a:r>
            <a:r>
              <a:rPr lang="el-GR" dirty="0" smtClean="0"/>
              <a:t>β</a:t>
            </a:r>
            <a:r>
              <a:rPr lang="en-US" dirty="0" smtClean="0"/>
              <a:t> and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C</a:t>
            </a:r>
            <a:endParaRPr lang="en-US" baseline="-25000" dirty="0" smtClean="0"/>
          </a:p>
          <a:p>
            <a:r>
              <a:rPr lang="en-US" dirty="0" smtClean="0"/>
              <a:t>In case of weak filter decision for modifying one or two samples, it is proposed to use separate QP value for each edge side to lookup </a:t>
            </a:r>
            <a:r>
              <a:rPr lang="el-GR" dirty="0" smtClean="0"/>
              <a:t>β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Varying QP </a:t>
            </a:r>
            <a:r>
              <a:rPr lang="en-US" dirty="0" err="1" smtClean="0"/>
              <a:t>Deblocking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QP</a:t>
            </a:r>
            <a:r>
              <a:rPr lang="en-US" baseline="-25000" dirty="0" smtClean="0"/>
              <a:t>L</a:t>
            </a:r>
            <a:r>
              <a:rPr lang="en-US" dirty="0" smtClean="0"/>
              <a:t> </a:t>
            </a:r>
            <a:r>
              <a:rPr lang="en-US" dirty="0" smtClean="0"/>
              <a:t>= Max( QP</a:t>
            </a:r>
            <a:r>
              <a:rPr lang="en-US" baseline="-25000" dirty="0" smtClean="0"/>
              <a:t>P</a:t>
            </a:r>
            <a:r>
              <a:rPr lang="en-US" dirty="0" smtClean="0"/>
              <a:t>, QP</a:t>
            </a:r>
            <a:r>
              <a:rPr lang="en-US" baseline="-25000" dirty="0" smtClean="0"/>
              <a:t>Q</a:t>
            </a:r>
            <a:r>
              <a:rPr lang="en-US" dirty="0" smtClean="0"/>
              <a:t> </a:t>
            </a:r>
            <a:r>
              <a:rPr lang="en-US" dirty="0" smtClean="0"/>
              <a:t>)</a:t>
            </a:r>
          </a:p>
          <a:p>
            <a:r>
              <a:rPr lang="en-US" dirty="0" smtClean="0"/>
              <a:t>Use </a:t>
            </a:r>
            <a:r>
              <a:rPr lang="en-US" dirty="0" smtClean="0"/>
              <a:t>QP</a:t>
            </a:r>
            <a:r>
              <a:rPr lang="en-US" baseline="-25000" dirty="0" smtClean="0"/>
              <a:t>L </a:t>
            </a:r>
            <a:r>
              <a:rPr lang="en-US" baseline="-25000" dirty="0" smtClean="0"/>
              <a:t> </a:t>
            </a:r>
            <a:r>
              <a:rPr lang="en-US" dirty="0" smtClean="0"/>
              <a:t>for </a:t>
            </a:r>
            <a:r>
              <a:rPr lang="el-GR" dirty="0" smtClean="0"/>
              <a:t>β</a:t>
            </a:r>
            <a:r>
              <a:rPr lang="en-US" dirty="0" smtClean="0"/>
              <a:t> </a:t>
            </a:r>
            <a:r>
              <a:rPr lang="en-US" dirty="0" smtClean="0"/>
              <a:t>and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1043" name="Group 19"/>
          <p:cNvGrpSpPr>
            <a:grpSpLocks noChangeAspect="1"/>
          </p:cNvGrpSpPr>
          <p:nvPr/>
        </p:nvGrpSpPr>
        <p:grpSpPr bwMode="auto">
          <a:xfrm>
            <a:off x="1447800" y="1219200"/>
            <a:ext cx="5943600" cy="2557462"/>
            <a:chOff x="2526" y="1237"/>
            <a:chExt cx="7200" cy="3096"/>
          </a:xfrm>
        </p:grpSpPr>
        <p:sp>
          <p:nvSpPr>
            <p:cNvPr id="1044" name="AutoShape 20"/>
            <p:cNvSpPr>
              <a:spLocks noChangeAspect="1" noChangeArrowheads="1"/>
            </p:cNvSpPr>
            <p:nvPr/>
          </p:nvSpPr>
          <p:spPr bwMode="auto">
            <a:xfrm>
              <a:off x="2526" y="1237"/>
              <a:ext cx="7200" cy="3096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5" name="Text Box 21"/>
            <p:cNvSpPr txBox="1">
              <a:spLocks noChangeArrowheads="1"/>
            </p:cNvSpPr>
            <p:nvPr/>
          </p:nvSpPr>
          <p:spPr bwMode="auto">
            <a:xfrm>
              <a:off x="4113" y="1237"/>
              <a:ext cx="618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QG1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046" name="Group 22"/>
            <p:cNvGrpSpPr>
              <a:grpSpLocks/>
            </p:cNvGrpSpPr>
            <p:nvPr/>
          </p:nvGrpSpPr>
          <p:grpSpPr bwMode="auto">
            <a:xfrm>
              <a:off x="4731" y="1326"/>
              <a:ext cx="2832" cy="2830"/>
              <a:chOff x="4029" y="1326"/>
              <a:chExt cx="2479" cy="2477"/>
            </a:xfrm>
          </p:grpSpPr>
          <p:sp>
            <p:nvSpPr>
              <p:cNvPr id="1047" name="Rectangle 23"/>
              <p:cNvSpPr>
                <a:spLocks noChangeArrowheads="1"/>
              </p:cNvSpPr>
              <p:nvPr/>
            </p:nvSpPr>
            <p:spPr bwMode="auto">
              <a:xfrm>
                <a:off x="4030" y="1326"/>
                <a:ext cx="619" cy="619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8" name="Rectangle 24"/>
              <p:cNvSpPr>
                <a:spLocks noChangeArrowheads="1"/>
              </p:cNvSpPr>
              <p:nvPr/>
            </p:nvSpPr>
            <p:spPr bwMode="auto">
              <a:xfrm>
                <a:off x="4030" y="1945"/>
                <a:ext cx="620" cy="620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9" name="Rectangle 25"/>
              <p:cNvSpPr>
                <a:spLocks noChangeArrowheads="1"/>
              </p:cNvSpPr>
              <p:nvPr/>
            </p:nvSpPr>
            <p:spPr bwMode="auto">
              <a:xfrm>
                <a:off x="4649" y="1945"/>
                <a:ext cx="620" cy="620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0" name="Rectangle 26"/>
              <p:cNvSpPr>
                <a:spLocks noChangeArrowheads="1"/>
              </p:cNvSpPr>
              <p:nvPr/>
            </p:nvSpPr>
            <p:spPr bwMode="auto">
              <a:xfrm>
                <a:off x="4649" y="1326"/>
                <a:ext cx="620" cy="620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1" name="Rectangle 27"/>
              <p:cNvSpPr>
                <a:spLocks noChangeArrowheads="1"/>
              </p:cNvSpPr>
              <p:nvPr/>
            </p:nvSpPr>
            <p:spPr bwMode="auto">
              <a:xfrm>
                <a:off x="4029" y="1326"/>
                <a:ext cx="1239" cy="1238"/>
              </a:xfrm>
              <a:prstGeom prst="rect">
                <a:avLst/>
              </a:prstGeom>
              <a:noFill/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2" name="Rectangle 28"/>
              <p:cNvSpPr>
                <a:spLocks noChangeArrowheads="1"/>
              </p:cNvSpPr>
              <p:nvPr/>
            </p:nvSpPr>
            <p:spPr bwMode="auto">
              <a:xfrm>
                <a:off x="5268" y="1326"/>
                <a:ext cx="1239" cy="1238"/>
              </a:xfrm>
              <a:prstGeom prst="rect">
                <a:avLst/>
              </a:prstGeom>
              <a:noFill/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3" name="Rectangle 29"/>
              <p:cNvSpPr>
                <a:spLocks noChangeArrowheads="1"/>
              </p:cNvSpPr>
              <p:nvPr/>
            </p:nvSpPr>
            <p:spPr bwMode="auto">
              <a:xfrm>
                <a:off x="4029" y="2564"/>
                <a:ext cx="1239" cy="1239"/>
              </a:xfrm>
              <a:prstGeom prst="rect">
                <a:avLst/>
              </a:prstGeom>
              <a:noFill/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4" name="Rectangle 30"/>
              <p:cNvSpPr>
                <a:spLocks noChangeArrowheads="1"/>
              </p:cNvSpPr>
              <p:nvPr/>
            </p:nvSpPr>
            <p:spPr bwMode="auto">
              <a:xfrm>
                <a:off x="5268" y="2564"/>
                <a:ext cx="1239" cy="1239"/>
              </a:xfrm>
              <a:prstGeom prst="rect">
                <a:avLst/>
              </a:prstGeom>
              <a:noFill/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5" name="Rectangle 31"/>
              <p:cNvSpPr>
                <a:spLocks noChangeArrowheads="1"/>
              </p:cNvSpPr>
              <p:nvPr/>
            </p:nvSpPr>
            <p:spPr bwMode="auto">
              <a:xfrm>
                <a:off x="5268" y="1326"/>
                <a:ext cx="620" cy="620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6" name="Rectangle 32"/>
              <p:cNvSpPr>
                <a:spLocks noChangeArrowheads="1"/>
              </p:cNvSpPr>
              <p:nvPr/>
            </p:nvSpPr>
            <p:spPr bwMode="auto">
              <a:xfrm>
                <a:off x="5888" y="1326"/>
                <a:ext cx="620" cy="620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7" name="Rectangle 33"/>
              <p:cNvSpPr>
                <a:spLocks noChangeArrowheads="1"/>
              </p:cNvSpPr>
              <p:nvPr/>
            </p:nvSpPr>
            <p:spPr bwMode="auto">
              <a:xfrm>
                <a:off x="5268" y="1945"/>
                <a:ext cx="620" cy="620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8" name="Rectangle 34"/>
              <p:cNvSpPr>
                <a:spLocks noChangeArrowheads="1"/>
              </p:cNvSpPr>
              <p:nvPr/>
            </p:nvSpPr>
            <p:spPr bwMode="auto">
              <a:xfrm>
                <a:off x="5888" y="1945"/>
                <a:ext cx="620" cy="620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9" name="Rectangle 35"/>
              <p:cNvSpPr>
                <a:spLocks noChangeArrowheads="1"/>
              </p:cNvSpPr>
              <p:nvPr/>
            </p:nvSpPr>
            <p:spPr bwMode="auto">
              <a:xfrm>
                <a:off x="5268" y="2564"/>
                <a:ext cx="620" cy="620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0" name="Rectangle 36"/>
              <p:cNvSpPr>
                <a:spLocks noChangeArrowheads="1"/>
              </p:cNvSpPr>
              <p:nvPr/>
            </p:nvSpPr>
            <p:spPr bwMode="auto">
              <a:xfrm>
                <a:off x="5888" y="2564"/>
                <a:ext cx="620" cy="620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1" name="Rectangle 37"/>
              <p:cNvSpPr>
                <a:spLocks noChangeArrowheads="1"/>
              </p:cNvSpPr>
              <p:nvPr/>
            </p:nvSpPr>
            <p:spPr bwMode="auto">
              <a:xfrm>
                <a:off x="5268" y="3183"/>
                <a:ext cx="620" cy="620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2" name="Rectangle 38"/>
              <p:cNvSpPr>
                <a:spLocks noChangeArrowheads="1"/>
              </p:cNvSpPr>
              <p:nvPr/>
            </p:nvSpPr>
            <p:spPr bwMode="auto">
              <a:xfrm>
                <a:off x="5888" y="3183"/>
                <a:ext cx="620" cy="620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063" name="Rectangle 39"/>
            <p:cNvSpPr>
              <a:spLocks noChangeArrowheads="1"/>
            </p:cNvSpPr>
            <p:nvPr/>
          </p:nvSpPr>
          <p:spPr bwMode="auto">
            <a:xfrm>
              <a:off x="6147" y="2741"/>
              <a:ext cx="354" cy="355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4" name="Rectangle 40"/>
            <p:cNvSpPr>
              <a:spLocks noChangeArrowheads="1"/>
            </p:cNvSpPr>
            <p:nvPr/>
          </p:nvSpPr>
          <p:spPr bwMode="auto">
            <a:xfrm>
              <a:off x="6501" y="2741"/>
              <a:ext cx="352" cy="35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5" name="Rectangle 41"/>
            <p:cNvSpPr>
              <a:spLocks noChangeArrowheads="1"/>
            </p:cNvSpPr>
            <p:nvPr/>
          </p:nvSpPr>
          <p:spPr bwMode="auto">
            <a:xfrm>
              <a:off x="6147" y="3095"/>
              <a:ext cx="354" cy="355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6" name="Rectangle 42"/>
            <p:cNvSpPr>
              <a:spLocks noChangeArrowheads="1"/>
            </p:cNvSpPr>
            <p:nvPr/>
          </p:nvSpPr>
          <p:spPr bwMode="auto">
            <a:xfrm>
              <a:off x="6501" y="3095"/>
              <a:ext cx="353" cy="355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7" name="Rectangle 43"/>
            <p:cNvSpPr>
              <a:spLocks noChangeArrowheads="1"/>
            </p:cNvSpPr>
            <p:nvPr/>
          </p:nvSpPr>
          <p:spPr bwMode="auto">
            <a:xfrm>
              <a:off x="6854" y="2033"/>
              <a:ext cx="354" cy="355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8" name="Rectangle 44"/>
            <p:cNvSpPr>
              <a:spLocks noChangeArrowheads="1"/>
            </p:cNvSpPr>
            <p:nvPr/>
          </p:nvSpPr>
          <p:spPr bwMode="auto">
            <a:xfrm>
              <a:off x="7208" y="2033"/>
              <a:ext cx="355" cy="355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9" name="Rectangle 45"/>
            <p:cNvSpPr>
              <a:spLocks noChangeArrowheads="1"/>
            </p:cNvSpPr>
            <p:nvPr/>
          </p:nvSpPr>
          <p:spPr bwMode="auto">
            <a:xfrm>
              <a:off x="6854" y="2387"/>
              <a:ext cx="354" cy="355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0" name="Rectangle 46"/>
            <p:cNvSpPr>
              <a:spLocks noChangeArrowheads="1"/>
            </p:cNvSpPr>
            <p:nvPr/>
          </p:nvSpPr>
          <p:spPr bwMode="auto">
            <a:xfrm>
              <a:off x="7208" y="2387"/>
              <a:ext cx="355" cy="355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1" name="Text Box 47"/>
            <p:cNvSpPr txBox="1">
              <a:spLocks noChangeArrowheads="1"/>
            </p:cNvSpPr>
            <p:nvPr/>
          </p:nvSpPr>
          <p:spPr bwMode="auto">
            <a:xfrm>
              <a:off x="7651" y="1237"/>
              <a:ext cx="617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QG2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2" name="Text Box 48"/>
            <p:cNvSpPr txBox="1">
              <a:spLocks noChangeArrowheads="1"/>
            </p:cNvSpPr>
            <p:nvPr/>
          </p:nvSpPr>
          <p:spPr bwMode="auto">
            <a:xfrm>
              <a:off x="4113" y="2653"/>
              <a:ext cx="617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QG3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3" name="Text Box 49"/>
            <p:cNvSpPr txBox="1">
              <a:spLocks noChangeArrowheads="1"/>
            </p:cNvSpPr>
            <p:nvPr/>
          </p:nvSpPr>
          <p:spPr bwMode="auto">
            <a:xfrm>
              <a:off x="7651" y="2653"/>
              <a:ext cx="617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QG4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4" name="Text Box 50"/>
            <p:cNvSpPr txBox="1">
              <a:spLocks noChangeArrowheads="1"/>
            </p:cNvSpPr>
            <p:nvPr/>
          </p:nvSpPr>
          <p:spPr bwMode="auto">
            <a:xfrm>
              <a:off x="5440" y="2033"/>
              <a:ext cx="617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CU-P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QP-P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5" name="Text Box 51"/>
            <p:cNvSpPr txBox="1">
              <a:spLocks noChangeArrowheads="1"/>
            </p:cNvSpPr>
            <p:nvPr/>
          </p:nvSpPr>
          <p:spPr bwMode="auto">
            <a:xfrm>
              <a:off x="6147" y="2033"/>
              <a:ext cx="707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CU-Q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QP-Q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Varying QP </a:t>
            </a:r>
            <a:r>
              <a:rPr lang="en-US" dirty="0" err="1" smtClean="0"/>
              <a:t>Deblocking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Weak filter:</a:t>
            </a:r>
          </a:p>
          <a:p>
            <a:pPr lvl="2" hangingPunct="0"/>
            <a:r>
              <a:rPr lang="en-US" dirty="0" smtClean="0">
                <a:sym typeface="Symbol"/>
              </a:rPr>
              <a:t></a:t>
            </a:r>
            <a:r>
              <a:rPr lang="en-US" dirty="0" smtClean="0"/>
              <a:t> =  ( 9*(q0-p0) - 3*(q1-p1) + 8 )/16</a:t>
            </a:r>
          </a:p>
          <a:p>
            <a:pPr lvl="2" hangingPunct="0"/>
            <a:r>
              <a:rPr lang="en-US" dirty="0" smtClean="0">
                <a:sym typeface="Symbol"/>
              </a:rPr>
              <a:t></a:t>
            </a:r>
            <a:r>
              <a:rPr lang="en-US" dirty="0" smtClean="0"/>
              <a:t> = Clip( -</a:t>
            </a:r>
            <a:r>
              <a:rPr lang="en-US" dirty="0" err="1" smtClean="0"/>
              <a:t>t</a:t>
            </a:r>
            <a:r>
              <a:rPr lang="en-US" baseline="-25000" dirty="0" err="1" smtClean="0"/>
              <a:t>C</a:t>
            </a:r>
            <a:r>
              <a:rPr lang="en-US" dirty="0" smtClean="0"/>
              <a:t>, </a:t>
            </a:r>
            <a:r>
              <a:rPr lang="en-US" dirty="0" err="1" smtClean="0"/>
              <a:t>t</a:t>
            </a:r>
            <a:r>
              <a:rPr lang="en-US" baseline="-25000" dirty="0" err="1" smtClean="0"/>
              <a:t>C</a:t>
            </a:r>
            <a:r>
              <a:rPr lang="en-US" dirty="0" smtClean="0"/>
              <a:t>, </a:t>
            </a:r>
            <a:r>
              <a:rPr lang="en-US" dirty="0" smtClean="0">
                <a:sym typeface="Symbol"/>
              </a:rPr>
              <a:t></a:t>
            </a:r>
            <a:r>
              <a:rPr lang="en-US" dirty="0" smtClean="0"/>
              <a:t> )</a:t>
            </a:r>
          </a:p>
          <a:p>
            <a:pPr lvl="2" hangingPunct="0"/>
            <a:r>
              <a:rPr lang="en-US" dirty="0" smtClean="0"/>
              <a:t>p0’ = p0 + </a:t>
            </a:r>
            <a:r>
              <a:rPr lang="en-US" dirty="0" smtClean="0">
                <a:sym typeface="Symbol"/>
              </a:rPr>
              <a:t></a:t>
            </a:r>
            <a:endParaRPr lang="en-US" dirty="0" smtClean="0"/>
          </a:p>
          <a:p>
            <a:pPr lvl="2" hangingPunct="0"/>
            <a:r>
              <a:rPr lang="en-US" dirty="0" smtClean="0"/>
              <a:t>q0’ = q0 - </a:t>
            </a:r>
            <a:r>
              <a:rPr lang="en-US" dirty="0" smtClean="0">
                <a:sym typeface="Symbol"/>
              </a:rPr>
              <a:t></a:t>
            </a:r>
            <a:endParaRPr lang="en-US" dirty="0" smtClean="0"/>
          </a:p>
          <a:p>
            <a:pPr lvl="2" hangingPunct="0"/>
            <a:r>
              <a:rPr lang="en-US" dirty="0" err="1" smtClean="0"/>
              <a:t>dp</a:t>
            </a:r>
            <a:r>
              <a:rPr lang="en-US" dirty="0" smtClean="0"/>
              <a:t> = |p2</a:t>
            </a:r>
            <a:r>
              <a:rPr lang="en-US" baseline="-25000" dirty="0" smtClean="0"/>
              <a:t>2</a:t>
            </a:r>
            <a:r>
              <a:rPr lang="en-US" dirty="0" smtClean="0"/>
              <a:t> – 2*p1</a:t>
            </a:r>
            <a:r>
              <a:rPr lang="en-US" baseline="-25000" dirty="0" smtClean="0"/>
              <a:t>2</a:t>
            </a:r>
            <a:r>
              <a:rPr lang="en-US" dirty="0" smtClean="0"/>
              <a:t> – p0</a:t>
            </a:r>
            <a:r>
              <a:rPr lang="en-US" baseline="-25000" dirty="0" smtClean="0"/>
              <a:t>2</a:t>
            </a:r>
            <a:r>
              <a:rPr lang="en-US" dirty="0" smtClean="0"/>
              <a:t>| + |p2</a:t>
            </a:r>
            <a:r>
              <a:rPr lang="en-US" baseline="-25000" dirty="0" smtClean="0"/>
              <a:t>5</a:t>
            </a:r>
            <a:r>
              <a:rPr lang="en-US" dirty="0" smtClean="0"/>
              <a:t> – 2*p1</a:t>
            </a:r>
            <a:r>
              <a:rPr lang="en-US" baseline="-25000" dirty="0" smtClean="0"/>
              <a:t>5</a:t>
            </a:r>
            <a:r>
              <a:rPr lang="en-US" dirty="0" smtClean="0"/>
              <a:t> + p0</a:t>
            </a:r>
            <a:r>
              <a:rPr lang="en-US" baseline="-25000" dirty="0" smtClean="0"/>
              <a:t>5</a:t>
            </a:r>
            <a:r>
              <a:rPr lang="en-US" dirty="0" smtClean="0"/>
              <a:t>|</a:t>
            </a:r>
          </a:p>
          <a:p>
            <a:pPr lvl="2" hangingPunct="0"/>
            <a:r>
              <a:rPr lang="en-US" dirty="0" smtClean="0">
                <a:sym typeface="Symbol"/>
              </a:rPr>
              <a:t></a:t>
            </a:r>
            <a:r>
              <a:rPr lang="en-US" dirty="0" smtClean="0"/>
              <a:t>p = Clip( -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C</a:t>
            </a:r>
            <a:r>
              <a:rPr lang="en-US" dirty="0" smtClean="0"/>
              <a:t>/2, </a:t>
            </a:r>
            <a:r>
              <a:rPr lang="en-US" dirty="0" err="1" smtClean="0"/>
              <a:t>t</a:t>
            </a:r>
            <a:r>
              <a:rPr lang="en-US" baseline="-25000" dirty="0" err="1" smtClean="0"/>
              <a:t>C</a:t>
            </a:r>
            <a:r>
              <a:rPr lang="en-US" dirty="0" smtClean="0"/>
              <a:t>/2, ( (p2 + p0 + 1)/2 - p1 + </a:t>
            </a:r>
            <a:r>
              <a:rPr lang="en-US" dirty="0" smtClean="0">
                <a:sym typeface="Symbol"/>
              </a:rPr>
              <a:t></a:t>
            </a:r>
            <a:r>
              <a:rPr lang="en-US" dirty="0" smtClean="0"/>
              <a:t>)/2 )</a:t>
            </a:r>
          </a:p>
          <a:p>
            <a:pPr lvl="2" hangingPunct="0"/>
            <a:r>
              <a:rPr lang="en-US" u="sng" dirty="0" err="1" smtClean="0"/>
              <a:t>Thr</a:t>
            </a:r>
            <a:r>
              <a:rPr lang="en-US" u="sng" baseline="-25000" dirty="0" err="1" smtClean="0"/>
              <a:t>P</a:t>
            </a:r>
            <a:r>
              <a:rPr lang="en-US" u="sng" dirty="0" smtClean="0"/>
              <a:t> = ( β(QP</a:t>
            </a:r>
            <a:r>
              <a:rPr lang="en-US" u="sng" baseline="-25000" dirty="0" smtClean="0"/>
              <a:t>P</a:t>
            </a:r>
            <a:r>
              <a:rPr lang="en-US" u="sng" dirty="0" smtClean="0"/>
              <a:t>) + (β(QP</a:t>
            </a:r>
            <a:r>
              <a:rPr lang="en-US" u="sng" baseline="-25000" dirty="0" smtClean="0"/>
              <a:t>P</a:t>
            </a:r>
            <a:r>
              <a:rPr lang="en-US" u="sng" dirty="0" smtClean="0"/>
              <a:t>)&gt;&gt;1) )&gt;&gt;3</a:t>
            </a:r>
            <a:endParaRPr lang="en-US" dirty="0" smtClean="0"/>
          </a:p>
          <a:p>
            <a:pPr lvl="2" hangingPunct="0"/>
            <a:r>
              <a:rPr lang="en-US" dirty="0" smtClean="0"/>
              <a:t>IF ( </a:t>
            </a:r>
            <a:r>
              <a:rPr lang="en-US" dirty="0" err="1" smtClean="0"/>
              <a:t>dp</a:t>
            </a:r>
            <a:r>
              <a:rPr lang="en-US" dirty="0" smtClean="0"/>
              <a:t> &lt; </a:t>
            </a:r>
            <a:r>
              <a:rPr lang="en-US" dirty="0" err="1" smtClean="0"/>
              <a:t>Thr</a:t>
            </a:r>
            <a:r>
              <a:rPr lang="en-US" baseline="-25000" dirty="0" err="1" smtClean="0"/>
              <a:t>P</a:t>
            </a:r>
            <a:r>
              <a:rPr lang="en-US" dirty="0" smtClean="0"/>
              <a:t> ) THEN p1’ = p1 + </a:t>
            </a:r>
            <a:r>
              <a:rPr lang="en-US" dirty="0" smtClean="0">
                <a:sym typeface="Symbol"/>
              </a:rPr>
              <a:t></a:t>
            </a:r>
            <a:r>
              <a:rPr lang="en-US" dirty="0" smtClean="0"/>
              <a:t>p</a:t>
            </a:r>
          </a:p>
          <a:p>
            <a:pPr lvl="2" hangingPunct="0"/>
            <a:r>
              <a:rPr lang="en-US" dirty="0" err="1" smtClean="0"/>
              <a:t>dq</a:t>
            </a:r>
            <a:r>
              <a:rPr lang="en-US" dirty="0" smtClean="0"/>
              <a:t> = |q2</a:t>
            </a:r>
            <a:r>
              <a:rPr lang="en-US" baseline="-25000" dirty="0" smtClean="0"/>
              <a:t>2</a:t>
            </a:r>
            <a:r>
              <a:rPr lang="en-US" dirty="0" smtClean="0"/>
              <a:t> – 2*q1</a:t>
            </a:r>
            <a:r>
              <a:rPr lang="en-US" baseline="-25000" dirty="0" smtClean="0"/>
              <a:t>2</a:t>
            </a:r>
            <a:r>
              <a:rPr lang="en-US" dirty="0" smtClean="0"/>
              <a:t> – q0</a:t>
            </a:r>
            <a:r>
              <a:rPr lang="en-US" baseline="-25000" dirty="0" smtClean="0"/>
              <a:t>2</a:t>
            </a:r>
            <a:r>
              <a:rPr lang="en-US" dirty="0" smtClean="0"/>
              <a:t>| + |q2</a:t>
            </a:r>
            <a:r>
              <a:rPr lang="en-US" baseline="-25000" dirty="0" smtClean="0"/>
              <a:t>5</a:t>
            </a:r>
            <a:r>
              <a:rPr lang="en-US" dirty="0" smtClean="0"/>
              <a:t> – 2*q1</a:t>
            </a:r>
            <a:r>
              <a:rPr lang="en-US" baseline="-25000" dirty="0" smtClean="0"/>
              <a:t>5</a:t>
            </a:r>
            <a:r>
              <a:rPr lang="en-US" dirty="0" smtClean="0"/>
              <a:t> + q0</a:t>
            </a:r>
            <a:r>
              <a:rPr lang="en-US" baseline="-25000" dirty="0" smtClean="0"/>
              <a:t>5</a:t>
            </a:r>
            <a:r>
              <a:rPr lang="en-US" dirty="0" smtClean="0"/>
              <a:t>|</a:t>
            </a:r>
          </a:p>
          <a:p>
            <a:pPr lvl="2" hangingPunct="0"/>
            <a:r>
              <a:rPr lang="en-US" dirty="0" smtClean="0">
                <a:sym typeface="Symbol"/>
              </a:rPr>
              <a:t></a:t>
            </a:r>
            <a:r>
              <a:rPr lang="en-US" dirty="0" smtClean="0"/>
              <a:t>q = Clip( -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C</a:t>
            </a:r>
            <a:r>
              <a:rPr lang="en-US" dirty="0" smtClean="0"/>
              <a:t>/2, </a:t>
            </a:r>
            <a:r>
              <a:rPr lang="en-US" dirty="0" err="1" smtClean="0"/>
              <a:t>t</a:t>
            </a:r>
            <a:r>
              <a:rPr lang="en-US" baseline="-25000" dirty="0" err="1" smtClean="0"/>
              <a:t>C</a:t>
            </a:r>
            <a:r>
              <a:rPr lang="en-US" dirty="0" smtClean="0"/>
              <a:t>/2, ( (q2 + q0 + 1)/2 - q1 - </a:t>
            </a:r>
            <a:r>
              <a:rPr lang="en-US" dirty="0" smtClean="0">
                <a:sym typeface="Symbol"/>
              </a:rPr>
              <a:t></a:t>
            </a:r>
            <a:r>
              <a:rPr lang="en-US" dirty="0" smtClean="0"/>
              <a:t>)/2 )</a:t>
            </a:r>
          </a:p>
          <a:p>
            <a:pPr lvl="2" hangingPunct="0"/>
            <a:r>
              <a:rPr lang="en-US" u="sng" dirty="0" err="1" smtClean="0"/>
              <a:t>Thr</a:t>
            </a:r>
            <a:r>
              <a:rPr lang="en-US" u="sng" baseline="-25000" dirty="0" err="1" smtClean="0"/>
              <a:t>Q</a:t>
            </a:r>
            <a:r>
              <a:rPr lang="en-US" u="sng" dirty="0" smtClean="0"/>
              <a:t> = ( β(QP</a:t>
            </a:r>
            <a:r>
              <a:rPr lang="en-US" u="sng" baseline="-25000" dirty="0" smtClean="0"/>
              <a:t>Q</a:t>
            </a:r>
            <a:r>
              <a:rPr lang="en-US" u="sng" dirty="0" smtClean="0"/>
              <a:t>) + (β(QP</a:t>
            </a:r>
            <a:r>
              <a:rPr lang="en-US" u="sng" baseline="-25000" dirty="0" smtClean="0"/>
              <a:t>Q</a:t>
            </a:r>
            <a:r>
              <a:rPr lang="en-US" u="sng" dirty="0" smtClean="0"/>
              <a:t>)&gt;&gt;1) )&gt;&gt;3</a:t>
            </a:r>
            <a:endParaRPr lang="en-US" dirty="0" smtClean="0"/>
          </a:p>
          <a:p>
            <a:pPr lvl="2" hangingPunct="0"/>
            <a:r>
              <a:rPr lang="en-US" dirty="0" smtClean="0"/>
              <a:t>IF ( </a:t>
            </a:r>
            <a:r>
              <a:rPr lang="en-US" dirty="0" err="1" smtClean="0"/>
              <a:t>dq</a:t>
            </a:r>
            <a:r>
              <a:rPr lang="en-US" dirty="0" smtClean="0"/>
              <a:t> &lt; </a:t>
            </a:r>
            <a:r>
              <a:rPr lang="en-US" dirty="0" err="1" smtClean="0"/>
              <a:t>Thr</a:t>
            </a:r>
            <a:r>
              <a:rPr lang="en-US" baseline="-25000" dirty="0" err="1" smtClean="0"/>
              <a:t>Q</a:t>
            </a:r>
            <a:r>
              <a:rPr lang="en-US" dirty="0" smtClean="0"/>
              <a:t> ) THEN </a:t>
            </a:r>
            <a:r>
              <a:rPr lang="en-GB" dirty="0" smtClean="0"/>
              <a:t>q1’ = q1 + </a:t>
            </a:r>
            <a:r>
              <a:rPr lang="en-GB" dirty="0" smtClean="0">
                <a:sym typeface="Symbol"/>
              </a:rPr>
              <a:t></a:t>
            </a:r>
            <a:r>
              <a:rPr lang="en-GB" dirty="0" smtClean="0"/>
              <a:t>q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Proposed changes do not influence BD-rates </a:t>
            </a:r>
            <a:r>
              <a:rPr lang="en-US" sz="2000" dirty="0" smtClean="0"/>
              <a:t>under common test conditions, therefore, “CE4 anchor” </a:t>
            </a:r>
            <a:r>
              <a:rPr lang="en-US" sz="2000" dirty="0" smtClean="0"/>
              <a:t>(QP prediction</a:t>
            </a:r>
            <a:r>
              <a:rPr lang="en-US" sz="2000" dirty="0" smtClean="0"/>
              <a:t>) software is used with </a:t>
            </a:r>
            <a:r>
              <a:rPr lang="en-US" sz="2000" dirty="0" err="1" smtClean="0"/>
              <a:t>MaxQPAdaptationRange</a:t>
            </a:r>
            <a:r>
              <a:rPr lang="en-US" sz="2000" dirty="0" smtClean="0"/>
              <a:t>=6, </a:t>
            </a:r>
            <a:r>
              <a:rPr lang="en-US" sz="2000" dirty="0" err="1" smtClean="0"/>
              <a:t>dQpMinCuSize</a:t>
            </a:r>
            <a:r>
              <a:rPr lang="en-US" sz="2000" dirty="0" smtClean="0"/>
              <a:t>=8, “TM5Step3” psycho-visual model</a:t>
            </a:r>
          </a:p>
          <a:p>
            <a:r>
              <a:rPr lang="en-US" sz="2000" dirty="0" smtClean="0"/>
              <a:t>BD-rate similar to CE4 anchor:</a:t>
            </a:r>
            <a:endParaRPr lang="en-US" sz="20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419600" y="2286000"/>
          <a:ext cx="2753914" cy="4063987"/>
        </p:xfrm>
        <a:graphic>
          <a:graphicData uri="http://schemas.openxmlformats.org/drawingml/2006/table">
            <a:tbl>
              <a:tblPr/>
              <a:tblGrid>
                <a:gridCol w="467374"/>
                <a:gridCol w="381090"/>
                <a:gridCol w="381090"/>
                <a:gridCol w="381090"/>
                <a:gridCol w="381090"/>
                <a:gridCol w="381090"/>
                <a:gridCol w="381090"/>
              </a:tblGrid>
              <a:tr h="94913">
                <a:tc>
                  <a:txBody>
                    <a:bodyPr/>
                    <a:lstStyle/>
                    <a:p>
                      <a:endParaRPr lang="en-US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HE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LC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4913">
                <a:tc>
                  <a:txBody>
                    <a:bodyPr/>
                    <a:lstStyle/>
                    <a:p>
                      <a:endParaRPr lang="en-US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97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8197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97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97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8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28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8628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97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97%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98%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628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4913">
                <a:tc>
                  <a:txBody>
                    <a:bodyPr/>
                    <a:lstStyle/>
                    <a:p>
                      <a:endParaRPr lang="en-US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913">
                <a:tc>
                  <a:txBody>
                    <a:bodyPr/>
                    <a:lstStyle/>
                    <a:p>
                      <a:endParaRPr lang="en-US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Random Access HE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Random Access LC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4913">
                <a:tc>
                  <a:txBody>
                    <a:bodyPr/>
                    <a:lstStyle/>
                    <a:p>
                      <a:endParaRPr lang="en-US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97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8197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97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97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8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28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8628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97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99%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99%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628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4913">
                <a:tc>
                  <a:txBody>
                    <a:bodyPr/>
                    <a:lstStyle/>
                    <a:p>
                      <a:endParaRPr lang="en-US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5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913">
                <a:tc>
                  <a:txBody>
                    <a:bodyPr/>
                    <a:lstStyle/>
                    <a:p>
                      <a:endParaRPr lang="en-US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B HE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B LC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4913">
                <a:tc>
                  <a:txBody>
                    <a:bodyPr/>
                    <a:lstStyle/>
                    <a:p>
                      <a:endParaRPr lang="en-US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97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8197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97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97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0.7%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0.5%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8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0.3%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28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8628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97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97%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99%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628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4913">
                <a:tc>
                  <a:txBody>
                    <a:bodyPr/>
                    <a:lstStyle/>
                    <a:p>
                      <a:endParaRPr lang="en-US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913">
                <a:tc>
                  <a:txBody>
                    <a:bodyPr/>
                    <a:lstStyle/>
                    <a:p>
                      <a:endParaRPr lang="en-US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P HE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P LC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4913">
                <a:tc>
                  <a:txBody>
                    <a:bodyPr/>
                    <a:lstStyle/>
                    <a:p>
                      <a:endParaRPr lang="en-US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97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8197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0.3%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97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97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28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0.4%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28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8628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97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102%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99%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628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28" marR="3882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Subjective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“Vidyo3” sequence coded with low delay test </a:t>
            </a:r>
            <a:r>
              <a:rPr lang="en-US" sz="2000" dirty="0" smtClean="0"/>
              <a:t>conditions, QP=37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Qualcomm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1505" name="Object 1"/>
          <p:cNvGraphicFramePr>
            <a:graphicFrameLocks noChangeAspect="1"/>
          </p:cNvGraphicFramePr>
          <p:nvPr/>
        </p:nvGraphicFramePr>
        <p:xfrm>
          <a:off x="1524000" y="2057400"/>
          <a:ext cx="2590800" cy="2590800"/>
        </p:xfrm>
        <a:graphic>
          <a:graphicData uri="http://schemas.openxmlformats.org/presentationml/2006/ole">
            <p:oleObj spid="_x0000_s21505" name="Bitmap Image" r:id="rId3" imgW="2591025" imgH="2591025" progId="Paint.Picture">
              <p:embed/>
            </p:oleObj>
          </a:graphicData>
        </a:graphic>
      </p:graphicFrame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1507" name="Object 3"/>
          <p:cNvGraphicFramePr>
            <a:graphicFrameLocks noChangeAspect="1"/>
          </p:cNvGraphicFramePr>
          <p:nvPr/>
        </p:nvGraphicFramePr>
        <p:xfrm>
          <a:off x="5105400" y="2057400"/>
          <a:ext cx="2598738" cy="2590800"/>
        </p:xfrm>
        <a:graphic>
          <a:graphicData uri="http://schemas.openxmlformats.org/presentationml/2006/ole">
            <p:oleObj spid="_x0000_s21507" name="Bitmap Image" r:id="rId4" imgW="2598645" imgH="2591025" progId="Paint.Picture">
              <p:embed/>
            </p:oleObj>
          </a:graphicData>
        </a:graphic>
      </p:graphicFrame>
      <p:sp>
        <p:nvSpPr>
          <p:cNvPr id="21509" name="Oval 5"/>
          <p:cNvSpPr>
            <a:spLocks noChangeArrowheads="1"/>
          </p:cNvSpPr>
          <p:nvPr/>
        </p:nvSpPr>
        <p:spPr bwMode="auto">
          <a:xfrm>
            <a:off x="2362200" y="3200400"/>
            <a:ext cx="860425" cy="862012"/>
          </a:xfrm>
          <a:prstGeom prst="ellipse">
            <a:avLst/>
          </a:prstGeom>
          <a:noFill/>
          <a:ln w="19050">
            <a:solidFill>
              <a:srgbClr val="4BACC6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Oval 5"/>
          <p:cNvSpPr>
            <a:spLocks noChangeArrowheads="1"/>
          </p:cNvSpPr>
          <p:nvPr/>
        </p:nvSpPr>
        <p:spPr bwMode="auto">
          <a:xfrm>
            <a:off x="5943600" y="3200400"/>
            <a:ext cx="860425" cy="862012"/>
          </a:xfrm>
          <a:prstGeom prst="ellipse">
            <a:avLst/>
          </a:prstGeom>
          <a:noFill/>
          <a:ln w="19050">
            <a:solidFill>
              <a:srgbClr val="4BACC6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209800" y="4876800"/>
            <a:ext cx="1255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“HM4-CE4”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867400" y="4876800"/>
            <a:ext cx="998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191000" y="4343400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Frame 30</a:t>
            </a:r>
            <a:endParaRPr lang="en-US" sz="1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Subjective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2529" name="Object 1"/>
          <p:cNvGraphicFramePr>
            <a:graphicFrameLocks noChangeAspect="1"/>
          </p:cNvGraphicFramePr>
          <p:nvPr/>
        </p:nvGraphicFramePr>
        <p:xfrm>
          <a:off x="1447800" y="2209800"/>
          <a:ext cx="2598738" cy="2598738"/>
        </p:xfrm>
        <a:graphic>
          <a:graphicData uri="http://schemas.openxmlformats.org/presentationml/2006/ole">
            <p:oleObj spid="_x0000_s22529" name="Bitmap Image" r:id="rId3" imgW="2598645" imgH="2598645" progId="Paint.Picture">
              <p:embed/>
            </p:oleObj>
          </a:graphicData>
        </a:graphic>
      </p:graphicFrame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2531" name="Object 3"/>
          <p:cNvGraphicFramePr>
            <a:graphicFrameLocks noChangeAspect="1"/>
          </p:cNvGraphicFramePr>
          <p:nvPr/>
        </p:nvGraphicFramePr>
        <p:xfrm>
          <a:off x="5257800" y="2209800"/>
          <a:ext cx="2598738" cy="2598738"/>
        </p:xfrm>
        <a:graphic>
          <a:graphicData uri="http://schemas.openxmlformats.org/presentationml/2006/ole">
            <p:oleObj spid="_x0000_s22531" name="Bitmap Image" r:id="rId4" imgW="2598645" imgH="2598645" progId="Paint.Picture">
              <p:embed/>
            </p:oleObj>
          </a:graphicData>
        </a:graphic>
      </p:graphicFrame>
      <p:sp>
        <p:nvSpPr>
          <p:cNvPr id="22533" name="Oval 5"/>
          <p:cNvSpPr>
            <a:spLocks noChangeArrowheads="1"/>
          </p:cNvSpPr>
          <p:nvPr/>
        </p:nvSpPr>
        <p:spPr bwMode="auto">
          <a:xfrm>
            <a:off x="1828800" y="2438400"/>
            <a:ext cx="1119187" cy="1050925"/>
          </a:xfrm>
          <a:prstGeom prst="ellipse">
            <a:avLst/>
          </a:prstGeom>
          <a:noFill/>
          <a:ln w="19050">
            <a:solidFill>
              <a:srgbClr val="4BACC6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Oval 5"/>
          <p:cNvSpPr>
            <a:spLocks noChangeArrowheads="1"/>
          </p:cNvSpPr>
          <p:nvPr/>
        </p:nvSpPr>
        <p:spPr bwMode="auto">
          <a:xfrm>
            <a:off x="5638800" y="2438400"/>
            <a:ext cx="1119187" cy="1050925"/>
          </a:xfrm>
          <a:prstGeom prst="ellipse">
            <a:avLst/>
          </a:prstGeom>
          <a:noFill/>
          <a:ln w="19050">
            <a:solidFill>
              <a:srgbClr val="4BACC6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209800" y="4876800"/>
            <a:ext cx="1255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“HM4-CE4”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096000" y="4876800"/>
            <a:ext cx="998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191000" y="4495800"/>
            <a:ext cx="106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Frame 492</a:t>
            </a:r>
            <a:endParaRPr lang="en-US" sz="1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Enable support for varying QP </a:t>
            </a:r>
            <a:r>
              <a:rPr lang="en-US" dirty="0" err="1" smtClean="0"/>
              <a:t>deblocking</a:t>
            </a:r>
            <a:endParaRPr lang="en-US" dirty="0" smtClean="0"/>
          </a:p>
          <a:p>
            <a:pPr lvl="1"/>
            <a:r>
              <a:rPr lang="en-US" dirty="0" smtClean="0"/>
              <a:t>Use max of QPs on both sides of the edge</a:t>
            </a:r>
          </a:p>
          <a:p>
            <a:pPr lvl="1"/>
            <a:r>
              <a:rPr lang="en-US" dirty="0" smtClean="0"/>
              <a:t>For weak filter decision between modifying 1 or 2 samples, use separate QP values to lookup </a:t>
            </a:r>
            <a:r>
              <a:rPr lang="el-GR" dirty="0" smtClean="0"/>
              <a:t>β</a:t>
            </a:r>
            <a:endParaRPr lang="en-US" dirty="0" smtClean="0"/>
          </a:p>
          <a:p>
            <a:r>
              <a:rPr lang="en-US" dirty="0" smtClean="0"/>
              <a:t>Proposed </a:t>
            </a:r>
            <a:r>
              <a:rPr lang="en-US" dirty="0" smtClean="0"/>
              <a:t>to </a:t>
            </a:r>
            <a:r>
              <a:rPr lang="en-US" dirty="0" smtClean="0"/>
              <a:t>adopt in HM5</a:t>
            </a:r>
          </a:p>
          <a:p>
            <a:endParaRPr lang="en-US" dirty="0" smtClean="0"/>
          </a:p>
          <a:p>
            <a:r>
              <a:rPr lang="en-US" dirty="0" smtClean="0"/>
              <a:t>Thanks to Ericsson for cross checking!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753</Words>
  <Application>Microsoft Office PowerPoint</Application>
  <PresentationFormat>On-screen Show (4:3)</PresentationFormat>
  <Paragraphs>338</Paragraphs>
  <Slides>8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Custom Design</vt:lpstr>
      <vt:lpstr>Paintbrush Picture</vt:lpstr>
      <vt:lpstr>JCTVC-G384:  Varying QP Deblocking</vt:lpstr>
      <vt:lpstr>Summary</vt:lpstr>
      <vt:lpstr>Varying QP Deblocking</vt:lpstr>
      <vt:lpstr>Varying QP Deblocking</vt:lpstr>
      <vt:lpstr>Objective Results</vt:lpstr>
      <vt:lpstr>Subjective Results</vt:lpstr>
      <vt:lpstr>Subjective Results</vt:lpstr>
      <vt:lpstr>Conclusion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2011-06-08T18:45:10Z</dcterms:created>
  <dcterms:modified xsi:type="dcterms:W3CDTF">2011-11-18T07:13:26Z</dcterms:modified>
</cp:coreProperties>
</file>