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81" r:id="rId2"/>
    <p:sldId id="598" r:id="rId3"/>
    <p:sldId id="601" r:id="rId4"/>
    <p:sldId id="602" r:id="rId5"/>
    <p:sldId id="603" r:id="rId6"/>
    <p:sldId id="604" r:id="rId7"/>
    <p:sldId id="600" r:id="rId8"/>
    <p:sldId id="605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FF"/>
    <a:srgbClr val="FF9900"/>
    <a:srgbClr val="FFFF00"/>
    <a:srgbClr val="FF9999"/>
    <a:srgbClr val="CC99FF"/>
    <a:srgbClr val="FFCCFF"/>
    <a:srgbClr val="FF0000"/>
    <a:srgbClr val="3399FF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725" y="-259"/>
      </p:cViewPr>
      <p:guideLst>
        <p:guide orient="horz" pos="576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97610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747284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Rice </a:t>
            </a:r>
            <a:r>
              <a:rPr kumimoji="1" lang="en-US" altLang="ja-JP" dirty="0" err="1" smtClean="0"/>
              <a:t>Golomb</a:t>
            </a:r>
            <a:r>
              <a:rPr kumimoji="1" lang="en-US" altLang="ja-JP" baseline="0" dirty="0" smtClean="0"/>
              <a:t> (k=3) prefix/</a:t>
            </a:r>
            <a:r>
              <a:rPr kumimoji="1" lang="en-US" altLang="ja-JP" baseline="0" dirty="0" err="1" smtClean="0"/>
              <a:t>rem</a:t>
            </a:r>
            <a:r>
              <a:rPr kumimoji="1" lang="ja-JP" altLang="en-US" baseline="0" dirty="0" smtClean="0"/>
              <a:t>で</a:t>
            </a:r>
            <a:r>
              <a:rPr kumimoji="1" lang="en-US" altLang="ja-JP" baseline="0" dirty="0" smtClean="0"/>
              <a:t>4bit</a:t>
            </a:r>
          </a:p>
          <a:p>
            <a:r>
              <a:rPr kumimoji="1" lang="en-US" altLang="ja-JP" baseline="0" dirty="0" smtClean="0"/>
              <a:t>EG0 1-2:3bit, 3-6:5bit, 16383-32766:29bit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E1BBE-9879-472C-9A08-07EC39C380C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553200"/>
            <a:ext cx="1905000" cy="304800"/>
          </a:xfrm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Teruhiko Suzuki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November 16,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2011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433388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Reordering of Sign and Level Minus 3 coding with CABAC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/>
              <a:t>HM4 encode the coeff_abs_level_minus3 after </a:t>
            </a:r>
            <a:r>
              <a:rPr lang="en-US" sz="2800" dirty="0" err="1" smtClean="0"/>
              <a:t>coeff_sign_flag</a:t>
            </a:r>
            <a:r>
              <a:rPr lang="en-US" sz="28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Propose to encode the </a:t>
            </a:r>
            <a:r>
              <a:rPr lang="en-US" sz="2800" dirty="0" err="1" smtClean="0"/>
              <a:t>coeff_sign_flag</a:t>
            </a:r>
            <a:r>
              <a:rPr lang="en-US" sz="2800" dirty="0" smtClean="0"/>
              <a:t> after coeff_abs_level_minus3 to reduce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sum of internal and interface buffer size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latency.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0.00% BDR for all test cases.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F130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TI proposed to send bypass coding part at the same place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But HM4 encode sign bits before GR-EG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13" y="2924944"/>
            <a:ext cx="86518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925" y="3858369"/>
            <a:ext cx="86518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251520" y="270892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HM3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364502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F130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494181" y="438659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1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29272" y="438659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2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91613" y="43865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3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52352" y="438659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4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14693" y="4386590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5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70622" y="438659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6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2200" y="438659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7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31840" y="4458598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7030A0"/>
                </a:solidFill>
                <a:latin typeface="ＭＳ Ｐゴシック" pitchFamily="50" charset="-128"/>
                <a:ea typeface="ＭＳ Ｐゴシック" pitchFamily="50" charset="-128"/>
              </a:rPr>
              <a:t>8</a:t>
            </a:r>
            <a:endParaRPr kumimoji="1" lang="ja-JP" altLang="en-US" sz="1600" dirty="0">
              <a:solidFill>
                <a:srgbClr val="7030A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52120" y="4458598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7030A0"/>
                </a:solidFill>
                <a:latin typeface="ＭＳ Ｐゴシック" pitchFamily="50" charset="-128"/>
                <a:ea typeface="ＭＳ Ｐゴシック" pitchFamily="50" charset="-128"/>
              </a:rPr>
              <a:t>9</a:t>
            </a:r>
            <a:endParaRPr kumimoji="1" lang="ja-JP" altLang="en-US" sz="1600" dirty="0">
              <a:solidFill>
                <a:srgbClr val="7030A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012160" y="4458598"/>
            <a:ext cx="399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7030A0"/>
                </a:solidFill>
                <a:latin typeface="ＭＳ Ｐゴシック" pitchFamily="50" charset="-128"/>
                <a:ea typeface="ＭＳ Ｐゴシック" pitchFamily="50" charset="-128"/>
              </a:rPr>
              <a:t>10</a:t>
            </a:r>
            <a:endParaRPr kumimoji="1" lang="ja-JP" altLang="en-US" sz="1600" dirty="0">
              <a:solidFill>
                <a:srgbClr val="7030A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71600" y="4458598"/>
            <a:ext cx="1898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Order to finalize </a:t>
            </a:r>
            <a:r>
              <a:rPr lang="en-US" altLang="ja-JP" sz="1400" dirty="0" err="1" smtClean="0"/>
              <a:t>coeff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1500" y="5257800"/>
            <a:ext cx="79741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1600" dirty="0" smtClean="0"/>
              <a:t>Process the coefficients in </a:t>
            </a:r>
            <a:r>
              <a:rPr lang="en-US" altLang="ja-JP" sz="1600" dirty="0" smtClean="0"/>
              <a:t>data driven </a:t>
            </a:r>
            <a:r>
              <a:rPr lang="en-US" altLang="ja-JP" sz="1600" dirty="0" smtClean="0"/>
              <a:t>order </a:t>
            </a:r>
            <a:r>
              <a:rPr lang="en-US" altLang="ja-JP" sz="1600" dirty="0" smtClean="0"/>
              <a:t>to finalize the value of the coefficients.</a:t>
            </a:r>
            <a:endParaRPr kumimoji="1" lang="en-US" altLang="ja-JP" sz="1600" dirty="0" smtClean="0"/>
          </a:p>
          <a:p>
            <a:pPr>
              <a:buFont typeface="Wingdings" pitchFamily="2" charset="2"/>
              <a:buChar char="l"/>
            </a:pPr>
            <a:r>
              <a:rPr lang="en-US" altLang="ja-JP" sz="1600" dirty="0" smtClean="0"/>
              <a:t>Need to convert data </a:t>
            </a:r>
            <a:r>
              <a:rPr lang="en-US" altLang="ja-JP" sz="1600" dirty="0" smtClean="0"/>
              <a:t>driven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order to scan order to interface with external logics:</a:t>
            </a:r>
          </a:p>
          <a:p>
            <a:pPr lvl="1"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FF0000"/>
                </a:solidFill>
              </a:rPr>
              <a:t>  Concern on throughput</a:t>
            </a:r>
          </a:p>
          <a:p>
            <a:pPr lvl="1">
              <a:buFont typeface="Arial" pitchFamily="34" charset="0"/>
              <a:buChar char="•"/>
            </a:pPr>
            <a:r>
              <a:rPr kumimoji="1" lang="en-US" altLang="ja-JP" sz="1600" dirty="0" smtClean="0">
                <a:solidFill>
                  <a:srgbClr val="FF0000"/>
                </a:solidFill>
              </a:rPr>
              <a:t>  full bit(</a:t>
            </a:r>
            <a:r>
              <a:rPr kumimoji="1" lang="ja-JP" altLang="en-US" sz="1600" dirty="0" smtClean="0">
                <a:solidFill>
                  <a:srgbClr val="FF0000"/>
                </a:solidFill>
              </a:rPr>
              <a:t>～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16bit) x 2block</a:t>
            </a:r>
            <a:r>
              <a:rPr lang="ja-JP" altLang="en-US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register is necessary for high throughput</a:t>
            </a:r>
            <a:endParaRPr kumimoji="1" lang="en-US" altLang="ja-JP" sz="1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709390" y="2514382"/>
          <a:ext cx="5022850" cy="1838325"/>
        </p:xfrm>
        <a:graphic>
          <a:graphicData uri="http://schemas.openxmlformats.org/presentationml/2006/ole">
            <p:oleObj spid="_x0000_s25605" name="Visio" r:id="rId3" imgW="5022312" imgH="1838528" progId="">
              <p:embed/>
            </p:oleObj>
          </a:graphicData>
        </a:graphic>
      </p:graphicFrame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457200" y="-154508"/>
            <a:ext cx="7467600" cy="1143000"/>
          </a:xfrm>
        </p:spPr>
        <p:txBody>
          <a:bodyPr/>
          <a:lstStyle/>
          <a:p>
            <a:r>
              <a:rPr kumimoji="1" lang="en-US" altLang="ja-JP" dirty="0" smtClean="0"/>
              <a:t>F130/HM4.0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91680" y="983630"/>
            <a:ext cx="5687647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1600" dirty="0" smtClean="0"/>
              <a:t>Pros</a:t>
            </a:r>
            <a:endParaRPr kumimoji="1" lang="en-US" altLang="ja-JP" sz="1600" dirty="0" smtClean="0"/>
          </a:p>
          <a:p>
            <a:pPr lvl="1">
              <a:spcAft>
                <a:spcPts val="0"/>
              </a:spcAft>
              <a:buFont typeface="Wingdings" pitchFamily="2" charset="2"/>
              <a:buChar char="ü"/>
            </a:pPr>
            <a:r>
              <a:rPr lang="en-US" altLang="ja-JP" sz="1600" dirty="0" smtClean="0"/>
              <a:t>Doesn’t need to store </a:t>
            </a:r>
            <a:r>
              <a:rPr kumimoji="1" lang="en-US" altLang="ja-JP" sz="1600" dirty="0" smtClean="0"/>
              <a:t>coeff_abs_level_minus3</a:t>
            </a:r>
            <a:r>
              <a:rPr lang="en-US" altLang="ja-JP" sz="1600" dirty="0" smtClean="0"/>
              <a:t> which </a:t>
            </a:r>
          </a:p>
          <a:p>
            <a:pPr lvl="1">
              <a:spcAft>
                <a:spcPts val="600"/>
              </a:spcAft>
            </a:pPr>
            <a:r>
              <a:rPr lang="en-US" altLang="ja-JP" sz="1600" dirty="0" smtClean="0"/>
              <a:t>   has </a:t>
            </a:r>
            <a:r>
              <a:rPr kumimoji="1" lang="en-US" altLang="ja-JP" sz="1600" dirty="0" smtClean="0"/>
              <a:t>longer code length 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ja-JP" sz="1600" dirty="0" smtClean="0"/>
              <a:t>block buffer: </a:t>
            </a:r>
            <a:r>
              <a:rPr kumimoji="1" lang="ja-JP" altLang="en-US" sz="1600" dirty="0" smtClean="0"/>
              <a:t> </a:t>
            </a:r>
            <a:r>
              <a:rPr kumimoji="1" lang="en-US" altLang="ja-JP" sz="1600" dirty="0" smtClean="0"/>
              <a:t>flag 3bit x 1block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is necessary</a:t>
            </a:r>
            <a:endParaRPr kumimoji="1" lang="en-US" altLang="ja-JP" sz="1600" dirty="0" smtClean="0"/>
          </a:p>
        </p:txBody>
      </p:sp>
      <p:sp>
        <p:nvSpPr>
          <p:cNvPr id="19" name="角丸四角形 18"/>
          <p:cNvSpPr/>
          <p:nvPr/>
        </p:nvSpPr>
        <p:spPr>
          <a:xfrm>
            <a:off x="1403648" y="2348880"/>
            <a:ext cx="5616624" cy="25922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5496" y="3501008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Bitstrea</a:t>
            </a:r>
            <a:r>
              <a:rPr lang="en-US" altLang="ja-JP" dirty="0" err="1" smtClean="0"/>
              <a:t>m</a:t>
            </a:r>
            <a:endParaRPr lang="en-US" altLang="ja-JP" dirty="0" smtClean="0"/>
          </a:p>
          <a:p>
            <a:r>
              <a:rPr kumimoji="1" lang="en-US" altLang="ja-JP" dirty="0" smtClean="0"/>
              <a:t>order</a:t>
            </a:r>
            <a:endParaRPr kumimoji="1" lang="ja-JP" altLang="en-US" dirty="0"/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800100" y="3200400"/>
            <a:ext cx="457200" cy="342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43" name="Group 42"/>
          <p:cNvGrpSpPr/>
          <p:nvPr/>
        </p:nvGrpSpPr>
        <p:grpSpPr>
          <a:xfrm>
            <a:off x="800100" y="3200400"/>
            <a:ext cx="457200" cy="0"/>
            <a:chOff x="800100" y="3200400"/>
            <a:chExt cx="457200" cy="0"/>
          </a:xfrm>
        </p:grpSpPr>
        <p:cxnSp>
          <p:nvCxnSpPr>
            <p:cNvPr id="22" name="直線矢印コネクタ 21"/>
            <p:cNvCxnSpPr/>
            <p:nvPr/>
          </p:nvCxnSpPr>
          <p:spPr>
            <a:xfrm>
              <a:off x="800100" y="3200400"/>
              <a:ext cx="342900" cy="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 bwMode="auto">
            <a:xfrm>
              <a:off x="800100" y="3200400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5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4" name="Group 43"/>
          <p:cNvGrpSpPr/>
          <p:nvPr/>
        </p:nvGrpSpPr>
        <p:grpSpPr>
          <a:xfrm>
            <a:off x="800100" y="3543300"/>
            <a:ext cx="457200" cy="0"/>
            <a:chOff x="800100" y="3200400"/>
            <a:chExt cx="457200" cy="0"/>
          </a:xfrm>
        </p:grpSpPr>
        <p:cxnSp>
          <p:nvCxnSpPr>
            <p:cNvPr id="45" name="直線矢印コネクタ 21"/>
            <p:cNvCxnSpPr/>
            <p:nvPr/>
          </p:nvCxnSpPr>
          <p:spPr>
            <a:xfrm>
              <a:off x="800100" y="3200400"/>
              <a:ext cx="342900" cy="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>
              <a:off x="800100" y="3200400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5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7" name="Group 46"/>
          <p:cNvGrpSpPr/>
          <p:nvPr/>
        </p:nvGrpSpPr>
        <p:grpSpPr>
          <a:xfrm>
            <a:off x="800100" y="3886200"/>
            <a:ext cx="457200" cy="0"/>
            <a:chOff x="800100" y="3200400"/>
            <a:chExt cx="457200" cy="0"/>
          </a:xfrm>
        </p:grpSpPr>
        <p:cxnSp>
          <p:nvCxnSpPr>
            <p:cNvPr id="48" name="直線矢印コネクタ 21"/>
            <p:cNvCxnSpPr/>
            <p:nvPr/>
          </p:nvCxnSpPr>
          <p:spPr>
            <a:xfrm>
              <a:off x="800100" y="3200400"/>
              <a:ext cx="342900" cy="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 bwMode="auto">
            <a:xfrm>
              <a:off x="800100" y="3200400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5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800100" y="4229100"/>
            <a:ext cx="457200" cy="0"/>
            <a:chOff x="800100" y="3200400"/>
            <a:chExt cx="457200" cy="0"/>
          </a:xfrm>
        </p:grpSpPr>
        <p:cxnSp>
          <p:nvCxnSpPr>
            <p:cNvPr id="51" name="直線矢印コネクタ 21"/>
            <p:cNvCxnSpPr/>
            <p:nvPr/>
          </p:nvCxnSpPr>
          <p:spPr>
            <a:xfrm>
              <a:off x="800100" y="3200400"/>
              <a:ext cx="342900" cy="0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 bwMode="auto">
            <a:xfrm>
              <a:off x="800100" y="3200400"/>
              <a:ext cx="457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5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5" name="Straight Connector 54"/>
          <p:cNvCxnSpPr/>
          <p:nvPr/>
        </p:nvCxnSpPr>
        <p:spPr bwMode="auto">
          <a:xfrm flipH="1">
            <a:off x="800100" y="3543300"/>
            <a:ext cx="457200" cy="342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flipH="1">
            <a:off x="800100" y="3886200"/>
            <a:ext cx="457200" cy="342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494181" y="359450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1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29272" y="359450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2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91613" y="359450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3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52352" y="359450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4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14693" y="3594502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5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70622" y="359450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6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2200" y="359450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7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31840" y="366651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7030A0"/>
                </a:solidFill>
                <a:latin typeface="ＭＳ Ｐゴシック" pitchFamily="50" charset="-128"/>
                <a:ea typeface="ＭＳ Ｐゴシック" pitchFamily="50" charset="-128"/>
              </a:rPr>
              <a:t>8</a:t>
            </a:r>
            <a:endParaRPr kumimoji="1" lang="ja-JP" altLang="en-US" sz="1600" dirty="0">
              <a:solidFill>
                <a:srgbClr val="7030A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52120" y="366651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7030A0"/>
                </a:solidFill>
                <a:latin typeface="ＭＳ Ｐゴシック" pitchFamily="50" charset="-128"/>
                <a:ea typeface="ＭＳ Ｐゴシック" pitchFamily="50" charset="-128"/>
              </a:rPr>
              <a:t>9</a:t>
            </a:r>
            <a:endParaRPr kumimoji="1" lang="ja-JP" altLang="en-US" sz="1600" dirty="0">
              <a:solidFill>
                <a:srgbClr val="7030A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012160" y="3666510"/>
            <a:ext cx="399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7030A0"/>
                </a:solidFill>
                <a:latin typeface="ＭＳ Ｐゴシック" pitchFamily="50" charset="-128"/>
                <a:ea typeface="ＭＳ Ｐゴシック" pitchFamily="50" charset="-128"/>
              </a:rPr>
              <a:t>10</a:t>
            </a:r>
            <a:endParaRPr kumimoji="1" lang="ja-JP" altLang="en-US" sz="1600" dirty="0">
              <a:solidFill>
                <a:srgbClr val="7030A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71600" y="3666510"/>
            <a:ext cx="1898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Order to finalize </a:t>
            </a:r>
            <a:r>
              <a:rPr lang="en-US" altLang="ja-JP" sz="1400" dirty="0" err="1" smtClean="0"/>
              <a:t>coeff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1166" y="4488240"/>
            <a:ext cx="81899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>
              <a:buFont typeface="Wingdings" pitchFamily="2" charset="2"/>
              <a:buChar char="l"/>
            </a:pPr>
            <a:r>
              <a:rPr lang="en-US" altLang="ja-JP" sz="1600" dirty="0" smtClean="0"/>
              <a:t>coeff_abs_level_minus3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is variable length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1600" dirty="0" smtClean="0"/>
              <a:t>Implementations for reordering without using full bit</a:t>
            </a:r>
            <a:r>
              <a:rPr lang="ja-JP" altLang="en-US" sz="1600" smtClean="0"/>
              <a:t> </a:t>
            </a:r>
            <a:r>
              <a:rPr lang="en-US" altLang="ja-JP" sz="1600" dirty="0" smtClean="0"/>
              <a:t>buffer but with lower throughput:</a:t>
            </a:r>
            <a:endParaRPr kumimoji="1" lang="en-US" altLang="ja-JP" sz="16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1600" dirty="0" smtClean="0">
                <a:solidFill>
                  <a:srgbClr val="FF0000"/>
                </a:solidFill>
              </a:rPr>
              <a:t>CABAC decoding maybe stopped </a:t>
            </a:r>
            <a:r>
              <a:rPr lang="en-US" altLang="ja-JP" sz="1600" dirty="0" smtClean="0"/>
              <a:t>to wait for re-order I/F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1600" dirty="0" smtClean="0"/>
              <a:t>Most probable reordering implementation for higher throughput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   Implement full bit(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16bit) block buffer with </a:t>
            </a:r>
            <a:r>
              <a:rPr lang="en-US" altLang="ja-JP" sz="1600" dirty="0" smtClean="0">
                <a:solidFill>
                  <a:srgbClr val="FF0000"/>
                </a:solidFill>
              </a:rPr>
              <a:t>2bank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   Performance problem can be solved.</a:t>
            </a:r>
            <a:endParaRPr kumimoji="1" lang="en-US" altLang="ja-JP" sz="1600" dirty="0" smtClean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709390" y="1722294"/>
          <a:ext cx="5022850" cy="1838325"/>
        </p:xfrm>
        <a:graphic>
          <a:graphicData uri="http://schemas.openxmlformats.org/presentationml/2006/ole">
            <p:oleObj spid="_x0000_s26628" name="Visio" r:id="rId4" imgW="5022312" imgH="1838528" progId="">
              <p:embed/>
            </p:oleObj>
          </a:graphicData>
        </a:graphic>
      </p:graphicFrame>
      <p:sp>
        <p:nvSpPr>
          <p:cNvPr id="20" name="タイトル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Concern on F130/HM4.0</a:t>
            </a:r>
            <a:r>
              <a:rPr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19" name="角丸四角形 18"/>
          <p:cNvSpPr/>
          <p:nvPr/>
        </p:nvSpPr>
        <p:spPr>
          <a:xfrm>
            <a:off x="1403648" y="1556792"/>
            <a:ext cx="5616624" cy="25922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131840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1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66931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2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29272" y="359740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3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90011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4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52352" y="3597404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5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08281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6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89779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7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49819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8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09859" y="359740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9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00192" y="3597404"/>
            <a:ext cx="399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70C0"/>
                </a:solidFill>
                <a:latin typeface="ＭＳ Ｐゴシック" pitchFamily="50" charset="-128"/>
                <a:ea typeface="ＭＳ Ｐゴシック" pitchFamily="50" charset="-128"/>
              </a:rPr>
              <a:t>10</a:t>
            </a:r>
            <a:endParaRPr kumimoji="1" lang="ja-JP" altLang="en-US" sz="1600" dirty="0">
              <a:solidFill>
                <a:srgbClr val="0070C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71600" y="3669412"/>
            <a:ext cx="1898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Order to finalize </a:t>
            </a:r>
            <a:r>
              <a:rPr kumimoji="1" lang="en-US" altLang="ja-JP" sz="1400" dirty="0" err="1" smtClean="0"/>
              <a:t>coeff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91680" y="4295998"/>
            <a:ext cx="54489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1600" dirty="0" err="1" smtClean="0">
                <a:solidFill>
                  <a:srgbClr val="FF0000"/>
                </a:solidFill>
              </a:rPr>
              <a:t>Coeff</a:t>
            </a:r>
            <a:r>
              <a:rPr lang="en-US" altLang="ja-JP" sz="1600" dirty="0" smtClean="0">
                <a:solidFill>
                  <a:srgbClr val="FF0000"/>
                </a:solidFill>
              </a:rPr>
              <a:t> finalized order</a:t>
            </a:r>
            <a:r>
              <a:rPr kumimoji="1" lang="ja-JP" altLang="en-US" sz="1600" dirty="0" smtClean="0">
                <a:solidFill>
                  <a:srgbClr val="FF0000"/>
                </a:solidFill>
              </a:rPr>
              <a:t>＝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scan</a:t>
            </a:r>
            <a:r>
              <a:rPr lang="ja-JP" altLang="en-US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order</a:t>
            </a:r>
            <a:endParaRPr kumimoji="1" lang="en-US" altLang="ja-JP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l"/>
            </a:pPr>
            <a:r>
              <a:rPr lang="en-US" altLang="ja-JP" sz="1600" dirty="0" smtClean="0"/>
              <a:t>Process coefficients after </a:t>
            </a:r>
            <a:r>
              <a:rPr lang="en-US" altLang="ja-JP" sz="1600" dirty="0" err="1" smtClean="0"/>
              <a:t>coeff_sign_flag</a:t>
            </a:r>
            <a:r>
              <a:rPr lang="en-US" altLang="ja-JP" sz="1600" dirty="0" smtClean="0"/>
              <a:t> is decoded</a:t>
            </a:r>
            <a:endParaRPr kumimoji="1"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  No scheduling is necessary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600" dirty="0" smtClean="0"/>
              <a:t>  No latency: buffer is empty after decoding 1block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sz="1600" dirty="0" smtClean="0"/>
              <a:t>full bit(</a:t>
            </a:r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16bit) x 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1block</a:t>
            </a:r>
            <a:r>
              <a:rPr kumimoji="1" lang="ja-JP" altLang="en-US" sz="1600" dirty="0" smtClean="0"/>
              <a:t> </a:t>
            </a:r>
            <a:r>
              <a:rPr lang="en-US" altLang="ja-JP" sz="1600" dirty="0" smtClean="0"/>
              <a:t>is necessary</a:t>
            </a:r>
            <a:endParaRPr kumimoji="1" lang="en-US" altLang="ja-JP" sz="1600" dirty="0" smtClean="0"/>
          </a:p>
        </p:txBody>
      </p:sp>
      <p:sp>
        <p:nvSpPr>
          <p:cNvPr id="20" name="タイトル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19" name="角丸四角形 18"/>
          <p:cNvSpPr/>
          <p:nvPr/>
        </p:nvSpPr>
        <p:spPr>
          <a:xfrm>
            <a:off x="1403648" y="1559694"/>
            <a:ext cx="5616624" cy="25922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09390" y="1737593"/>
          <a:ext cx="5022850" cy="1838325"/>
        </p:xfrm>
        <a:graphic>
          <a:graphicData uri="http://schemas.openxmlformats.org/presentationml/2006/ole">
            <p:oleObj spid="_x0000_s27652" name="Visio" r:id="rId3" imgW="5022312" imgH="1838528" progId="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Algorithms were integrated into HM4.0.</a:t>
            </a:r>
          </a:p>
          <a:p>
            <a:r>
              <a:rPr lang="en-US" sz="2000" dirty="0" smtClean="0"/>
              <a:t>Simulations were performed in Microsoft HPC clusters:</a:t>
            </a:r>
          </a:p>
          <a:p>
            <a:pPr lvl="1"/>
            <a:r>
              <a:rPr lang="en-US" sz="1800" dirty="0" smtClean="0"/>
              <a:t>All intra simulations were performed on AMD </a:t>
            </a:r>
            <a:r>
              <a:rPr lang="en-US" sz="1800" dirty="0" err="1" smtClean="0"/>
              <a:t>Opteron</a:t>
            </a:r>
            <a:r>
              <a:rPr lang="en-US" sz="1800" dirty="0" smtClean="0"/>
              <a:t> 6136 processor cluster @ 2.4GHz.</a:t>
            </a:r>
          </a:p>
          <a:p>
            <a:pPr lvl="1"/>
            <a:r>
              <a:rPr lang="en-US" sz="1800" dirty="0" smtClean="0"/>
              <a:t>Random Access simulations were performed on Intel Xeon X5690 processor cluster @ 3.47GHz.</a:t>
            </a:r>
          </a:p>
          <a:p>
            <a:pPr lvl="1"/>
            <a:r>
              <a:rPr lang="en-US" sz="1800" dirty="0" smtClean="0"/>
              <a:t>Low Delay simulations were performed on Intel Xeon X5680 processor cluster @ 3.33GHz.</a:t>
            </a:r>
          </a:p>
          <a:p>
            <a:r>
              <a:rPr lang="en-US" sz="2000" dirty="0" smtClean="0"/>
              <a:t>Cross-checked by Samsung in JCTVC-G744</a:t>
            </a:r>
          </a:p>
          <a:p>
            <a:pPr lvl="1"/>
            <a:r>
              <a:rPr lang="en-US" sz="1800" dirty="0" smtClean="0"/>
              <a:t>Thank you  very much.</a:t>
            </a:r>
            <a:endParaRPr lang="en-US" dirty="0"/>
          </a:p>
          <a:p>
            <a:r>
              <a:rPr lang="en-US" sz="2000" dirty="0" smtClean="0"/>
              <a:t>BDR results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46556" y="4686300"/>
          <a:ext cx="2743200" cy="1760220"/>
        </p:xfrm>
        <a:graphic>
          <a:graphicData uri="http://schemas.openxmlformats.org/drawingml/2006/table">
            <a:tbl>
              <a:tblPr/>
              <a:tblGrid>
                <a:gridCol w="924834"/>
                <a:gridCol w="606122"/>
                <a:gridCol w="606122"/>
                <a:gridCol w="606122"/>
              </a:tblGrid>
              <a:tr h="119965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963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96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91312" y="4686300"/>
          <a:ext cx="1818366" cy="1760220"/>
        </p:xfrm>
        <a:graphic>
          <a:graphicData uri="http://schemas.openxmlformats.org/drawingml/2006/table">
            <a:tbl>
              <a:tblPr/>
              <a:tblGrid>
                <a:gridCol w="606122"/>
                <a:gridCol w="606122"/>
                <a:gridCol w="606122"/>
              </a:tblGrid>
              <a:tr h="11996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96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411234" y="4686300"/>
          <a:ext cx="1818366" cy="1760220"/>
        </p:xfrm>
        <a:graphic>
          <a:graphicData uri="http://schemas.openxmlformats.org/drawingml/2006/table">
            <a:tbl>
              <a:tblPr/>
              <a:tblGrid>
                <a:gridCol w="606122"/>
                <a:gridCol w="606122"/>
                <a:gridCol w="606122"/>
              </a:tblGrid>
              <a:tr h="11996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9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6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96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improve throughput, encoding the </a:t>
            </a:r>
            <a:r>
              <a:rPr lang="en-US" dirty="0" err="1" smtClean="0"/>
              <a:t>coeff_sign_flag</a:t>
            </a:r>
            <a:r>
              <a:rPr lang="en-US" dirty="0" smtClean="0"/>
              <a:t> after coeff_abs_level_minus3 requires less total memory and has lower latency.</a:t>
            </a:r>
          </a:p>
          <a:p>
            <a:endParaRPr lang="en-US" dirty="0" smtClean="0"/>
          </a:p>
          <a:p>
            <a:r>
              <a:rPr lang="en-US" dirty="0" smtClean="0"/>
              <a:t>Propose to encode the </a:t>
            </a:r>
            <a:r>
              <a:rPr lang="en-US" dirty="0" err="1" smtClean="0"/>
              <a:t>coeff_sign_flag</a:t>
            </a:r>
            <a:r>
              <a:rPr lang="en-US" dirty="0" smtClean="0"/>
              <a:t> after coeff_abs_level_minus3 in HM5.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191135</TotalTime>
  <Words>567</Words>
  <Application>Microsoft Office PowerPoint</Application>
  <PresentationFormat>On-screen Show (4:3)</PresentationFormat>
  <Paragraphs>190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Visio</vt:lpstr>
      <vt:lpstr>Slide 1</vt:lpstr>
      <vt:lpstr>Summary</vt:lpstr>
      <vt:lpstr>F130</vt:lpstr>
      <vt:lpstr>F130/HM4.0</vt:lpstr>
      <vt:lpstr>Concern on F130/HM4.0 </vt:lpstr>
      <vt:lpstr>Proposal</vt:lpstr>
      <vt:lpstr>Simulations and 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7080</cp:revision>
  <dcterms:created xsi:type="dcterms:W3CDTF">2006-02-22T01:05:12Z</dcterms:created>
  <dcterms:modified xsi:type="dcterms:W3CDTF">2011-11-18T19:26:14Z</dcterms:modified>
</cp:coreProperties>
</file>